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42_74F0623D.xml" ContentType="application/vnd.ms-powerpoint.comments+xml"/>
  <Override PartName="/ppt/notesSlides/notesSlide2.xml" ContentType="application/vnd.openxmlformats-officedocument.presentationml.notesSlide+xml"/>
  <Override PartName="/ppt/comments/modernComment_147_A04DAB09.xml" ContentType="application/vnd.ms-powerpoint.comments+xml"/>
  <Override PartName="/ppt/notesSlides/notesSlide3.xml" ContentType="application/vnd.openxmlformats-officedocument.presentationml.notesSlide+xml"/>
  <Override PartName="/ppt/comments/modernComment_145_3BF28DF9.xml" ContentType="application/vnd.ms-powerpoint.comments+xml"/>
  <Override PartName="/ppt/notesSlides/notesSlide4.xml" ContentType="application/vnd.openxmlformats-officedocument.presentationml.notesSlide+xml"/>
  <Override PartName="/ppt/comments/modernComment_149_B2216101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6"/>
  </p:notesMasterIdLst>
  <p:sldIdLst>
    <p:sldId id="322" r:id="rId2"/>
    <p:sldId id="327" r:id="rId3"/>
    <p:sldId id="325" r:id="rId4"/>
    <p:sldId id="329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ECB7"/>
    <a:srgbClr val="6FDB6F"/>
    <a:srgbClr val="9AE69A"/>
    <a:srgbClr val="016EFF"/>
    <a:srgbClr val="CCECFF"/>
    <a:srgbClr val="2BAB2B"/>
    <a:srgbClr val="33CC33"/>
    <a:srgbClr val="FFE8A7"/>
    <a:srgbClr val="0089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8" autoAdjust="0"/>
    <p:restoredTop sz="93638" autoAdjust="0"/>
  </p:normalViewPr>
  <p:slideViewPr>
    <p:cSldViewPr snapToGrid="0">
      <p:cViewPr varScale="1">
        <p:scale>
          <a:sx n="78" d="100"/>
          <a:sy n="78" d="100"/>
        </p:scale>
        <p:origin x="7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modernComment_142_74F0623D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8D95050-9B66-4285-899A-551DE3FFE10F}" authorId="{00000000-0000-0000-0000-000000000000}" created="2025-12-18T02:15:14.64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961910845" sldId="322"/>
      <ac:graphicFrameMk id="28" creationId="{6C88070E-B946-4341-892B-AEDE4904C9FD}"/>
      <ac:tblMk/>
      <ac:tcMk rowId="952475219" colId="3454268509"/>
      <ac:txMk cp="0" len="13">
        <ac:context len="15" hash="2852744142"/>
      </ac:txMk>
    </ac:txMkLst>
    <p188:pos x="1596611" y="2333481"/>
    <p188:txBody>
      <a:bodyPr/>
      <a:lstStyle/>
      <a:p>
        <a:r>
          <a:rPr lang="ja-JP" altLang="en-US"/>
          <a:t>【結果/進捗】及び【進捗/結果に関する考察】欄については、企画提案時、空欄にてご提出ください。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comments/modernComment_145_3BF28DF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E858B9C-E97C-45A5-9106-6756054C715D}" authorId="{00000000-0000-0000-0000-000000000000}" created="2025-08-06T07:17:38.48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005751801" sldId="325"/>
      <ac:graphicFrameMk id="28" creationId="{6C88070E-B946-4341-892B-AEDE4904C9FD}"/>
      <ac:tblMk/>
      <ac:tcMk rowId="952475219" colId="3454268509"/>
      <ac:txMk cp="0" len="13">
        <ac:context len="16" hash="3946243483"/>
      </ac:txMk>
    </ac:txMkLst>
    <p188:pos x="1557956" y="1791767"/>
    <p188:txBody>
      <a:bodyPr/>
      <a:lstStyle/>
      <a:p>
        <a:r>
          <a:rPr lang="ja-JP" altLang="en-US"/>
          <a:t>【結果/進捗】及び【進捗/結果に関する考察】欄については、企画提案時、空欄にてご提出ください。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comments/modernComment_147_A04DAB0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4ACFA7E-AB2F-491B-A9E0-5FC20D5B7936}" authorId="{00000000-0000-0000-0000-000000000000}" created="2025-12-18T02:14:09.942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9444617" sldId="327"/>
      <ac:graphicFrameMk id="28" creationId="{6C88070E-B946-4341-892B-AEDE4904C9FD}"/>
      <ac:tblMk/>
      <ac:tcMk rowId="522994904" colId="3454268509"/>
      <ac:txMk cp="1" len="19">
        <ac:context len="21" hash="1745556338"/>
      </ac:txMk>
    </ac:txMkLst>
    <p188:pos x="2118448" y="739408"/>
    <p188:txBody>
      <a:bodyPr/>
      <a:lstStyle/>
      <a:p>
        <a:r>
          <a:rPr lang="ja-JP" altLang="en-US"/>
          <a:t>該当市場の委託内容やプロジェクト提案件数に応じて、不要な項目（記入欄）は削除ください。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  <p188:cm id="{25822C12-DB8C-455A-A197-BD09C839F908}" authorId="{00000000-0000-0000-0000-000000000000}" created="2025-12-18T02:14:48.88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689444617" sldId="327"/>
      <ac:graphicFrameMk id="28" creationId="{6C88070E-B946-4341-892B-AEDE4904C9FD}"/>
      <ac:tblMk/>
      <ac:tcMk rowId="952475219" colId="3454268509"/>
      <ac:txMk cp="0" len="14">
        <ac:context len="45" hash="1891505942"/>
      </ac:txMk>
    </ac:txMkLst>
    <p188:pos x="1683020" y="1773551"/>
    <p188:txBody>
      <a:bodyPr/>
      <a:lstStyle/>
      <a:p>
        <a:r>
          <a:rPr lang="ja-JP" altLang="en-US"/>
          <a:t>【結果/進捗】及び【進捗/結果に関する考察】欄については、企画提案時、空欄にてご提出ください。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comments/modernComment_149_B221610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56D4DD9-5ADE-4787-9363-08B9C41337FA}" authorId="{00000000-0000-0000-0000-000000000000}" created="2025-12-18T02:16:59.29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88531969" sldId="329"/>
      <ac:graphicFrameMk id="5" creationId="{31EF55C9-BAE2-A297-4E89-E7B31E3D7C1D}"/>
    </ac:deMkLst>
    <p188:txBody>
      <a:bodyPr/>
      <a:lstStyle/>
      <a:p>
        <a:r>
          <a:rPr lang="ja-JP" altLang="en-US"/>
          <a:t>ブランドPRについて、提案事業の数に応じて、（行の追加または削除の上）ご記載ください。</a:t>
        </a:r>
      </a:p>
    </p188:txBody>
    <p188:extLst>
      <p:ext xmlns:p="http://schemas.openxmlformats.org/presentationml/2006/main" uri="{5BB2D875-25FF-4072-B9AC-8F64D62656EB}">
        <p228:taskDetails xmlns:p228="http://schemas.microsoft.com/office/powerpoint/2022/08/main">
          <p228:history/>
        </p228:taskDetails>
      </p:ext>
    </p188:extLst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66EDCF-229A-42AF-A953-27A348942B58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7EC03-2269-45D0-903F-49F9A51A4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05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7EC03-2269-45D0-903F-49F9A51A440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73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7EC03-2269-45D0-903F-49F9A51A440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883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7EC03-2269-45D0-903F-49F9A51A440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666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FB452-FF07-EC85-722C-E6B1BFFE3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D7E4F36-B01A-0F55-CE28-A6718F3C58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7763" y="1233488"/>
            <a:ext cx="4440237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499AD5-E011-F710-4CB9-DA9486A9F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E9AA02-F2D4-1E5B-274C-9ECD70DFEE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7EC03-2269-45D0-903F-49F9A51A440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28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1799-0B50-4156-8757-410DE3BDA594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8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31EB-FF67-4959-A1D1-B470AE69EF2E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479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8527B-50D9-4091-9C82-53261781D889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84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7F6EE-26F1-42A5-8F8E-F1B887F9D897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892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DF21F-6D7C-4371-9231-FA2ED36AA866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6195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BE919-C321-4310-A35D-EFC6B16CDB36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5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DBE8-A7B9-458A-AE39-627B78D83D5B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62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B386A-CF61-4507-ACA4-79306DF1F743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511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3B28B-3862-4228-B8F1-1B865D58295E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55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2B30-6D59-4244-AF80-E64807539D25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71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1E3FA-D81C-41AD-81B4-2EA1F5BFBF8A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0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22077-63A2-40E9-A294-9D1DC0D8E517}" type="datetime1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ABBDD-B8DD-4400-9182-39C57CCDCF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13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2_74F0623D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7_A04DAB0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5_3BF28DF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49_B221610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D9229F4-93E4-4783-91A0-ECCBBAC0B2E8}"/>
              </a:ext>
            </a:extLst>
          </p:cNvPr>
          <p:cNvSpPr txBox="1"/>
          <p:nvPr/>
        </p:nvSpPr>
        <p:spPr>
          <a:xfrm>
            <a:off x="99392" y="831023"/>
            <a:ext cx="8829654" cy="1061829"/>
          </a:xfrm>
          <a:prstGeom prst="rect">
            <a:avLst/>
          </a:prstGeom>
          <a:noFill/>
          <a:ln>
            <a:solidFill>
              <a:srgbClr val="4863D4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C1A9786-04A2-4935-A1AB-AD3112A11738}"/>
              </a:ext>
            </a:extLst>
          </p:cNvPr>
          <p:cNvSpPr txBox="1"/>
          <p:nvPr/>
        </p:nvSpPr>
        <p:spPr>
          <a:xfrm>
            <a:off x="57498" y="131020"/>
            <a:ext cx="6922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R8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東京観光レップ設置市場におけるプロモーション活動方針　　市場名：〇〇　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年間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23CC1AF-3A1F-4755-96E8-429CCD459ED1}"/>
              </a:ext>
            </a:extLst>
          </p:cNvPr>
          <p:cNvCxnSpPr/>
          <p:nvPr/>
        </p:nvCxnSpPr>
        <p:spPr>
          <a:xfrm>
            <a:off x="99392" y="442375"/>
            <a:ext cx="8845826" cy="0"/>
          </a:xfrm>
          <a:prstGeom prst="line">
            <a:avLst/>
          </a:prstGeom>
          <a:ln>
            <a:solidFill>
              <a:srgbClr val="4863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A0A4A64-DE09-46D6-80BB-E17AF838B45B}"/>
              </a:ext>
            </a:extLst>
          </p:cNvPr>
          <p:cNvSpPr txBox="1"/>
          <p:nvPr/>
        </p:nvSpPr>
        <p:spPr>
          <a:xfrm>
            <a:off x="106308" y="554024"/>
            <a:ext cx="3665522" cy="276999"/>
          </a:xfrm>
          <a:prstGeom prst="rect">
            <a:avLst/>
          </a:prstGeom>
          <a:solidFill>
            <a:srgbClr val="3B58D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現地市場分析及び観光業界の現状に関する考察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09C7D83-9BEB-46E6-A938-A75A043C56DA}"/>
              </a:ext>
            </a:extLst>
          </p:cNvPr>
          <p:cNvSpPr txBox="1"/>
          <p:nvPr/>
        </p:nvSpPr>
        <p:spPr>
          <a:xfrm>
            <a:off x="106308" y="3923355"/>
            <a:ext cx="2995111" cy="285477"/>
          </a:xfrm>
          <a:prstGeom prst="rect">
            <a:avLst/>
          </a:prstGeom>
          <a:solidFill>
            <a:srgbClr val="0066FF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セールス・プロモーション方法と目標設定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C88070E-B946-4341-892B-AEDE4904C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774462"/>
              </p:ext>
            </p:extLst>
          </p:nvPr>
        </p:nvGraphicFramePr>
        <p:xfrm>
          <a:off x="112446" y="4208833"/>
          <a:ext cx="8832768" cy="2466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2086">
                  <a:extLst>
                    <a:ext uri="{9D8B030D-6E8A-4147-A177-3AD203B41FA5}">
                      <a16:colId xmlns:a16="http://schemas.microsoft.com/office/drawing/2014/main" val="3454268509"/>
                    </a:ext>
                  </a:extLst>
                </a:gridCol>
                <a:gridCol w="414778">
                  <a:extLst>
                    <a:ext uri="{9D8B030D-6E8A-4147-A177-3AD203B41FA5}">
                      <a16:colId xmlns:a16="http://schemas.microsoft.com/office/drawing/2014/main" val="3427188944"/>
                    </a:ext>
                  </a:extLst>
                </a:gridCol>
                <a:gridCol w="405353">
                  <a:extLst>
                    <a:ext uri="{9D8B030D-6E8A-4147-A177-3AD203B41FA5}">
                      <a16:colId xmlns:a16="http://schemas.microsoft.com/office/drawing/2014/main" val="3635923651"/>
                    </a:ext>
                  </a:extLst>
                </a:gridCol>
                <a:gridCol w="2829924">
                  <a:extLst>
                    <a:ext uri="{9D8B030D-6E8A-4147-A177-3AD203B41FA5}">
                      <a16:colId xmlns:a16="http://schemas.microsoft.com/office/drawing/2014/main" val="924204320"/>
                    </a:ext>
                  </a:extLst>
                </a:gridCol>
                <a:gridCol w="1665507">
                  <a:extLst>
                    <a:ext uri="{9D8B030D-6E8A-4147-A177-3AD203B41FA5}">
                      <a16:colId xmlns:a16="http://schemas.microsoft.com/office/drawing/2014/main" val="3937894381"/>
                    </a:ext>
                  </a:extLst>
                </a:gridCol>
                <a:gridCol w="1895120">
                  <a:extLst>
                    <a:ext uri="{9D8B030D-6E8A-4147-A177-3AD203B41FA5}">
                      <a16:colId xmlns:a16="http://schemas.microsoft.com/office/drawing/2014/main" val="2737894150"/>
                    </a:ext>
                  </a:extLst>
                </a:gridCol>
              </a:tblGrid>
              <a:tr h="43168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ターゲット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 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 C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向け明記）</a:t>
                      </a: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準備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時期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実施概要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</a:p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941123"/>
                  </a:ext>
                </a:extLst>
              </a:tr>
              <a:tr h="282317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基本業務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メディアとエージェントへのセールス</a:t>
                      </a: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4904"/>
                  </a:ext>
                </a:extLst>
              </a:tr>
              <a:tr h="1320448">
                <a:tc>
                  <a:txBody>
                    <a:bodyPr/>
                    <a:lstStyle/>
                    <a:p>
                      <a:r>
                        <a:rPr kumimoji="1" lang="en-US" altLang="ja-JP" sz="105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BtoB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・現地メディア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・訪都訪日旅行取扱い会社担当者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年間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メディア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アプローチ件数：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アプローチ社数：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旅行会社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アプローチ件数：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アプローチ社数：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メディア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アプローチ件数：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アプローチ社数：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直接露出件数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</a:t>
                      </a:r>
                    </a:p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旅行会社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アプローチ件数：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アプローチ社数：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02690"/>
                  </a:ext>
                </a:extLst>
              </a:tr>
              <a:tr h="431685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475219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1B56946B-0985-44D1-9CAE-1A86A832D727}"/>
              </a:ext>
            </a:extLst>
          </p:cNvPr>
          <p:cNvSpPr txBox="1"/>
          <p:nvPr/>
        </p:nvSpPr>
        <p:spPr>
          <a:xfrm>
            <a:off x="7557347" y="10116"/>
            <a:ext cx="1498862" cy="21358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788" dirty="0">
                <a:solidFill>
                  <a:srgbClr val="4863D4"/>
                </a:solidFill>
              </a:rPr>
              <a:t>※</a:t>
            </a:r>
            <a:r>
              <a:rPr lang="ja-JP" altLang="en-US" sz="788" dirty="0">
                <a:solidFill>
                  <a:srgbClr val="4863D4"/>
                </a:solidFill>
              </a:rPr>
              <a:t>書式は変更しないこと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9F943C6-F15D-4A34-8D7E-8AA90F8AEF09}"/>
              </a:ext>
            </a:extLst>
          </p:cNvPr>
          <p:cNvSpPr txBox="1"/>
          <p:nvPr/>
        </p:nvSpPr>
        <p:spPr>
          <a:xfrm>
            <a:off x="96274" y="2200138"/>
            <a:ext cx="8832772" cy="738664"/>
          </a:xfrm>
          <a:prstGeom prst="rect">
            <a:avLst/>
          </a:prstGeom>
          <a:noFill/>
          <a:ln>
            <a:solidFill>
              <a:srgbClr val="4863D4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8B3FAE9-F507-4504-ABBE-9C8C3FCC3074}"/>
              </a:ext>
            </a:extLst>
          </p:cNvPr>
          <p:cNvSpPr txBox="1"/>
          <p:nvPr/>
        </p:nvSpPr>
        <p:spPr>
          <a:xfrm>
            <a:off x="7461116" y="183034"/>
            <a:ext cx="1467930" cy="230832"/>
          </a:xfrm>
          <a:prstGeom prst="rect">
            <a:avLst/>
          </a:prstGeom>
          <a:ln>
            <a:solidFill>
              <a:srgbClr val="4863D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月時点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7724EDF-8336-4431-B598-4F1C3C9131FA}"/>
              </a:ext>
            </a:extLst>
          </p:cNvPr>
          <p:cNvSpPr txBox="1"/>
          <p:nvPr/>
        </p:nvSpPr>
        <p:spPr>
          <a:xfrm>
            <a:off x="96274" y="1948917"/>
            <a:ext cx="1767115" cy="276999"/>
          </a:xfrm>
          <a:prstGeom prst="rect">
            <a:avLst/>
          </a:prstGeom>
          <a:solidFill>
            <a:srgbClr val="FF7C8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プロモーション方針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1617D22-BE16-6F99-73BC-9041996AE797}"/>
              </a:ext>
            </a:extLst>
          </p:cNvPr>
          <p:cNvSpPr txBox="1"/>
          <p:nvPr/>
        </p:nvSpPr>
        <p:spPr>
          <a:xfrm>
            <a:off x="112444" y="3250758"/>
            <a:ext cx="8832772" cy="577081"/>
          </a:xfrm>
          <a:prstGeom prst="rect">
            <a:avLst/>
          </a:prstGeom>
          <a:noFill/>
          <a:ln>
            <a:solidFill>
              <a:srgbClr val="4863D4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テキストテキスト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535ACF-91F7-4C5D-8E4D-862A47BF3F29}"/>
              </a:ext>
            </a:extLst>
          </p:cNvPr>
          <p:cNvSpPr txBox="1"/>
          <p:nvPr/>
        </p:nvSpPr>
        <p:spPr>
          <a:xfrm>
            <a:off x="106308" y="2983695"/>
            <a:ext cx="2389284" cy="276999"/>
          </a:xfrm>
          <a:prstGeom prst="rect">
            <a:avLst/>
          </a:prstGeom>
          <a:solidFill>
            <a:srgbClr val="FF99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BtoC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プロモーションターゲット</a:t>
            </a:r>
          </a:p>
        </p:txBody>
      </p:sp>
    </p:spTree>
    <p:extLst>
      <p:ext uri="{BB962C8B-B14F-4D97-AF65-F5344CB8AC3E}">
        <p14:creationId xmlns:p14="http://schemas.microsoft.com/office/powerpoint/2010/main" val="196191084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C88070E-B946-4341-892B-AEDE4904C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944061"/>
              </p:ext>
            </p:extLst>
          </p:nvPr>
        </p:nvGraphicFramePr>
        <p:xfrm>
          <a:off x="113123" y="87906"/>
          <a:ext cx="8927183" cy="6587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139">
                  <a:extLst>
                    <a:ext uri="{9D8B030D-6E8A-4147-A177-3AD203B41FA5}">
                      <a16:colId xmlns:a16="http://schemas.microsoft.com/office/drawing/2014/main" val="3454268509"/>
                    </a:ext>
                  </a:extLst>
                </a:gridCol>
                <a:gridCol w="476378">
                  <a:extLst>
                    <a:ext uri="{9D8B030D-6E8A-4147-A177-3AD203B41FA5}">
                      <a16:colId xmlns:a16="http://schemas.microsoft.com/office/drawing/2014/main" val="709296020"/>
                    </a:ext>
                  </a:extLst>
                </a:gridCol>
                <a:gridCol w="476378">
                  <a:extLst>
                    <a:ext uri="{9D8B030D-6E8A-4147-A177-3AD203B41FA5}">
                      <a16:colId xmlns:a16="http://schemas.microsoft.com/office/drawing/2014/main" val="804769218"/>
                    </a:ext>
                  </a:extLst>
                </a:gridCol>
                <a:gridCol w="2488601">
                  <a:extLst>
                    <a:ext uri="{9D8B030D-6E8A-4147-A177-3AD203B41FA5}">
                      <a16:colId xmlns:a16="http://schemas.microsoft.com/office/drawing/2014/main" val="4185207463"/>
                    </a:ext>
                  </a:extLst>
                </a:gridCol>
                <a:gridCol w="1683310">
                  <a:extLst>
                    <a:ext uri="{9D8B030D-6E8A-4147-A177-3AD203B41FA5}">
                      <a16:colId xmlns:a16="http://schemas.microsoft.com/office/drawing/2014/main" val="3937894381"/>
                    </a:ext>
                  </a:extLst>
                </a:gridCol>
                <a:gridCol w="1915377">
                  <a:extLst>
                    <a:ext uri="{9D8B030D-6E8A-4147-A177-3AD203B41FA5}">
                      <a16:colId xmlns:a16="http://schemas.microsoft.com/office/drawing/2014/main" val="2737894150"/>
                    </a:ext>
                  </a:extLst>
                </a:gridCol>
              </a:tblGrid>
              <a:tr h="44497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ターゲット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 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 C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向け明記）</a:t>
                      </a: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準備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時期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実施概要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</a:p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941123"/>
                  </a:ext>
                </a:extLst>
              </a:tr>
              <a:tr h="291007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ブランド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プロジェクト① ●●●</a:t>
                      </a: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B6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4904"/>
                  </a:ext>
                </a:extLst>
              </a:tr>
              <a:tr h="740763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○月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02690"/>
                  </a:ext>
                </a:extLst>
              </a:tr>
              <a:tr h="488768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半年以上にわたる施策に関しては、四半期終了ごとに進捗を記載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475219"/>
                  </a:ext>
                </a:extLst>
              </a:tr>
              <a:tr h="261749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ブランド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プロジェクト② ●●●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B6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371272"/>
                  </a:ext>
                </a:extLst>
              </a:tr>
              <a:tr h="628196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27299"/>
                  </a:ext>
                </a:extLst>
              </a:tr>
              <a:tr h="435831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半年以上にわたる施策に関しては、四半期終了ごとに進捗を記載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04716871"/>
                  </a:ext>
                </a:extLst>
              </a:tr>
              <a:tr h="290656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ブランド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プロジェクト③ ●●●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B6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065614"/>
                  </a:ext>
                </a:extLst>
              </a:tr>
              <a:tr h="444973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176709"/>
                  </a:ext>
                </a:extLst>
              </a:tr>
              <a:tr h="444973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半年以上にわたる施策に関しては、四半期終了ごとに進捗を記載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9284079"/>
                  </a:ext>
                </a:extLst>
              </a:tr>
              <a:tr h="257348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ブランド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プロジェクト④ ●●●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B6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901878"/>
                  </a:ext>
                </a:extLst>
              </a:tr>
              <a:tr h="406049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403876"/>
                  </a:ext>
                </a:extLst>
              </a:tr>
              <a:tr h="416054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半年以上にわたる施策に関しては、四半期終了ごとに進捗を記載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516914709"/>
                  </a:ext>
                </a:extLst>
              </a:tr>
              <a:tr h="261749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ブランド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プロジェクト⑤ ●●●</a:t>
                      </a: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DB6F">
                        <a:alpha val="6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2775"/>
                  </a:ext>
                </a:extLst>
              </a:tr>
              <a:tr h="386209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50" dirty="0"/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873883"/>
                  </a:ext>
                </a:extLst>
              </a:tr>
              <a:tr h="261749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】※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半年以上にわたる施策に関しては、四半期終了ごとに進捗を記載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6274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944461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6C88070E-B946-4341-892B-AEDE4904C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804108"/>
              </p:ext>
            </p:extLst>
          </p:nvPr>
        </p:nvGraphicFramePr>
        <p:xfrm>
          <a:off x="103696" y="76362"/>
          <a:ext cx="8936608" cy="3756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9132">
                  <a:extLst>
                    <a:ext uri="{9D8B030D-6E8A-4147-A177-3AD203B41FA5}">
                      <a16:colId xmlns:a16="http://schemas.microsoft.com/office/drawing/2014/main" val="3454268509"/>
                    </a:ext>
                  </a:extLst>
                </a:gridCol>
                <a:gridCol w="476881">
                  <a:extLst>
                    <a:ext uri="{9D8B030D-6E8A-4147-A177-3AD203B41FA5}">
                      <a16:colId xmlns:a16="http://schemas.microsoft.com/office/drawing/2014/main" val="709296020"/>
                    </a:ext>
                  </a:extLst>
                </a:gridCol>
                <a:gridCol w="476881">
                  <a:extLst>
                    <a:ext uri="{9D8B030D-6E8A-4147-A177-3AD203B41FA5}">
                      <a16:colId xmlns:a16="http://schemas.microsoft.com/office/drawing/2014/main" val="804769218"/>
                    </a:ext>
                  </a:extLst>
                </a:gridCol>
                <a:gridCol w="2491229">
                  <a:extLst>
                    <a:ext uri="{9D8B030D-6E8A-4147-A177-3AD203B41FA5}">
                      <a16:colId xmlns:a16="http://schemas.microsoft.com/office/drawing/2014/main" val="4185207463"/>
                    </a:ext>
                  </a:extLst>
                </a:gridCol>
                <a:gridCol w="1685087">
                  <a:extLst>
                    <a:ext uri="{9D8B030D-6E8A-4147-A177-3AD203B41FA5}">
                      <a16:colId xmlns:a16="http://schemas.microsoft.com/office/drawing/2014/main" val="3937894381"/>
                    </a:ext>
                  </a:extLst>
                </a:gridCol>
                <a:gridCol w="1917398">
                  <a:extLst>
                    <a:ext uri="{9D8B030D-6E8A-4147-A177-3AD203B41FA5}">
                      <a16:colId xmlns:a16="http://schemas.microsoft.com/office/drawing/2014/main" val="2737894150"/>
                    </a:ext>
                  </a:extLst>
                </a:gridCol>
              </a:tblGrid>
              <a:tr h="44751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ターゲット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 </a:t>
                      </a:r>
                      <a:r>
                        <a:rPr kumimoji="1" lang="en-US" altLang="ja-JP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or C</a:t>
                      </a:r>
                      <a:r>
                        <a:rPr kumimoji="1" lang="ja-JP" altLang="en-US" sz="1050" b="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向け明記）</a:t>
                      </a: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準備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時期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実施概要</a:t>
                      </a:r>
                      <a:endParaRPr kumimoji="1" lang="ja-JP" altLang="en-US" sz="1050" b="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</a:p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rgbClr val="FFFFFF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</a:t>
                      </a:r>
                      <a:r>
                        <a:rPr kumimoji="1" lang="en-US" altLang="ja-JP" sz="1050" dirty="0">
                          <a:solidFill>
                            <a:srgbClr val="FFFFFF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dirty="0"/>
                    </a:p>
                  </a:txBody>
                  <a:tcPr marL="68580" marR="68580" marT="34290" marB="34290">
                    <a:solidFill>
                      <a:srgbClr val="016EFF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5941123"/>
                  </a:ext>
                </a:extLst>
              </a:tr>
              <a:tr h="235653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現地旅行事業者向けセミナー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4904"/>
                  </a:ext>
                </a:extLst>
              </a:tr>
              <a:tr h="840672">
                <a:tc>
                  <a:txBody>
                    <a:bodyPr/>
                    <a:lstStyle/>
                    <a:p>
                      <a:r>
                        <a:rPr kumimoji="1" lang="en-US" altLang="ja-JP" sz="1050" dirty="0" err="1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BtoB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○月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802690"/>
                  </a:ext>
                </a:extLst>
              </a:tr>
              <a:tr h="584513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475219"/>
                  </a:ext>
                </a:extLst>
              </a:tr>
              <a:tr h="274028">
                <a:tc gridSpan="6">
                  <a:txBody>
                    <a:bodyPr/>
                    <a:lstStyle/>
                    <a:p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レップによる旅行博出展またはイベント出展（都内事業者の資料共同出展を含む）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 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CB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285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371272"/>
                  </a:ext>
                </a:extLst>
              </a:tr>
              <a:tr h="789414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円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27299"/>
                  </a:ext>
                </a:extLst>
              </a:tr>
              <a:tr h="584513">
                <a:tc gridSpan="6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結果に対する考察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>
                    <a:lnT w="12700" cap="flat" cmpd="sng" algn="ctr">
                      <a:solidFill>
                        <a:srgbClr val="0070C0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004716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75180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1D2EB-EB39-975B-C1CA-E714FC45D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80D382-35CF-9BBD-027A-6FD965114EF7}"/>
              </a:ext>
            </a:extLst>
          </p:cNvPr>
          <p:cNvSpPr txBox="1"/>
          <p:nvPr/>
        </p:nvSpPr>
        <p:spPr>
          <a:xfrm>
            <a:off x="57498" y="131020"/>
            <a:ext cx="6922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年間スケジュール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159E45AF-7E41-4B40-501C-9BF0D11DB4C5}"/>
              </a:ext>
            </a:extLst>
          </p:cNvPr>
          <p:cNvCxnSpPr/>
          <p:nvPr/>
        </p:nvCxnSpPr>
        <p:spPr>
          <a:xfrm>
            <a:off x="99392" y="442375"/>
            <a:ext cx="8845826" cy="0"/>
          </a:xfrm>
          <a:prstGeom prst="line">
            <a:avLst/>
          </a:prstGeom>
          <a:ln>
            <a:solidFill>
              <a:srgbClr val="4863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31EF55C9-BAE2-A297-4E89-E7B31E3D7C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026489"/>
              </p:ext>
            </p:extLst>
          </p:nvPr>
        </p:nvGraphicFramePr>
        <p:xfrm>
          <a:off x="268288" y="582613"/>
          <a:ext cx="8389937" cy="338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896428" imgH="3587773" progId="Excel.Sheet.12">
                  <p:embed/>
                </p:oleObj>
              </mc:Choice>
              <mc:Fallback>
                <p:oleObj name="Worksheet" r:id="rId4" imgW="8896428" imgH="358777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8288" y="582613"/>
                        <a:ext cx="8389937" cy="338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5319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475</Words>
  <Application>Microsoft Office PowerPoint</Application>
  <PresentationFormat>画面に合わせる (4:3)</PresentationFormat>
  <Paragraphs>103</Paragraphs>
  <Slides>4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游ゴシック</vt:lpstr>
      <vt:lpstr>Arial</vt:lpstr>
      <vt:lpstr>Calibri</vt:lpstr>
      <vt:lpstr>Calibri Light</vt:lpstr>
      <vt:lpstr>Office テーマ</vt:lpstr>
      <vt:lpstr>Worksheet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2025-01-27T06:08:54Z</dcterms:created>
  <dcterms:modified xsi:type="dcterms:W3CDTF">2025-12-18T09:03:14Z</dcterms:modified>
</cp:coreProperties>
</file>