
<file path=[Content_Types].xml><?xml version="1.0" encoding="utf-8"?>
<Types xmlns="http://schemas.openxmlformats.org/package/2006/content-types">
  <Default Extension="png" ContentType="image/png"/>
  <Default Extension="svg" ContentType="image/svg+xml"/>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2"/>
  </p:notesMasterIdLst>
  <p:handoutMasterIdLst>
    <p:handoutMasterId r:id="rId33"/>
  </p:handoutMasterIdLst>
  <p:sldIdLst>
    <p:sldId id="551" r:id="rId2"/>
    <p:sldId id="570" r:id="rId3"/>
    <p:sldId id="588" r:id="rId4"/>
    <p:sldId id="609" r:id="rId5"/>
    <p:sldId id="615" r:id="rId6"/>
    <p:sldId id="584" r:id="rId7"/>
    <p:sldId id="614" r:id="rId8"/>
    <p:sldId id="623" r:id="rId9"/>
    <p:sldId id="589" r:id="rId10"/>
    <p:sldId id="630" r:id="rId11"/>
    <p:sldId id="620" r:id="rId12"/>
    <p:sldId id="626" r:id="rId13"/>
    <p:sldId id="619" r:id="rId14"/>
    <p:sldId id="616" r:id="rId15"/>
    <p:sldId id="622" r:id="rId16"/>
    <p:sldId id="606" r:id="rId17"/>
    <p:sldId id="628" r:id="rId18"/>
    <p:sldId id="607" r:id="rId19"/>
    <p:sldId id="629" r:id="rId20"/>
    <p:sldId id="613" r:id="rId21"/>
    <p:sldId id="594" r:id="rId22"/>
    <p:sldId id="598" r:id="rId23"/>
    <p:sldId id="600" r:id="rId24"/>
    <p:sldId id="610" r:id="rId25"/>
    <p:sldId id="624" r:id="rId26"/>
    <p:sldId id="631" r:id="rId27"/>
    <p:sldId id="595" r:id="rId28"/>
    <p:sldId id="572" r:id="rId29"/>
    <p:sldId id="581" r:id="rId30"/>
    <p:sldId id="578" r:id="rId31"/>
  </p:sldIdLst>
  <p:sldSz cx="9144000" cy="6858000" type="screen4x3"/>
  <p:notesSz cx="9866313" cy="14295438"/>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D9D41A65-5B29-4C35-AEDA-B2FA7FD67FFC}">
          <p14:sldIdLst>
            <p14:sldId id="551"/>
            <p14:sldId id="570"/>
          </p14:sldIdLst>
        </p14:section>
        <p14:section name="事業全体概要" id="{66AC1E9D-6DBE-4E9C-B66A-B682EA1859CC}">
          <p14:sldIdLst>
            <p14:sldId id="588"/>
            <p14:sldId id="609"/>
            <p14:sldId id="615"/>
            <p14:sldId id="584"/>
            <p14:sldId id="614"/>
            <p14:sldId id="623"/>
          </p14:sldIdLst>
        </p14:section>
        <p14:section name="加盟店様向けの説明について" id="{83980F64-2122-4F88-A9A6-EE8D79FFD487}">
          <p14:sldIdLst>
            <p14:sldId id="589"/>
          </p14:sldIdLst>
        </p14:section>
        <p14:section name="加盟店業務" id="{2C3E5B09-1DBB-436A-A182-900CF2465DB1}">
          <p14:sldIdLst>
            <p14:sldId id="630"/>
          </p14:sldIdLst>
        </p14:section>
        <p14:section name="電子スタンプ決済" id="{15FEF6CD-0BDB-48BF-8771-E35CAAB91F3D}">
          <p14:sldIdLst>
            <p14:sldId id="620"/>
            <p14:sldId id="626"/>
            <p14:sldId id="619"/>
          </p14:sldIdLst>
        </p14:section>
        <p14:section name="精算の仕組み" id="{1E32CB65-4038-4F02-9AAA-0876658D8546}">
          <p14:sldIdLst>
            <p14:sldId id="616"/>
            <p14:sldId id="622"/>
          </p14:sldIdLst>
        </p14:section>
        <p14:section name="規約抜粋" id="{39919A1E-84E9-42AE-8524-F65AF71331F7}">
          <p14:sldIdLst>
            <p14:sldId id="606"/>
            <p14:sldId id="628"/>
          </p14:sldIdLst>
        </p14:section>
        <p14:section name="しまぽ加盟店になるメリット" id="{8AF12A1A-478C-4565-A972-793B22984088}">
          <p14:sldIdLst>
            <p14:sldId id="607"/>
          </p14:sldIdLst>
        </p14:section>
        <p14:section name="加盟店への登録方法" id="{66C44FC2-D156-4BA9-AB05-7E928C5389C8}">
          <p14:sldIdLst>
            <p14:sldId id="629"/>
          </p14:sldIdLst>
        </p14:section>
        <p14:section name="加盟店申込書" id="{8E3C6CC3-C2D1-4849-8AA3-6D5ADD62B96C}">
          <p14:sldIdLst>
            <p14:sldId id="613"/>
          </p14:sldIdLst>
        </p14:section>
        <p14:section name="送付に関して" id="{7BCF204E-CC64-42DA-81AC-3B38F6DD924A}">
          <p14:sldIdLst>
            <p14:sldId id="594"/>
          </p14:sldIdLst>
        </p14:section>
        <p14:section name="Q&amp;A" id="{0B3F727C-961C-4BC9-89FD-6F13E8644BAA}">
          <p14:sldIdLst>
            <p14:sldId id="598"/>
            <p14:sldId id="600"/>
            <p14:sldId id="610"/>
            <p14:sldId id="624"/>
            <p14:sldId id="631"/>
          </p14:sldIdLst>
        </p14:section>
        <p14:section name="長崎しまとく通貨事例" id="{E2BB89B1-B160-4282-A30C-9943972309C9}">
          <p14:sldIdLst>
            <p14:sldId id="595"/>
            <p14:sldId id="572"/>
            <p14:sldId id="581"/>
            <p14:sldId id="578"/>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cvb185" initials="t" lastIdx="61" clrIdx="0">
    <p:extLst/>
  </p:cmAuthor>
  <p:cmAuthor id="2" name="tcvb183" initials="t" lastIdx="6" clrIdx="1">
    <p:extLst/>
  </p:cmAuthor>
  <p:cmAuthor id="3" name="内藤勇樹" initials="内藤勇樹" lastIdx="70"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80"/>
    <a:srgbClr val="FFFBD1"/>
    <a:srgbClr val="66CCFF"/>
    <a:srgbClr val="C40000"/>
    <a:srgbClr val="E8442D"/>
    <a:srgbClr val="E80000"/>
    <a:srgbClr val="0268B7"/>
    <a:srgbClr val="83BB48"/>
    <a:srgbClr val="008040"/>
    <a:srgbClr val="0080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2D5ABB26-0587-4C30-8999-92F81FD0307C}" styleName="スタイル/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369" autoAdjust="0"/>
    <p:restoredTop sz="96467" autoAdjust="0"/>
  </p:normalViewPr>
  <p:slideViewPr>
    <p:cSldViewPr snapToGrid="0" snapToObjects="1">
      <p:cViewPr varScale="1">
        <p:scale>
          <a:sx n="73" d="100"/>
          <a:sy n="73" d="100"/>
        </p:scale>
        <p:origin x="-1050" y="-96"/>
      </p:cViewPr>
      <p:guideLst>
        <p:guide orient="horz" pos="2160"/>
        <p:guide pos="2880"/>
      </p:guideLst>
    </p:cSldViewPr>
  </p:slideViewPr>
  <p:outlineViewPr>
    <p:cViewPr>
      <p:scale>
        <a:sx n="33" d="100"/>
        <a:sy n="33" d="100"/>
      </p:scale>
      <p:origin x="0" y="10872"/>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Lst>
  </p:outlineViewPr>
  <p:notesTextViewPr>
    <p:cViewPr>
      <p:scale>
        <a:sx n="100" d="100"/>
        <a:sy n="100" d="100"/>
      </p:scale>
      <p:origin x="0" y="0"/>
    </p:cViewPr>
  </p:notesTextViewPr>
  <p:sorterViewPr>
    <p:cViewPr>
      <p:scale>
        <a:sx n="197" d="100"/>
        <a:sy n="197" d="100"/>
      </p:scale>
      <p:origin x="0" y="9560"/>
    </p:cViewPr>
  </p:sorterViewPr>
  <p:notesViewPr>
    <p:cSldViewPr snapToGrid="0" snapToObjects="1">
      <p:cViewPr varScale="1">
        <p:scale>
          <a:sx n="48" d="100"/>
          <a:sy n="48" d="100"/>
        </p:scale>
        <p:origin x="1920" y="2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_rels/viewProps.xml.rels><?xml version="1.0" encoding="UTF-8" standalone="yes"?>
<Relationships xmlns="http://schemas.openxmlformats.org/package/2006/relationships"><Relationship Id="rId8" Type="http://schemas.openxmlformats.org/officeDocument/2006/relationships/slide" Target="slides/slide11.xml"/><Relationship Id="rId13" Type="http://schemas.openxmlformats.org/officeDocument/2006/relationships/slide" Target="slides/slide16.xml"/><Relationship Id="rId18" Type="http://schemas.openxmlformats.org/officeDocument/2006/relationships/slide" Target="slides/slide21.xml"/><Relationship Id="rId3" Type="http://schemas.openxmlformats.org/officeDocument/2006/relationships/slide" Target="slides/slide5.xml"/><Relationship Id="rId21" Type="http://schemas.openxmlformats.org/officeDocument/2006/relationships/slide" Target="slides/slide24.xml"/><Relationship Id="rId7" Type="http://schemas.openxmlformats.org/officeDocument/2006/relationships/slide" Target="slides/slide10.xml"/><Relationship Id="rId12" Type="http://schemas.openxmlformats.org/officeDocument/2006/relationships/slide" Target="slides/slide15.xml"/><Relationship Id="rId17" Type="http://schemas.openxmlformats.org/officeDocument/2006/relationships/slide" Target="slides/slide20.xml"/><Relationship Id="rId25" Type="http://schemas.openxmlformats.org/officeDocument/2006/relationships/slide" Target="slides/slide30.xml"/><Relationship Id="rId2" Type="http://schemas.openxmlformats.org/officeDocument/2006/relationships/slide" Target="slides/slide4.xml"/><Relationship Id="rId16" Type="http://schemas.openxmlformats.org/officeDocument/2006/relationships/slide" Target="slides/slide19.xml"/><Relationship Id="rId20" Type="http://schemas.openxmlformats.org/officeDocument/2006/relationships/slide" Target="slides/slide23.xml"/><Relationship Id="rId1" Type="http://schemas.openxmlformats.org/officeDocument/2006/relationships/slide" Target="slides/slide2.xml"/><Relationship Id="rId6" Type="http://schemas.openxmlformats.org/officeDocument/2006/relationships/slide" Target="slides/slide8.xml"/><Relationship Id="rId11" Type="http://schemas.openxmlformats.org/officeDocument/2006/relationships/slide" Target="slides/slide14.xml"/><Relationship Id="rId24" Type="http://schemas.openxmlformats.org/officeDocument/2006/relationships/slide" Target="slides/slide29.xml"/><Relationship Id="rId5" Type="http://schemas.openxmlformats.org/officeDocument/2006/relationships/slide" Target="slides/slide7.xml"/><Relationship Id="rId15" Type="http://schemas.openxmlformats.org/officeDocument/2006/relationships/slide" Target="slides/slide18.xml"/><Relationship Id="rId23" Type="http://schemas.openxmlformats.org/officeDocument/2006/relationships/slide" Target="slides/slide28.xml"/><Relationship Id="rId10" Type="http://schemas.openxmlformats.org/officeDocument/2006/relationships/slide" Target="slides/slide13.xml"/><Relationship Id="rId19" Type="http://schemas.openxmlformats.org/officeDocument/2006/relationships/slide" Target="slides/slide22.xml"/><Relationship Id="rId4" Type="http://schemas.openxmlformats.org/officeDocument/2006/relationships/slide" Target="slides/slide6.xml"/><Relationship Id="rId9" Type="http://schemas.openxmlformats.org/officeDocument/2006/relationships/slide" Target="slides/slide12.xml"/><Relationship Id="rId14" Type="http://schemas.openxmlformats.org/officeDocument/2006/relationships/slide" Target="slides/slide17.xml"/><Relationship Id="rId22" Type="http://schemas.openxmlformats.org/officeDocument/2006/relationships/slide" Target="slides/slide2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5" y="0"/>
            <a:ext cx="4275403" cy="714772"/>
          </a:xfrm>
          <a:prstGeom prst="rect">
            <a:avLst/>
          </a:prstGeom>
        </p:spPr>
        <p:txBody>
          <a:bodyPr vert="horz" lIns="138019" tIns="69010" rIns="138019" bIns="69010" rtlCol="0"/>
          <a:lstStyle>
            <a:lvl1pPr algn="l">
              <a:defRPr sz="1900"/>
            </a:lvl1pPr>
          </a:lstStyle>
          <a:p>
            <a:endParaRPr kumimoji="1" lang="ja-JP" altLang="en-US"/>
          </a:p>
        </p:txBody>
      </p:sp>
      <p:sp>
        <p:nvSpPr>
          <p:cNvPr id="3" name="日付プレースホルダー 2"/>
          <p:cNvSpPr>
            <a:spLocks noGrp="1"/>
          </p:cNvSpPr>
          <p:nvPr>
            <p:ph type="dt" sz="quarter" idx="1"/>
          </p:nvPr>
        </p:nvSpPr>
        <p:spPr>
          <a:xfrm>
            <a:off x="5588633" y="0"/>
            <a:ext cx="4275403" cy="714772"/>
          </a:xfrm>
          <a:prstGeom prst="rect">
            <a:avLst/>
          </a:prstGeom>
        </p:spPr>
        <p:txBody>
          <a:bodyPr vert="horz" lIns="138019" tIns="69010" rIns="138019" bIns="69010" rtlCol="0"/>
          <a:lstStyle>
            <a:lvl1pPr algn="r">
              <a:defRPr sz="1900"/>
            </a:lvl1pPr>
          </a:lstStyle>
          <a:p>
            <a:fld id="{F9BAA888-F4B1-2C4D-BD2C-EE3031D7365D}" type="datetime1">
              <a:rPr kumimoji="1" lang="ja-JP" altLang="en-US" smtClean="0"/>
              <a:pPr/>
              <a:t>2017/7/5</a:t>
            </a:fld>
            <a:endParaRPr kumimoji="1" lang="ja-JP" altLang="en-US"/>
          </a:p>
        </p:txBody>
      </p:sp>
      <p:sp>
        <p:nvSpPr>
          <p:cNvPr id="4" name="フッター プレースホルダー 3"/>
          <p:cNvSpPr>
            <a:spLocks noGrp="1"/>
          </p:cNvSpPr>
          <p:nvPr>
            <p:ph type="ftr" sz="quarter" idx="2"/>
          </p:nvPr>
        </p:nvSpPr>
        <p:spPr>
          <a:xfrm>
            <a:off x="5" y="13578184"/>
            <a:ext cx="4275403" cy="714772"/>
          </a:xfrm>
          <a:prstGeom prst="rect">
            <a:avLst/>
          </a:prstGeom>
        </p:spPr>
        <p:txBody>
          <a:bodyPr vert="horz" lIns="138019" tIns="69010" rIns="138019" bIns="69010" rtlCol="0" anchor="b"/>
          <a:lstStyle>
            <a:lvl1pPr algn="l">
              <a:defRPr sz="1900"/>
            </a:lvl1pPr>
          </a:lstStyle>
          <a:p>
            <a:endParaRPr kumimoji="1" lang="ja-JP" altLang="en-US"/>
          </a:p>
        </p:txBody>
      </p:sp>
      <p:sp>
        <p:nvSpPr>
          <p:cNvPr id="5" name="スライド番号プレースホルダー 4"/>
          <p:cNvSpPr>
            <a:spLocks noGrp="1"/>
          </p:cNvSpPr>
          <p:nvPr>
            <p:ph type="sldNum" sz="quarter" idx="3"/>
          </p:nvPr>
        </p:nvSpPr>
        <p:spPr>
          <a:xfrm>
            <a:off x="5588633" y="13578184"/>
            <a:ext cx="4275403" cy="714772"/>
          </a:xfrm>
          <a:prstGeom prst="rect">
            <a:avLst/>
          </a:prstGeom>
        </p:spPr>
        <p:txBody>
          <a:bodyPr vert="horz" lIns="138019" tIns="69010" rIns="138019" bIns="69010" rtlCol="0" anchor="b"/>
          <a:lstStyle>
            <a:lvl1pPr algn="r">
              <a:defRPr sz="1900"/>
            </a:lvl1pPr>
          </a:lstStyle>
          <a:p>
            <a:fld id="{C80C7398-6CDE-7A4E-B609-90EB533D0FB6}" type="slidenum">
              <a:rPr kumimoji="1" lang="ja-JP" altLang="en-US" smtClean="0"/>
              <a:pPr/>
              <a:t>‹#›</a:t>
            </a:fld>
            <a:endParaRPr kumimoji="1" lang="ja-JP" altLang="en-US"/>
          </a:p>
        </p:txBody>
      </p:sp>
    </p:spTree>
    <p:extLst>
      <p:ext uri="{BB962C8B-B14F-4D97-AF65-F5344CB8AC3E}">
        <p14:creationId xmlns:p14="http://schemas.microsoft.com/office/powerpoint/2010/main" val="43550143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5" y="0"/>
            <a:ext cx="4275403" cy="714772"/>
          </a:xfrm>
          <a:prstGeom prst="rect">
            <a:avLst/>
          </a:prstGeom>
        </p:spPr>
        <p:txBody>
          <a:bodyPr vert="horz" lIns="138019" tIns="69010" rIns="138019" bIns="69010" rtlCol="0"/>
          <a:lstStyle>
            <a:lvl1pPr algn="l">
              <a:defRPr sz="1900"/>
            </a:lvl1pPr>
          </a:lstStyle>
          <a:p>
            <a:endParaRPr kumimoji="1" lang="ja-JP" altLang="en-US"/>
          </a:p>
        </p:txBody>
      </p:sp>
      <p:sp>
        <p:nvSpPr>
          <p:cNvPr id="3" name="日付プレースホルダー 2"/>
          <p:cNvSpPr>
            <a:spLocks noGrp="1"/>
          </p:cNvSpPr>
          <p:nvPr>
            <p:ph type="dt" idx="1"/>
          </p:nvPr>
        </p:nvSpPr>
        <p:spPr>
          <a:xfrm>
            <a:off x="5588633" y="0"/>
            <a:ext cx="4275403" cy="714772"/>
          </a:xfrm>
          <a:prstGeom prst="rect">
            <a:avLst/>
          </a:prstGeom>
        </p:spPr>
        <p:txBody>
          <a:bodyPr vert="horz" lIns="138019" tIns="69010" rIns="138019" bIns="69010" rtlCol="0"/>
          <a:lstStyle>
            <a:lvl1pPr algn="r">
              <a:defRPr sz="1900"/>
            </a:lvl1pPr>
          </a:lstStyle>
          <a:p>
            <a:fld id="{156E130D-9076-F043-9999-77EB5DAEECD4}" type="datetime1">
              <a:rPr kumimoji="1" lang="ja-JP" altLang="en-US" smtClean="0"/>
              <a:pPr/>
              <a:t>2017/7/5</a:t>
            </a:fld>
            <a:endParaRPr kumimoji="1" lang="ja-JP" altLang="en-US"/>
          </a:p>
        </p:txBody>
      </p:sp>
      <p:sp>
        <p:nvSpPr>
          <p:cNvPr id="4" name="スライド イメージ プレースホルダー 3"/>
          <p:cNvSpPr>
            <a:spLocks noGrp="1" noRot="1" noChangeAspect="1"/>
          </p:cNvSpPr>
          <p:nvPr>
            <p:ph type="sldImg" idx="2"/>
          </p:nvPr>
        </p:nvSpPr>
        <p:spPr>
          <a:xfrm>
            <a:off x="1357313" y="1071563"/>
            <a:ext cx="7151687" cy="5362575"/>
          </a:xfrm>
          <a:prstGeom prst="rect">
            <a:avLst/>
          </a:prstGeom>
          <a:noFill/>
          <a:ln w="12700">
            <a:solidFill>
              <a:prstClr val="black"/>
            </a:solidFill>
          </a:ln>
        </p:spPr>
        <p:txBody>
          <a:bodyPr vert="horz" lIns="138019" tIns="69010" rIns="138019" bIns="69010" rtlCol="0" anchor="ctr"/>
          <a:lstStyle/>
          <a:p>
            <a:endParaRPr lang="ja-JP" altLang="en-US"/>
          </a:p>
        </p:txBody>
      </p:sp>
      <p:sp>
        <p:nvSpPr>
          <p:cNvPr id="5" name="ノート プレースホルダー 4"/>
          <p:cNvSpPr>
            <a:spLocks noGrp="1"/>
          </p:cNvSpPr>
          <p:nvPr>
            <p:ph type="body" sz="quarter" idx="3"/>
          </p:nvPr>
        </p:nvSpPr>
        <p:spPr>
          <a:xfrm>
            <a:off x="986632" y="6790339"/>
            <a:ext cx="7893050" cy="6432947"/>
          </a:xfrm>
          <a:prstGeom prst="rect">
            <a:avLst/>
          </a:prstGeom>
        </p:spPr>
        <p:txBody>
          <a:bodyPr vert="horz" lIns="138019" tIns="69010" rIns="138019" bIns="6901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5" y="13578184"/>
            <a:ext cx="4275403" cy="714772"/>
          </a:xfrm>
          <a:prstGeom prst="rect">
            <a:avLst/>
          </a:prstGeom>
        </p:spPr>
        <p:txBody>
          <a:bodyPr vert="horz" lIns="138019" tIns="69010" rIns="138019" bIns="69010" rtlCol="0" anchor="b"/>
          <a:lstStyle>
            <a:lvl1pPr algn="l">
              <a:defRPr sz="1900"/>
            </a:lvl1pPr>
          </a:lstStyle>
          <a:p>
            <a:endParaRPr kumimoji="1" lang="ja-JP" altLang="en-US"/>
          </a:p>
        </p:txBody>
      </p:sp>
      <p:sp>
        <p:nvSpPr>
          <p:cNvPr id="7" name="スライド番号プレースホルダー 6"/>
          <p:cNvSpPr>
            <a:spLocks noGrp="1"/>
          </p:cNvSpPr>
          <p:nvPr>
            <p:ph type="sldNum" sz="quarter" idx="5"/>
          </p:nvPr>
        </p:nvSpPr>
        <p:spPr>
          <a:xfrm>
            <a:off x="5588633" y="13578184"/>
            <a:ext cx="4275403" cy="714772"/>
          </a:xfrm>
          <a:prstGeom prst="rect">
            <a:avLst/>
          </a:prstGeom>
        </p:spPr>
        <p:txBody>
          <a:bodyPr vert="horz" lIns="138019" tIns="69010" rIns="138019" bIns="69010" rtlCol="0" anchor="b"/>
          <a:lstStyle>
            <a:lvl1pPr algn="r">
              <a:defRPr sz="1900"/>
            </a:lvl1pPr>
          </a:lstStyle>
          <a:p>
            <a:fld id="{A87D64F9-A172-D044-B949-0755F1410FD1}" type="slidenum">
              <a:rPr kumimoji="1" lang="ja-JP" altLang="en-US" smtClean="0"/>
              <a:pPr/>
              <a:t>‹#›</a:t>
            </a:fld>
            <a:endParaRPr kumimoji="1" lang="ja-JP" altLang="en-US"/>
          </a:p>
        </p:txBody>
      </p:sp>
    </p:spTree>
    <p:extLst>
      <p:ext uri="{BB962C8B-B14F-4D97-AF65-F5344CB8AC3E}">
        <p14:creationId xmlns:p14="http://schemas.microsoft.com/office/powerpoint/2010/main" val="192976637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kumimoji="1" sz="1200" kern="1200">
        <a:solidFill>
          <a:schemeClr val="tx1"/>
        </a:solidFill>
        <a:latin typeface="+mn-lt"/>
        <a:ea typeface="+mn-ea"/>
        <a:cs typeface="+mn-cs"/>
      </a:defRPr>
    </a:lvl1pPr>
    <a:lvl2pPr marL="457200" algn="l" defTabSz="457200" rtl="0" eaLnBrk="1" latinLnBrk="0" hangingPunct="1">
      <a:defRPr kumimoji="1" sz="1200" kern="1200">
        <a:solidFill>
          <a:schemeClr val="tx1"/>
        </a:solidFill>
        <a:latin typeface="+mn-lt"/>
        <a:ea typeface="+mn-ea"/>
        <a:cs typeface="+mn-cs"/>
      </a:defRPr>
    </a:lvl2pPr>
    <a:lvl3pPr marL="914400" algn="l" defTabSz="457200" rtl="0" eaLnBrk="1" latinLnBrk="0" hangingPunct="1">
      <a:defRPr kumimoji="1" sz="1200" kern="1200">
        <a:solidFill>
          <a:schemeClr val="tx1"/>
        </a:solidFill>
        <a:latin typeface="+mn-lt"/>
        <a:ea typeface="+mn-ea"/>
        <a:cs typeface="+mn-cs"/>
      </a:defRPr>
    </a:lvl3pPr>
    <a:lvl4pPr marL="1371600" algn="l" defTabSz="457200" rtl="0" eaLnBrk="1" latinLnBrk="0" hangingPunct="1">
      <a:defRPr kumimoji="1" sz="1200" kern="1200">
        <a:solidFill>
          <a:schemeClr val="tx1"/>
        </a:solidFill>
        <a:latin typeface="+mn-lt"/>
        <a:ea typeface="+mn-ea"/>
        <a:cs typeface="+mn-cs"/>
      </a:defRPr>
    </a:lvl4pPr>
    <a:lvl5pPr marL="1828800" algn="l" defTabSz="457200" rtl="0" eaLnBrk="1" latinLnBrk="0" hangingPunct="1">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54043"/>
            <a:ext cx="8229600" cy="626373"/>
          </a:xfrm>
          <a:prstGeom prst="rect">
            <a:avLst/>
          </a:prstGeom>
        </p:spPr>
        <p:txBody>
          <a:bodyPr>
            <a:normAutofit/>
          </a:bodyPr>
          <a:lstStyle>
            <a:lvl1pPr>
              <a:defRPr sz="2000">
                <a:latin typeface="Meiryo UI" panose="020B0604030504040204" pitchFamily="50" charset="-128"/>
                <a:ea typeface="Meiryo UI" panose="020B0604030504040204" pitchFamily="50" charset="-128"/>
                <a:cs typeface="Meiryo UI" panose="020B0604030504040204" pitchFamily="50" charset="-128"/>
              </a:defRPr>
            </a:lvl1pPr>
          </a:lstStyle>
          <a:p>
            <a:r>
              <a:rPr kumimoji="1" lang="ja-JP" altLang="en-US" dirty="0"/>
              <a:t>マスター タイトルの書式設定</a:t>
            </a:r>
          </a:p>
        </p:txBody>
      </p:sp>
      <p:sp>
        <p:nvSpPr>
          <p:cNvPr id="3" name="コンテンツ プレースホルダー 2"/>
          <p:cNvSpPr>
            <a:spLocks noGrp="1"/>
          </p:cNvSpPr>
          <p:nvPr>
            <p:ph idx="1"/>
          </p:nvPr>
        </p:nvSpPr>
        <p:spPr>
          <a:xfrm>
            <a:off x="457200" y="1135627"/>
            <a:ext cx="8229600" cy="733745"/>
          </a:xfrm>
          <a:prstGeom prst="rect">
            <a:avLst/>
          </a:prstGeom>
        </p:spPr>
        <p:txBody>
          <a:bodyPr>
            <a:normAutofit/>
          </a:bodyPr>
          <a:lstStyle>
            <a:lvl1pPr marL="0" indent="0">
              <a:lnSpc>
                <a:spcPct val="110000"/>
              </a:lnSpc>
              <a:buNone/>
              <a:defRPr sz="1200">
                <a:latin typeface="Meiryo UI" panose="020B0604030504040204" pitchFamily="50" charset="-128"/>
                <a:ea typeface="Meiryo UI" panose="020B0604030504040204" pitchFamily="50" charset="-128"/>
                <a:cs typeface="Meiryo UI" panose="020B0604030504040204" pitchFamily="50" charset="-128"/>
              </a:defRPr>
            </a:lvl1pPr>
          </a:lstStyle>
          <a:p>
            <a:pPr lvl="0"/>
            <a:r>
              <a:rPr kumimoji="1" lang="ja-JP" altLang="en-US" dirty="0"/>
              <a:t>マスター テキストの書式設定</a:t>
            </a:r>
          </a:p>
        </p:txBody>
      </p:sp>
      <p:cxnSp>
        <p:nvCxnSpPr>
          <p:cNvPr id="7" name="直線コネクタ 6"/>
          <p:cNvCxnSpPr/>
          <p:nvPr userDrawn="1"/>
        </p:nvCxnSpPr>
        <p:spPr>
          <a:xfrm>
            <a:off x="457200" y="967269"/>
            <a:ext cx="8229600" cy="0"/>
          </a:xfrm>
          <a:prstGeom prst="line">
            <a:avLst/>
          </a:prstGeom>
          <a:ln w="1270" cmpd="sng">
            <a:solidFill>
              <a:srgbClr val="7F7F7F"/>
            </a:solidFill>
          </a:ln>
          <a:effectLst/>
        </p:spPr>
        <p:style>
          <a:lnRef idx="2">
            <a:schemeClr val="accent1"/>
          </a:lnRef>
          <a:fillRef idx="0">
            <a:schemeClr val="accent1"/>
          </a:fillRef>
          <a:effectRef idx="1">
            <a:schemeClr val="accent1"/>
          </a:effectRef>
          <a:fontRef idx="minor">
            <a:schemeClr val="tx1"/>
          </a:fontRef>
        </p:style>
      </p:cxnSp>
      <p:sp>
        <p:nvSpPr>
          <p:cNvPr id="11" name="スライド番号プレースホルダー 10"/>
          <p:cNvSpPr>
            <a:spLocks noGrp="1"/>
          </p:cNvSpPr>
          <p:nvPr>
            <p:ph type="sldNum" sz="quarter" idx="12"/>
          </p:nvPr>
        </p:nvSpPr>
        <p:spPr/>
        <p:txBody>
          <a:bodyPr/>
          <a:lstStyle>
            <a:lvl1pPr>
              <a:defRPr>
                <a:latin typeface="Meiryo UI" panose="020B0604030504040204" pitchFamily="50" charset="-128"/>
                <a:ea typeface="Meiryo UI" panose="020B0604030504040204" pitchFamily="50" charset="-128"/>
              </a:defRPr>
            </a:lvl1pPr>
          </a:lstStyle>
          <a:p>
            <a:fld id="{B1946512-26A0-2943-97A2-6EA47330DC2E}" type="slidenum">
              <a:rPr lang="ja-JP" altLang="en-US" smtClean="0"/>
              <a:pPr/>
              <a:t>‹#›</a:t>
            </a:fld>
            <a:endParaRPr lang="ja-JP" altLang="en-US"/>
          </a:p>
        </p:txBody>
      </p:sp>
    </p:spTree>
    <p:extLst>
      <p:ext uri="{BB962C8B-B14F-4D97-AF65-F5344CB8AC3E}">
        <p14:creationId xmlns:p14="http://schemas.microsoft.com/office/powerpoint/2010/main" val="2823282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B1946512-26A0-2943-97A2-6EA47330DC2E}" type="slidenum">
              <a:rPr kumimoji="1" lang="ja-JP" altLang="en-US" smtClean="0"/>
              <a:pPr/>
              <a:t>‹#›</a:t>
            </a:fld>
            <a:endParaRPr kumimoji="1" lang="ja-JP" altLang="en-US"/>
          </a:p>
        </p:txBody>
      </p:sp>
    </p:spTree>
    <p:extLst>
      <p:ext uri="{BB962C8B-B14F-4D97-AF65-F5344CB8AC3E}">
        <p14:creationId xmlns:p14="http://schemas.microsoft.com/office/powerpoint/2010/main" val="161053197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62637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46512-26A0-2943-97A2-6EA47330DC2E}" type="slidenum">
              <a:rPr kumimoji="1" lang="ja-JP" altLang="en-US" smtClean="0"/>
              <a:pPr/>
              <a:t>‹#›</a:t>
            </a:fld>
            <a:endParaRPr kumimoji="1" lang="ja-JP" altLang="en-US"/>
          </a:p>
        </p:txBody>
      </p:sp>
    </p:spTree>
    <p:extLst>
      <p:ext uri="{BB962C8B-B14F-4D97-AF65-F5344CB8AC3E}">
        <p14:creationId xmlns:p14="http://schemas.microsoft.com/office/powerpoint/2010/main" val="2420270557"/>
      </p:ext>
    </p:extLst>
  </p:cSld>
  <p:clrMap bg1="lt1" tx1="dk1" bg2="lt2" tx2="dk2" accent1="accent1" accent2="accent2" accent3="accent3" accent4="accent4" accent5="accent5" accent6="accent6" hlink="hlink" folHlink="folHlink"/>
  <p:sldLayoutIdLst>
    <p:sldLayoutId id="2147483650" r:id="rId1"/>
    <p:sldLayoutId id="2147483655" r:id="rId2"/>
  </p:sldLayoutIdLst>
  <p:hf hdr="0"/>
  <p:txStyles>
    <p:titleStyle>
      <a:lvl1pPr algn="l" defTabSz="457200" rtl="0" eaLnBrk="1" latinLnBrk="0" hangingPunct="1">
        <a:spcBef>
          <a:spcPct val="0"/>
        </a:spcBef>
        <a:buNone/>
        <a:defRPr kumimoji="1" sz="1800" kern="1200">
          <a:solidFill>
            <a:schemeClr val="tx1"/>
          </a:solidFill>
          <a:latin typeface="ヒラギノ丸ゴ ProN W4"/>
          <a:ea typeface="ヒラギノ丸ゴ ProN W4"/>
          <a:cs typeface="ヒラギノ丸ゴ ProN W4"/>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27.png"/><Relationship Id="rId3" Type="http://schemas.openxmlformats.org/officeDocument/2006/relationships/image" Target="../media/image5.png"/><Relationship Id="rId7" Type="http://schemas.openxmlformats.org/officeDocument/2006/relationships/image" Target="../media/image6.png"/><Relationship Id="rId12"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3.png"/><Relationship Id="rId5" Type="http://schemas.openxmlformats.org/officeDocument/2006/relationships/image" Target="../media/image11.png"/><Relationship Id="rId15" Type="http://schemas.openxmlformats.org/officeDocument/2006/relationships/image" Target="../media/image19.svg"/><Relationship Id="rId10" Type="http://schemas.openxmlformats.org/officeDocument/2006/relationships/image" Target="../media/image27.svg"/><Relationship Id="rId4" Type="http://schemas.openxmlformats.org/officeDocument/2006/relationships/image" Target="../media/image10.jpeg"/><Relationship Id="rId9" Type="http://schemas.openxmlformats.org/officeDocument/2006/relationships/image" Target="../media/image25.png"/><Relationship Id="rId1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8.jpe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33.png"/><Relationship Id="rId2" Type="http://schemas.openxmlformats.org/officeDocument/2006/relationships/image" Target="../media/image31.jpeg"/><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13.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4.png"/><Relationship Id="rId7" Type="http://schemas.openxmlformats.org/officeDocument/2006/relationships/image" Target="../media/image32.png"/><Relationship Id="rId2"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27.svg"/><Relationship Id="rId4" Type="http://schemas.openxmlformats.org/officeDocument/2006/relationships/image" Target="../media/image25.png"/><Relationship Id="rId9" Type="http://schemas.openxmlformats.org/officeDocument/2006/relationships/image" Target="../media/image37.png"/></Relationships>
</file>

<file path=ppt/slides/_rels/slide14.xml.rels><?xml version="1.0" encoding="UTF-8" standalone="yes"?>
<Relationships xmlns="http://schemas.openxmlformats.org/package/2006/relationships"><Relationship Id="rId8" Type="http://schemas.openxmlformats.org/officeDocument/2006/relationships/image" Target="../media/image40.jpg"/><Relationship Id="rId3" Type="http://schemas.openxmlformats.org/officeDocument/2006/relationships/image" Target="../media/image25.png"/><Relationship Id="rId7" Type="http://schemas.openxmlformats.org/officeDocument/2006/relationships/image" Target="../media/image5.png"/><Relationship Id="rId2" Type="http://schemas.openxmlformats.org/officeDocument/2006/relationships/image" Target="../media/image38.png"/><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23.png"/><Relationship Id="rId4" Type="http://schemas.openxmlformats.org/officeDocument/2006/relationships/image" Target="../media/image27.svg"/><Relationship Id="rId9"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2.jpg"/><Relationship Id="rId7" Type="http://schemas.openxmlformats.org/officeDocument/2006/relationships/image" Target="../media/image44.png"/><Relationship Id="rId2" Type="http://schemas.openxmlformats.org/officeDocument/2006/relationships/image" Target="../media/image41.png"/><Relationship Id="rId1" Type="http://schemas.openxmlformats.org/officeDocument/2006/relationships/slideLayout" Target="../slideLayouts/slideLayout1.xml"/><Relationship Id="rId6" Type="http://schemas.openxmlformats.org/officeDocument/2006/relationships/image" Target="../media/image43.jpg"/><Relationship Id="rId5" Type="http://schemas.openxmlformats.org/officeDocument/2006/relationships/image" Target="../media/image3.png"/><Relationship Id="rId4" Type="http://schemas.openxmlformats.org/officeDocument/2006/relationships/image" Target="../media/image4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9.svg"/><Relationship Id="rId7" Type="http://schemas.openxmlformats.org/officeDocument/2006/relationships/image" Target="../media/image53.svg"/><Relationship Id="rId2" Type="http://schemas.openxmlformats.org/officeDocument/2006/relationships/image" Target="../media/image46.png"/><Relationship Id="rId1" Type="http://schemas.openxmlformats.org/officeDocument/2006/relationships/slideLayout" Target="../slideLayouts/slideLayout1.xml"/><Relationship Id="rId6" Type="http://schemas.openxmlformats.org/officeDocument/2006/relationships/image" Target="../media/image48.png"/><Relationship Id="rId11" Type="http://schemas.openxmlformats.org/officeDocument/2006/relationships/image" Target="../media/image55.svg"/><Relationship Id="rId5" Type="http://schemas.openxmlformats.org/officeDocument/2006/relationships/image" Target="../media/image51.svg"/><Relationship Id="rId10" Type="http://schemas.openxmlformats.org/officeDocument/2006/relationships/image" Target="../media/image49.png"/><Relationship Id="rId4" Type="http://schemas.openxmlformats.org/officeDocument/2006/relationships/image" Target="../media/image47.png"/><Relationship Id="rId9" Type="http://schemas.openxmlformats.org/officeDocument/2006/relationships/image" Target="../media/image19.sv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hyperlink" Target="http://www.tcvb.or.jp/jp/news/news_17062601.html" TargetMode="Externa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52.png"/><Relationship Id="rId2"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jpeg"/><Relationship Id="rId9" Type="http://schemas.openxmlformats.org/officeDocument/2006/relationships/image" Target="../media/image19.sv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xml"/><Relationship Id="rId5" Type="http://schemas.openxmlformats.org/officeDocument/2006/relationships/image" Target="../media/image56.png"/><Relationship Id="rId4" Type="http://schemas.openxmlformats.org/officeDocument/2006/relationships/image" Target="../media/image55.png"/></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xml"/><Relationship Id="rId5" Type="http://schemas.openxmlformats.org/officeDocument/2006/relationships/image" Target="../media/image60.png"/><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5.jpeg"/><Relationship Id="rId3" Type="http://schemas.openxmlformats.org/officeDocument/2006/relationships/image" Target="../media/image6.png"/><Relationship Id="rId7" Type="http://schemas.openxmlformats.org/officeDocument/2006/relationships/image" Target="../media/image10.jpeg"/><Relationship Id="rId12" Type="http://schemas.openxmlformats.org/officeDocument/2006/relationships/image" Target="../media/image3.png"/><Relationship Id="rId17" Type="http://schemas.openxmlformats.org/officeDocument/2006/relationships/image" Target="../media/image19.svg"/><Relationship Id="rId2" Type="http://schemas.openxmlformats.org/officeDocument/2006/relationships/image" Target="../media/image5.png"/><Relationship Id="rId16"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4.wmf"/><Relationship Id="rId5" Type="http://schemas.openxmlformats.org/officeDocument/2006/relationships/image" Target="../media/image8.jpeg"/><Relationship Id="rId15" Type="http://schemas.openxmlformats.org/officeDocument/2006/relationships/image" Target="../media/image17.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6.jpe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19.svg"/><Relationship Id="rId3" Type="http://schemas.openxmlformats.org/officeDocument/2006/relationships/image" Target="../media/image2.png"/><Relationship Id="rId7" Type="http://schemas.openxmlformats.org/officeDocument/2006/relationships/image" Target="../media/image23.png"/><Relationship Id="rId12"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22.jpg"/><Relationship Id="rId11" Type="http://schemas.openxmlformats.org/officeDocument/2006/relationships/image" Target="../media/image27.svg"/><Relationship Id="rId5" Type="http://schemas.openxmlformats.org/officeDocument/2006/relationships/image" Target="../media/image21.png"/><Relationship Id="rId10" Type="http://schemas.openxmlformats.org/officeDocument/2006/relationships/image" Target="../media/image25.png"/><Relationship Id="rId4" Type="http://schemas.openxmlformats.org/officeDocument/2006/relationships/image" Target="../media/image20.png"/><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2.png"/><Relationship Id="rId7" Type="http://schemas.openxmlformats.org/officeDocument/2006/relationships/image" Target="../media/image19.svg"/><Relationship Id="rId2" Type="http://schemas.openxmlformats.org/officeDocument/2006/relationships/image" Target="../media/image26.jpe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線コネクタ 7"/>
          <p:cNvCxnSpPr/>
          <p:nvPr/>
        </p:nvCxnSpPr>
        <p:spPr>
          <a:xfrm>
            <a:off x="416560" y="3505200"/>
            <a:ext cx="8229600" cy="0"/>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テキスト ボックス 12"/>
          <p:cNvSpPr txBox="1"/>
          <p:nvPr/>
        </p:nvSpPr>
        <p:spPr>
          <a:xfrm>
            <a:off x="416560" y="2963628"/>
            <a:ext cx="7418464" cy="573042"/>
          </a:xfrm>
          <a:prstGeom prst="rect">
            <a:avLst/>
          </a:prstGeom>
          <a:noFill/>
        </p:spPr>
        <p:txBody>
          <a:bodyPr wrap="square" rtlCol="0">
            <a:spAutoFit/>
          </a:bodyPr>
          <a:lstStyle/>
          <a:p>
            <a:pPr>
              <a:lnSpc>
                <a:spcPct val="130000"/>
              </a:lnSpc>
            </a:pPr>
            <a:r>
              <a:rPr lang="ja-JP" altLang="en-US" sz="2800" dirty="0" err="1">
                <a:latin typeface="ヒラギノ丸ゴ ProN W4"/>
                <a:ea typeface="ヒラギノ丸ゴ Pro W4"/>
                <a:cs typeface="ヒラギノ丸ゴ Pro W4"/>
              </a:rPr>
              <a:t>しまぽ</a:t>
            </a:r>
            <a:r>
              <a:rPr lang="ja-JP" altLang="en-US" sz="2800" dirty="0">
                <a:latin typeface="ヒラギノ丸ゴ ProN W4"/>
                <a:ea typeface="ヒラギノ丸ゴ Pro W4"/>
                <a:cs typeface="ヒラギノ丸ゴ Pro W4"/>
              </a:rPr>
              <a:t>通貨　加盟店募集説明会資料</a:t>
            </a:r>
            <a:endParaRPr lang="en-US" altLang="ja-JP" sz="2800" dirty="0">
              <a:latin typeface="ヒラギノ丸ゴ ProN W4"/>
              <a:ea typeface="ヒラギノ丸ゴ Pro W4"/>
              <a:cs typeface="ヒラギノ丸ゴ Pro W4"/>
            </a:endParaRPr>
          </a:p>
        </p:txBody>
      </p:sp>
      <p:sp>
        <p:nvSpPr>
          <p:cNvPr id="14" name="テキスト ボックス 13"/>
          <p:cNvSpPr txBox="1"/>
          <p:nvPr/>
        </p:nvSpPr>
        <p:spPr>
          <a:xfrm>
            <a:off x="4624415" y="4619634"/>
            <a:ext cx="4021746" cy="1794337"/>
          </a:xfrm>
          <a:prstGeom prst="rect">
            <a:avLst/>
          </a:prstGeom>
          <a:noFill/>
        </p:spPr>
        <p:txBody>
          <a:bodyPr wrap="square" rtlCol="0">
            <a:spAutoFit/>
          </a:bodyPr>
          <a:lstStyle/>
          <a:p>
            <a:pPr algn="r">
              <a:lnSpc>
                <a:spcPct val="130000"/>
              </a:lnSpc>
            </a:pPr>
            <a:r>
              <a:rPr lang="en-US" altLang="ja-JP" sz="1400" dirty="0">
                <a:latin typeface="ヒラギノ丸ゴ ProN W4"/>
                <a:ea typeface="ヒラギノ丸ゴ ProN W4"/>
                <a:cs typeface="ヒラギノ丸ゴ ProN W4"/>
              </a:rPr>
              <a:t>2017</a:t>
            </a:r>
            <a:r>
              <a:rPr lang="ja-JP" altLang="en-US" sz="1400" dirty="0">
                <a:latin typeface="ヒラギノ丸ゴ ProN W4"/>
                <a:ea typeface="ヒラギノ丸ゴ ProN W4"/>
                <a:cs typeface="ヒラギノ丸ゴ ProN W4"/>
              </a:rPr>
              <a:t>年</a:t>
            </a:r>
            <a:r>
              <a:rPr lang="en-US" altLang="ja-JP" sz="1400" dirty="0">
                <a:latin typeface="ヒラギノ丸ゴ ProN W4"/>
                <a:ea typeface="ヒラギノ丸ゴ ProN W4"/>
                <a:cs typeface="ヒラギノ丸ゴ ProN W4"/>
              </a:rPr>
              <a:t>7</a:t>
            </a:r>
            <a:r>
              <a:rPr lang="ja-JP" altLang="en-US" sz="1400" dirty="0">
                <a:latin typeface="ヒラギノ丸ゴ ProN W4"/>
                <a:ea typeface="ヒラギノ丸ゴ ProN W4"/>
                <a:cs typeface="ヒラギノ丸ゴ ProN W4"/>
              </a:rPr>
              <a:t>月</a:t>
            </a:r>
            <a:r>
              <a:rPr lang="en-US" altLang="ja-JP" sz="1400" dirty="0">
                <a:latin typeface="ヒラギノ丸ゴ ProN W4"/>
                <a:ea typeface="ヒラギノ丸ゴ ProN W4"/>
                <a:cs typeface="ヒラギノ丸ゴ ProN W4"/>
              </a:rPr>
              <a:t>5</a:t>
            </a:r>
            <a:r>
              <a:rPr lang="ja-JP" altLang="en-US" sz="1400" dirty="0">
                <a:latin typeface="ヒラギノ丸ゴ ProN W4"/>
                <a:ea typeface="ヒラギノ丸ゴ ProN W4"/>
                <a:cs typeface="ヒラギノ丸ゴ ProN W4"/>
              </a:rPr>
              <a:t>日</a:t>
            </a:r>
            <a:endParaRPr lang="en-US" altLang="ja-JP" sz="1400" dirty="0">
              <a:latin typeface="ヒラギノ丸ゴ ProN W4"/>
              <a:ea typeface="ヒラギノ丸ゴ ProN W4"/>
              <a:cs typeface="ヒラギノ丸ゴ ProN W4"/>
            </a:endParaRPr>
          </a:p>
          <a:p>
            <a:pPr algn="r">
              <a:lnSpc>
                <a:spcPct val="130000"/>
              </a:lnSpc>
            </a:pPr>
            <a:endParaRPr lang="en-US" altLang="ja-JP" sz="1400" dirty="0">
              <a:latin typeface="ヒラギノ丸ゴ ProN W4"/>
              <a:ea typeface="ヒラギノ丸ゴ ProN W4"/>
              <a:cs typeface="ヒラギノ丸ゴ ProN W4"/>
            </a:endParaRPr>
          </a:p>
          <a:p>
            <a:pPr algn="r"/>
            <a:r>
              <a:rPr lang="ja-JP" altLang="en-US" sz="1400" dirty="0">
                <a:latin typeface="ヒラギノ丸ゴ ProN W4"/>
                <a:ea typeface="ヒラギノ丸ゴ ProN W4"/>
                <a:cs typeface="ヒラギノ丸ゴ ProN W4"/>
              </a:rPr>
              <a:t>東京都　産業労働局　観光部</a:t>
            </a:r>
            <a:endParaRPr lang="en-US" altLang="ja-JP" sz="1400" dirty="0">
              <a:latin typeface="ヒラギノ丸ゴ ProN W4"/>
              <a:ea typeface="ヒラギノ丸ゴ ProN W4"/>
              <a:cs typeface="ヒラギノ丸ゴ ProN W4"/>
            </a:endParaRPr>
          </a:p>
          <a:p>
            <a:pPr algn="r"/>
            <a:r>
              <a:rPr lang="ja-JP" altLang="en-US" sz="1400" dirty="0">
                <a:latin typeface="ヒラギノ丸ゴ ProN W4"/>
                <a:ea typeface="ヒラギノ丸ゴ ProN W4"/>
                <a:cs typeface="ヒラギノ丸ゴ ProN W4"/>
              </a:rPr>
              <a:t>（公財）　東京観光財団</a:t>
            </a:r>
            <a:endParaRPr lang="en-US" altLang="ja-JP" sz="1400" dirty="0">
              <a:latin typeface="ヒラギノ丸ゴ ProN W4"/>
              <a:ea typeface="ヒラギノ丸ゴ ProN W4"/>
              <a:cs typeface="ヒラギノ丸ゴ ProN W4"/>
            </a:endParaRPr>
          </a:p>
          <a:p>
            <a:pPr algn="r"/>
            <a:r>
              <a:rPr lang="ja-JP" altLang="en-US" sz="1400" dirty="0">
                <a:latin typeface="ヒラギノ丸ゴ ProN W4"/>
                <a:ea typeface="ヒラギノ丸ゴ ProN W4"/>
                <a:cs typeface="ヒラギノ丸ゴ ProN W4"/>
              </a:rPr>
              <a:t>㈱</a:t>
            </a:r>
            <a:r>
              <a:rPr lang="en-US" altLang="ja-JP" sz="1400" dirty="0">
                <a:latin typeface="ヒラギノ丸ゴ ProN W4"/>
                <a:ea typeface="ヒラギノ丸ゴ ProN W4"/>
                <a:cs typeface="ヒラギノ丸ゴ ProN W4"/>
              </a:rPr>
              <a:t>JTB</a:t>
            </a:r>
            <a:r>
              <a:rPr lang="ja-JP" altLang="en-US" sz="1400" dirty="0">
                <a:latin typeface="ヒラギノ丸ゴ ProN W4"/>
                <a:ea typeface="ヒラギノ丸ゴ ProN W4"/>
                <a:cs typeface="ヒラギノ丸ゴ ProN W4"/>
              </a:rPr>
              <a:t>コーポレートセールス</a:t>
            </a:r>
            <a:endParaRPr lang="en-US" altLang="ja-JP" sz="1400" dirty="0">
              <a:latin typeface="ヒラギノ丸ゴ ProN W4"/>
              <a:ea typeface="ヒラギノ丸ゴ ProN W4"/>
              <a:cs typeface="ヒラギノ丸ゴ ProN W4"/>
            </a:endParaRPr>
          </a:p>
          <a:p>
            <a:pPr algn="r"/>
            <a:r>
              <a:rPr lang="ja-JP" altLang="en-US" sz="1400" dirty="0">
                <a:latin typeface="ヒラギノ丸ゴ ProN W4"/>
                <a:ea typeface="ヒラギノ丸ゴ ProN W4"/>
                <a:cs typeface="ヒラギノ丸ゴ ProN W4"/>
              </a:rPr>
              <a:t>（協力会社：㈱</a:t>
            </a:r>
            <a:r>
              <a:rPr lang="en-US" altLang="ja-JP" sz="1400" dirty="0">
                <a:latin typeface="ヒラギノ丸ゴ ProN W4"/>
                <a:ea typeface="ヒラギノ丸ゴ ProN W4"/>
                <a:cs typeface="ヒラギノ丸ゴ ProN W4"/>
              </a:rPr>
              <a:t>J</a:t>
            </a:r>
            <a:r>
              <a:rPr lang="ja-JP" altLang="en-US" sz="1400" dirty="0">
                <a:latin typeface="ヒラギノ丸ゴ ProN W4"/>
                <a:ea typeface="ヒラギノ丸ゴ ProN W4"/>
                <a:cs typeface="ヒラギノ丸ゴ ProN W4"/>
              </a:rPr>
              <a:t>＆</a:t>
            </a:r>
            <a:r>
              <a:rPr lang="en-US" altLang="ja-JP" sz="1400" dirty="0">
                <a:latin typeface="ヒラギノ丸ゴ ProN W4"/>
                <a:ea typeface="ヒラギノ丸ゴ ProN W4"/>
                <a:cs typeface="ヒラギノ丸ゴ ProN W4"/>
              </a:rPr>
              <a:t>J</a:t>
            </a:r>
            <a:r>
              <a:rPr lang="ja-JP" altLang="en-US" sz="1400" dirty="0">
                <a:latin typeface="ヒラギノ丸ゴ ProN W4"/>
                <a:ea typeface="ヒラギノ丸ゴ ProN W4"/>
                <a:cs typeface="ヒラギノ丸ゴ ProN W4"/>
              </a:rPr>
              <a:t>ギフト、㈱ギフティ）</a:t>
            </a:r>
            <a:endParaRPr lang="en-US" altLang="ja-JP" sz="1400" dirty="0">
              <a:latin typeface="ヒラギノ丸ゴ ProN W4"/>
              <a:ea typeface="ヒラギノ丸ゴ ProN W4"/>
              <a:cs typeface="ヒラギノ丸ゴ ProN W4"/>
            </a:endParaRPr>
          </a:p>
          <a:p>
            <a:pPr algn="r">
              <a:lnSpc>
                <a:spcPct val="130000"/>
              </a:lnSpc>
            </a:pPr>
            <a:endParaRPr lang="ja-JP" altLang="en-US" sz="1400" dirty="0">
              <a:latin typeface="ヒラギノ丸ゴ ProN W4"/>
              <a:ea typeface="ヒラギノ丸ゴ ProN W4"/>
              <a:cs typeface="ヒラギノ丸ゴ ProN W4"/>
            </a:endParaRPr>
          </a:p>
        </p:txBody>
      </p:sp>
    </p:spTree>
    <p:extLst>
      <p:ext uri="{BB962C8B-B14F-4D97-AF65-F5344CB8AC3E}">
        <p14:creationId xmlns:p14="http://schemas.microsoft.com/office/powerpoint/2010/main" val="1353574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四角形: 角を丸くする 146">
            <a:extLst>
              <a:ext uri="{FF2B5EF4-FFF2-40B4-BE49-F238E27FC236}">
                <a16:creationId xmlns="" xmlns:a16="http://schemas.microsoft.com/office/drawing/2014/main" id="{37CDF762-DA39-4534-A4D0-067B5F6AB80D}"/>
              </a:ext>
            </a:extLst>
          </p:cNvPr>
          <p:cNvSpPr/>
          <p:nvPr/>
        </p:nvSpPr>
        <p:spPr>
          <a:xfrm>
            <a:off x="386639" y="3427415"/>
            <a:ext cx="1649432" cy="2899132"/>
          </a:xfrm>
          <a:prstGeom prst="roundRect">
            <a:avLst/>
          </a:prstGeom>
          <a:solidFill>
            <a:schemeClr val="accent4">
              <a:lumMod val="20000"/>
              <a:lumOff val="80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Meiryo UI" panose="020B0604030504040204" pitchFamily="50" charset="-128"/>
              <a:ea typeface="Meiryo UI" panose="020B0604030504040204" pitchFamily="50" charset="-128"/>
            </a:endParaRPr>
          </a:p>
        </p:txBody>
      </p:sp>
      <p:sp>
        <p:nvSpPr>
          <p:cNvPr id="110" name="四角形: 角を丸くする 109">
            <a:extLst>
              <a:ext uri="{FF2B5EF4-FFF2-40B4-BE49-F238E27FC236}">
                <a16:creationId xmlns="" xmlns:a16="http://schemas.microsoft.com/office/drawing/2014/main" id="{D99B2DC9-40C6-405C-A013-6D6B2ECB7653}"/>
              </a:ext>
            </a:extLst>
          </p:cNvPr>
          <p:cNvSpPr/>
          <p:nvPr/>
        </p:nvSpPr>
        <p:spPr>
          <a:xfrm>
            <a:off x="2880360" y="4146345"/>
            <a:ext cx="5628371" cy="2609307"/>
          </a:xfrm>
          <a:prstGeom prst="roundRect">
            <a:avLst/>
          </a:prstGeom>
          <a:solidFill>
            <a:schemeClr val="accent3">
              <a:lumMod val="20000"/>
              <a:lumOff val="80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Meiryo UI" panose="020B0604030504040204" pitchFamily="50" charset="-128"/>
              <a:ea typeface="Meiryo UI" panose="020B0604030504040204" pitchFamily="50" charset="-128"/>
            </a:endParaRPr>
          </a:p>
        </p:txBody>
      </p:sp>
      <p:sp>
        <p:nvSpPr>
          <p:cNvPr id="90" name="四角形: 角を丸くする 89">
            <a:extLst>
              <a:ext uri="{FF2B5EF4-FFF2-40B4-BE49-F238E27FC236}">
                <a16:creationId xmlns="" xmlns:a16="http://schemas.microsoft.com/office/drawing/2014/main" id="{C54ACB91-F222-47D6-9740-00AC8F6D9E03}"/>
              </a:ext>
            </a:extLst>
          </p:cNvPr>
          <p:cNvSpPr/>
          <p:nvPr/>
        </p:nvSpPr>
        <p:spPr>
          <a:xfrm>
            <a:off x="2880360" y="1419165"/>
            <a:ext cx="5646693" cy="2689138"/>
          </a:xfrm>
          <a:prstGeom prst="roundRect">
            <a:avLst/>
          </a:prstGeom>
          <a:solidFill>
            <a:srgbClr val="FFC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Meiryo UI" panose="020B0604030504040204" pitchFamily="50" charset="-128"/>
              <a:ea typeface="Meiryo UI" panose="020B0604030504040204" pitchFamily="50" charset="-128"/>
            </a:endParaRPr>
          </a:p>
        </p:txBody>
      </p:sp>
      <p:sp>
        <p:nvSpPr>
          <p:cNvPr id="74" name="スライド番号プレースホルダー 19"/>
          <p:cNvSpPr>
            <a:spLocks noGrp="1"/>
          </p:cNvSpPr>
          <p:nvPr>
            <p:ph type="sldNum" sz="quarter" idx="12"/>
          </p:nvPr>
        </p:nvSpPr>
        <p:spPr>
          <a:xfrm>
            <a:off x="6657234" y="6405596"/>
            <a:ext cx="2133600" cy="365125"/>
          </a:xfrm>
        </p:spPr>
        <p:txBody>
          <a:bodyPr/>
          <a:lstStyle/>
          <a:p>
            <a:fld id="{B1946512-26A0-2943-97A2-6EA47330DC2E}" type="slidenum">
              <a:rPr kumimoji="1" lang="ja-JP" altLang="en-US" sz="1000" smtClean="0">
                <a:cs typeface="ヒラギノ丸ゴ Pro W4"/>
              </a:rPr>
              <a:pPr/>
              <a:t>10</a:t>
            </a:fld>
            <a:endParaRPr kumimoji="1" lang="ja-JP" altLang="en-US" sz="1000" dirty="0">
              <a:cs typeface="ヒラギノ丸ゴ Pro W4"/>
            </a:endParaRPr>
          </a:p>
        </p:txBody>
      </p:sp>
      <p:sp>
        <p:nvSpPr>
          <p:cNvPr id="125" name="タイトル 5"/>
          <p:cNvSpPr>
            <a:spLocks noGrp="1"/>
          </p:cNvSpPr>
          <p:nvPr>
            <p:ph type="title"/>
          </p:nvPr>
        </p:nvSpPr>
        <p:spPr>
          <a:xfrm>
            <a:off x="457200" y="435789"/>
            <a:ext cx="8229600" cy="626373"/>
          </a:xfrm>
          <a:prstGeom prst="rect">
            <a:avLst/>
          </a:prstGeom>
        </p:spPr>
        <p:txBody>
          <a:bodyPr>
            <a:normAutofit/>
          </a:bodyPr>
          <a:lstStyle/>
          <a:p>
            <a:r>
              <a:rPr lang="en-US" altLang="ja-JP" sz="1800" dirty="0">
                <a:cs typeface="ヒラギノ丸ゴ Pro W4"/>
              </a:rPr>
              <a:t>1</a:t>
            </a:r>
            <a:r>
              <a:rPr kumimoji="1" lang="en-US" altLang="ja-JP" sz="1800" dirty="0">
                <a:cs typeface="ヒラギノ丸ゴ Pro W4"/>
              </a:rPr>
              <a:t>. </a:t>
            </a:r>
            <a:r>
              <a:rPr kumimoji="1" lang="ja-JP" altLang="en-US" sz="1800" dirty="0">
                <a:cs typeface="ヒラギノ丸ゴ Pro W4"/>
              </a:rPr>
              <a:t>加盟店　業務の流れについて　全体図</a:t>
            </a:r>
          </a:p>
        </p:txBody>
      </p:sp>
      <p:sp>
        <p:nvSpPr>
          <p:cNvPr id="73" name="コンテンツ プレースホルダー 3"/>
          <p:cNvSpPr>
            <a:spLocks noGrp="1"/>
          </p:cNvSpPr>
          <p:nvPr>
            <p:ph idx="4294967295"/>
          </p:nvPr>
        </p:nvSpPr>
        <p:spPr>
          <a:xfrm>
            <a:off x="457200" y="1036210"/>
            <a:ext cx="8229600" cy="444828"/>
          </a:xfrm>
          <a:prstGeom prst="rect">
            <a:avLst/>
          </a:prstGeom>
        </p:spPr>
        <p:txBody>
          <a:bodyPr>
            <a:normAutofit/>
          </a:bodyPr>
          <a:lstStyle/>
          <a:p>
            <a:pPr marL="0" inden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加盟店は、</a:t>
            </a:r>
            <a:r>
              <a:rPr lang="ja-JP" altLang="en-US" sz="1400" dirty="0" err="1">
                <a:latin typeface="Meiryo UI" panose="020B0604030504040204" pitchFamily="50" charset="-128"/>
                <a:ea typeface="Meiryo UI" panose="020B0604030504040204" pitchFamily="50" charset="-128"/>
                <a:cs typeface="Meiryo UI" panose="020B0604030504040204" pitchFamily="50" charset="-128"/>
              </a:rPr>
              <a:t>しまぽ</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通貨決済と月次精算額の確認が必要となります。</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a:off x="565216" y="1907971"/>
            <a:ext cx="646331" cy="276999"/>
          </a:xfrm>
          <a:prstGeom prst="rect">
            <a:avLst/>
          </a:prstGeom>
          <a:noFill/>
        </p:spPr>
        <p:txBody>
          <a:bodyPr wrap="none" rtlCol="0">
            <a:spAutoFit/>
          </a:bodyPr>
          <a:lstStyle/>
          <a:p>
            <a:pPr algn="ctr"/>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旅行者</a:t>
            </a:r>
          </a:p>
        </p:txBody>
      </p:sp>
      <p:pic>
        <p:nvPicPr>
          <p:cNvPr id="7" name="図 6" descr="user_male-12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101" y="2214049"/>
            <a:ext cx="729720" cy="729720"/>
          </a:xfrm>
          <a:prstGeom prst="rect">
            <a:avLst/>
          </a:prstGeom>
        </p:spPr>
      </p:pic>
      <p:sp>
        <p:nvSpPr>
          <p:cNvPr id="10" name="テキスト ボックス 9"/>
          <p:cNvSpPr txBox="1"/>
          <p:nvPr/>
        </p:nvSpPr>
        <p:spPr>
          <a:xfrm>
            <a:off x="3274223" y="1668075"/>
            <a:ext cx="1320335" cy="282172"/>
          </a:xfrm>
          <a:prstGeom prst="rect">
            <a:avLst/>
          </a:prstGeom>
          <a:noFill/>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電子スタンプ</a:t>
            </a:r>
          </a:p>
        </p:txBody>
      </p:sp>
      <p:sp>
        <p:nvSpPr>
          <p:cNvPr id="11" name="テキスト ボックス 10"/>
          <p:cNvSpPr txBox="1"/>
          <p:nvPr/>
        </p:nvSpPr>
        <p:spPr>
          <a:xfrm>
            <a:off x="4689045" y="1472537"/>
            <a:ext cx="3463281" cy="523220"/>
          </a:xfrm>
          <a:prstGeom prst="rect">
            <a:avLst/>
          </a:prstGeom>
          <a:noFill/>
        </p:spPr>
        <p:txBody>
          <a:bodyPr wrap="square" rtlCol="0">
            <a:spAutoFit/>
          </a:bodyPr>
          <a:lstStyle/>
          <a:p>
            <a:pPr algn="ctr"/>
            <a:r>
              <a:rPr kumimoji="1" lang="ja-JP" altLang="en-US" sz="1400" b="1" u="sng" dirty="0">
                <a:latin typeface="Meiryo UI" panose="020B0604030504040204" pitchFamily="50" charset="-128"/>
                <a:ea typeface="Meiryo UI" panose="020B0604030504040204" pitchFamily="50" charset="-128"/>
                <a:cs typeface="Meiryo UI" panose="020B0604030504040204" pitchFamily="50" charset="-128"/>
              </a:rPr>
              <a:t>加盟店</a:t>
            </a:r>
            <a:endParaRPr kumimoji="1" lang="en-US" altLang="ja-JP" sz="1400" b="1" u="sng" dirty="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1400" b="1" dirty="0" err="1">
                <a:latin typeface="Meiryo UI" panose="020B0604030504040204" pitchFamily="50" charset="-128"/>
                <a:ea typeface="Meiryo UI" panose="020B0604030504040204" pitchFamily="50" charset="-128"/>
                <a:cs typeface="Meiryo UI" panose="020B0604030504040204" pitchFamily="50" charset="-128"/>
              </a:rPr>
              <a:t>しまぽ</a:t>
            </a:r>
            <a:r>
              <a:rPr kumimoji="1" lang="ja-JP" altLang="en-US" sz="1400" b="1" dirty="0">
                <a:latin typeface="Meiryo UI" panose="020B0604030504040204" pitchFamily="50" charset="-128"/>
                <a:ea typeface="Meiryo UI" panose="020B0604030504040204" pitchFamily="50" charset="-128"/>
                <a:cs typeface="Meiryo UI" panose="020B0604030504040204" pitchFamily="50" charset="-128"/>
              </a:rPr>
              <a:t>通貨決済の手続き（会計時 手続き）</a:t>
            </a:r>
          </a:p>
        </p:txBody>
      </p:sp>
      <p:pic>
        <p:nvPicPr>
          <p:cNvPr id="14" name="図 13" descr="companie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047" y="4047151"/>
            <a:ext cx="1028748" cy="1028748"/>
          </a:xfrm>
          <a:prstGeom prst="rect">
            <a:avLst/>
          </a:prstGeom>
        </p:spPr>
      </p:pic>
      <p:sp>
        <p:nvSpPr>
          <p:cNvPr id="17" name="テキスト ボックス 16"/>
          <p:cNvSpPr txBox="1"/>
          <p:nvPr/>
        </p:nvSpPr>
        <p:spPr>
          <a:xfrm>
            <a:off x="425538" y="3739374"/>
            <a:ext cx="1523174" cy="307777"/>
          </a:xfrm>
          <a:prstGeom prst="rect">
            <a:avLst/>
          </a:prstGeom>
          <a:noFill/>
        </p:spPr>
        <p:txBody>
          <a:bodyPr wrap="none" rtlCol="0">
            <a:spAutoFit/>
          </a:bodyPr>
          <a:lstStyle/>
          <a:p>
            <a:pPr algn="ctr"/>
            <a:r>
              <a:rPr lang="ja-JP" altLang="en-US" sz="1400" b="1" dirty="0" err="1">
                <a:latin typeface="Meiryo UI" panose="020B0604030504040204" pitchFamily="50" charset="-128"/>
                <a:ea typeface="Meiryo UI" panose="020B0604030504040204" pitchFamily="50" charset="-128"/>
                <a:cs typeface="Meiryo UI" panose="020B0604030504040204" pitchFamily="50" charset="-128"/>
              </a:rPr>
              <a:t>しまぽ</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通貨事務局</a:t>
            </a:r>
          </a:p>
        </p:txBody>
      </p:sp>
      <p:cxnSp>
        <p:nvCxnSpPr>
          <p:cNvPr id="28" name="直線矢印コネクタ 27"/>
          <p:cNvCxnSpPr>
            <a:cxnSpLocks/>
          </p:cNvCxnSpPr>
          <p:nvPr/>
        </p:nvCxnSpPr>
        <p:spPr>
          <a:xfrm>
            <a:off x="2090484" y="2286281"/>
            <a:ext cx="1183739" cy="0"/>
          </a:xfrm>
          <a:prstGeom prst="straightConnector1">
            <a:avLst/>
          </a:prstGeom>
          <a:ln w="38100" cmpd="sng">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29" name="図形グループ 54"/>
          <p:cNvGrpSpPr/>
          <p:nvPr/>
        </p:nvGrpSpPr>
        <p:grpSpPr>
          <a:xfrm>
            <a:off x="1423533" y="1984187"/>
            <a:ext cx="440811" cy="906599"/>
            <a:chOff x="345360" y="4722584"/>
            <a:chExt cx="608323" cy="1251114"/>
          </a:xfrm>
        </p:grpSpPr>
        <p:grpSp>
          <p:nvGrpSpPr>
            <p:cNvPr id="30" name="図形グループ 55"/>
            <p:cNvGrpSpPr/>
            <p:nvPr/>
          </p:nvGrpSpPr>
          <p:grpSpPr>
            <a:xfrm>
              <a:off x="345360" y="4722584"/>
              <a:ext cx="608323" cy="1251114"/>
              <a:chOff x="6225409" y="3784544"/>
              <a:chExt cx="307502" cy="632426"/>
            </a:xfrm>
          </p:grpSpPr>
          <p:grpSp>
            <p:nvGrpSpPr>
              <p:cNvPr id="32" name="図形グループ 57"/>
              <p:cNvGrpSpPr/>
              <p:nvPr/>
            </p:nvGrpSpPr>
            <p:grpSpPr>
              <a:xfrm>
                <a:off x="6225409" y="3784544"/>
                <a:ext cx="307502" cy="632426"/>
                <a:chOff x="5240632" y="2107323"/>
                <a:chExt cx="1987590" cy="4087790"/>
              </a:xfrm>
            </p:grpSpPr>
            <p:pic>
              <p:nvPicPr>
                <p:cNvPr id="34" name="図 33" descr="sp.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40632" y="2107323"/>
                  <a:ext cx="1987590" cy="4087790"/>
                </a:xfrm>
                <a:prstGeom prst="rect">
                  <a:avLst/>
                </a:prstGeom>
              </p:spPr>
            </p:pic>
            <p:pic>
              <p:nvPicPr>
                <p:cNvPr id="35" name="図 34" descr="写真 Apr 10, 1 43 09 PM.png"/>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320446" y="2542283"/>
                  <a:ext cx="1836000" cy="3179428"/>
                </a:xfrm>
                <a:prstGeom prst="rect">
                  <a:avLst/>
                </a:prstGeom>
              </p:spPr>
            </p:pic>
          </p:grpSp>
          <p:sp>
            <p:nvSpPr>
              <p:cNvPr id="33" name="正方形/長方形 32"/>
              <p:cNvSpPr/>
              <p:nvPr/>
            </p:nvSpPr>
            <p:spPr>
              <a:xfrm>
                <a:off x="6237751" y="3859483"/>
                <a:ext cx="284049" cy="276892"/>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31" name="Picture 65"/>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374341" y="4869201"/>
              <a:ext cx="558000" cy="953832"/>
            </a:xfrm>
            <a:prstGeom prst="rect">
              <a:avLst/>
            </a:prstGeom>
            <a:ln w="57150">
              <a:noFill/>
            </a:ln>
          </p:spPr>
        </p:pic>
      </p:grpSp>
      <p:cxnSp>
        <p:nvCxnSpPr>
          <p:cNvPr id="36" name="直線矢印コネクタ 35"/>
          <p:cNvCxnSpPr>
            <a:cxnSpLocks/>
          </p:cNvCxnSpPr>
          <p:nvPr/>
        </p:nvCxnSpPr>
        <p:spPr>
          <a:xfrm flipH="1">
            <a:off x="1948712" y="2769927"/>
            <a:ext cx="1502558" cy="879284"/>
          </a:xfrm>
          <a:prstGeom prst="straightConnector1">
            <a:avLst/>
          </a:prstGeom>
          <a:ln w="6350">
            <a:solidFill>
              <a:schemeClr val="tx1"/>
            </a:solidFill>
            <a:prstDash val="dash"/>
            <a:headEnd type="arrow"/>
            <a:tailEnd type="arrow"/>
          </a:ln>
          <a:effectLst/>
        </p:spPr>
        <p:style>
          <a:lnRef idx="2">
            <a:schemeClr val="accent1"/>
          </a:lnRef>
          <a:fillRef idx="0">
            <a:schemeClr val="accent1"/>
          </a:fillRef>
          <a:effectRef idx="1">
            <a:schemeClr val="accent1"/>
          </a:effectRef>
          <a:fontRef idx="minor">
            <a:schemeClr val="tx1"/>
          </a:fontRef>
        </p:style>
      </p:cxnSp>
      <p:grpSp>
        <p:nvGrpSpPr>
          <p:cNvPr id="38" name="図形グループ 63"/>
          <p:cNvGrpSpPr>
            <a:grpSpLocks noChangeAspect="1"/>
          </p:cNvGrpSpPr>
          <p:nvPr/>
        </p:nvGrpSpPr>
        <p:grpSpPr>
          <a:xfrm>
            <a:off x="646136" y="5153868"/>
            <a:ext cx="1177370" cy="758073"/>
            <a:chOff x="5032245" y="1801663"/>
            <a:chExt cx="910791" cy="586430"/>
          </a:xfrm>
        </p:grpSpPr>
        <p:pic>
          <p:nvPicPr>
            <p:cNvPr id="40" name="図 39" descr="1346949160_dedicated_server.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032245" y="1801663"/>
              <a:ext cx="577876" cy="586430"/>
            </a:xfrm>
            <a:prstGeom prst="rect">
              <a:avLst/>
            </a:prstGeom>
          </p:spPr>
        </p:pic>
        <p:pic>
          <p:nvPicPr>
            <p:cNvPr id="41" name="図 40" descr="1346948918_Database.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387337" y="1801663"/>
              <a:ext cx="555699" cy="563924"/>
            </a:xfrm>
            <a:prstGeom prst="rect">
              <a:avLst/>
            </a:prstGeom>
          </p:spPr>
        </p:pic>
      </p:grpSp>
      <p:sp>
        <p:nvSpPr>
          <p:cNvPr id="46" name="テキスト ボックス 45"/>
          <p:cNvSpPr txBox="1"/>
          <p:nvPr/>
        </p:nvSpPr>
        <p:spPr>
          <a:xfrm>
            <a:off x="4267150" y="2469155"/>
            <a:ext cx="4035268" cy="738664"/>
          </a:xfrm>
          <a:prstGeom prst="rect">
            <a:avLst/>
          </a:prstGeom>
          <a:noFill/>
          <a:ln w="3175">
            <a:solidFill>
              <a:schemeClr val="tx1"/>
            </a:solidFill>
          </a:ln>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①お客様のスマートフォンに表示された通貨利用額画面に</a:t>
            </a:r>
            <a:r>
              <a:rPr kumimoji="1" lang="ja-JP" altLang="en-US" sz="1400" u="sng" dirty="0">
                <a:latin typeface="Meiryo UI" panose="020B0604030504040204" pitchFamily="50" charset="-128"/>
                <a:ea typeface="Meiryo UI" panose="020B0604030504040204" pitchFamily="50" charset="-128"/>
                <a:cs typeface="Meiryo UI" panose="020B0604030504040204" pitchFamily="50" charset="-128"/>
              </a:rPr>
              <a:t>電子スタンプを</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押していただき、通貨決済を行います。</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a:off x="5499169" y="8681844"/>
            <a:ext cx="2493437" cy="253916"/>
          </a:xfrm>
          <a:prstGeom prst="rect">
            <a:avLst/>
          </a:prstGeom>
          <a:noFill/>
        </p:spPr>
        <p:txBody>
          <a:bodyPr wrap="square" rtlCol="0">
            <a:spAutoFit/>
          </a:bodyPr>
          <a:lstStyle/>
          <a:p>
            <a:pPr algn="ctr"/>
            <a:r>
              <a:rPr lang="en-US" altLang="ja-JP" sz="1050" dirty="0">
                <a:solidFill>
                  <a:srgbClr val="3366FF"/>
                </a:solidFill>
                <a:latin typeface="Meiryo UI" panose="020B0604030504040204" pitchFamily="50" charset="-128"/>
                <a:ea typeface="Meiryo UI" panose="020B0604030504040204" pitchFamily="50" charset="-128"/>
                <a:cs typeface="Meiryo UI" panose="020B0604030504040204" pitchFamily="50" charset="-128"/>
              </a:rPr>
              <a:t>④</a:t>
            </a:r>
            <a:r>
              <a:rPr lang="ja-JP" altLang="en-US" sz="1050" dirty="0">
                <a:solidFill>
                  <a:srgbClr val="3366FF"/>
                </a:solidFill>
                <a:latin typeface="Meiryo UI" panose="020B0604030504040204" pitchFamily="50" charset="-128"/>
                <a:ea typeface="Meiryo UI" panose="020B0604030504040204" pitchFamily="50" charset="-128"/>
                <a:cs typeface="Meiryo UI" panose="020B0604030504040204" pitchFamily="50" charset="-128"/>
              </a:rPr>
              <a:t>決済データをシステム内で一元管理</a:t>
            </a:r>
            <a:endParaRPr kumimoji="1" lang="en-US" altLang="ja-JP" sz="1050" dirty="0">
              <a:solidFill>
                <a:srgbClr val="3366FF"/>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p:cNvSpPr/>
          <p:nvPr/>
        </p:nvSpPr>
        <p:spPr>
          <a:xfrm>
            <a:off x="5698746" y="7508394"/>
            <a:ext cx="218025" cy="21802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Meiryo UI" panose="020B0604030504040204" pitchFamily="50" charset="-128"/>
              <a:ea typeface="Meiryo UI" panose="020B0604030504040204" pitchFamily="50" charset="-128"/>
            </a:endParaRPr>
          </a:p>
        </p:txBody>
      </p:sp>
      <p:pic>
        <p:nvPicPr>
          <p:cNvPr id="56" name="グラフィックス 55" descr="封筒">
            <a:extLst>
              <a:ext uri="{FF2B5EF4-FFF2-40B4-BE49-F238E27FC236}">
                <a16:creationId xmlns="" xmlns:a16="http://schemas.microsoft.com/office/drawing/2014/main" id="{06065F7B-98D4-41C6-B364-C7240707E8E6}"/>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3312168" y="3393603"/>
            <a:ext cx="659502" cy="659502"/>
          </a:xfrm>
          <a:prstGeom prst="rect">
            <a:avLst/>
          </a:prstGeom>
        </p:spPr>
      </p:pic>
      <p:grpSp>
        <p:nvGrpSpPr>
          <p:cNvPr id="78" name="図形グループ 54">
            <a:extLst>
              <a:ext uri="{FF2B5EF4-FFF2-40B4-BE49-F238E27FC236}">
                <a16:creationId xmlns="" xmlns:a16="http://schemas.microsoft.com/office/drawing/2014/main" id="{A1284BD1-5A28-4CC2-A2DB-BF5747816AEF}"/>
              </a:ext>
            </a:extLst>
          </p:cNvPr>
          <p:cNvGrpSpPr/>
          <p:nvPr/>
        </p:nvGrpSpPr>
        <p:grpSpPr>
          <a:xfrm rot="2279788">
            <a:off x="3286436" y="2016175"/>
            <a:ext cx="361064" cy="690825"/>
            <a:chOff x="345360" y="4722584"/>
            <a:chExt cx="608323" cy="1251114"/>
          </a:xfrm>
        </p:grpSpPr>
        <p:grpSp>
          <p:nvGrpSpPr>
            <p:cNvPr id="79" name="図形グループ 55">
              <a:extLst>
                <a:ext uri="{FF2B5EF4-FFF2-40B4-BE49-F238E27FC236}">
                  <a16:creationId xmlns="" xmlns:a16="http://schemas.microsoft.com/office/drawing/2014/main" id="{B4CED7D5-A6A1-4F7C-ACD5-BC25C203BAE8}"/>
                </a:ext>
              </a:extLst>
            </p:cNvPr>
            <p:cNvGrpSpPr/>
            <p:nvPr/>
          </p:nvGrpSpPr>
          <p:grpSpPr>
            <a:xfrm>
              <a:off x="345360" y="4722584"/>
              <a:ext cx="608323" cy="1251114"/>
              <a:chOff x="6225409" y="3784544"/>
              <a:chExt cx="307502" cy="632426"/>
            </a:xfrm>
          </p:grpSpPr>
          <p:grpSp>
            <p:nvGrpSpPr>
              <p:cNvPr id="81" name="図形グループ 57">
                <a:extLst>
                  <a:ext uri="{FF2B5EF4-FFF2-40B4-BE49-F238E27FC236}">
                    <a16:creationId xmlns="" xmlns:a16="http://schemas.microsoft.com/office/drawing/2014/main" id="{E56E657D-0218-49E3-B8BF-329258A1D5E6}"/>
                  </a:ext>
                </a:extLst>
              </p:cNvPr>
              <p:cNvGrpSpPr/>
              <p:nvPr/>
            </p:nvGrpSpPr>
            <p:grpSpPr>
              <a:xfrm>
                <a:off x="6225409" y="3784544"/>
                <a:ext cx="307502" cy="632426"/>
                <a:chOff x="5240632" y="2107323"/>
                <a:chExt cx="1987590" cy="4087790"/>
              </a:xfrm>
            </p:grpSpPr>
            <p:pic>
              <p:nvPicPr>
                <p:cNvPr id="83" name="図 82" descr="sp.jpg">
                  <a:extLst>
                    <a:ext uri="{FF2B5EF4-FFF2-40B4-BE49-F238E27FC236}">
                      <a16:creationId xmlns="" xmlns:a16="http://schemas.microsoft.com/office/drawing/2014/main" id="{272F1FFC-603A-43F5-B6A3-40CC6810AEE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40632" y="2107323"/>
                  <a:ext cx="1987590" cy="4087790"/>
                </a:xfrm>
                <a:prstGeom prst="rect">
                  <a:avLst/>
                </a:prstGeom>
              </p:spPr>
            </p:pic>
            <p:pic>
              <p:nvPicPr>
                <p:cNvPr id="84" name="図 83" descr="写真 Apr 10, 1 43 09 PM.png">
                  <a:extLst>
                    <a:ext uri="{FF2B5EF4-FFF2-40B4-BE49-F238E27FC236}">
                      <a16:creationId xmlns="" xmlns:a16="http://schemas.microsoft.com/office/drawing/2014/main" id="{752B8FCE-4FBE-4EAF-957E-81D01813858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320446" y="2542283"/>
                  <a:ext cx="1836000" cy="3179428"/>
                </a:xfrm>
                <a:prstGeom prst="rect">
                  <a:avLst/>
                </a:prstGeom>
              </p:spPr>
            </p:pic>
          </p:grpSp>
          <p:sp>
            <p:nvSpPr>
              <p:cNvPr id="82" name="正方形/長方形 81">
                <a:extLst>
                  <a:ext uri="{FF2B5EF4-FFF2-40B4-BE49-F238E27FC236}">
                    <a16:creationId xmlns="" xmlns:a16="http://schemas.microsoft.com/office/drawing/2014/main" id="{256DE158-07DF-4215-AD69-9E45D8763A14}"/>
                  </a:ext>
                </a:extLst>
              </p:cNvPr>
              <p:cNvSpPr/>
              <p:nvPr/>
            </p:nvSpPr>
            <p:spPr>
              <a:xfrm>
                <a:off x="6237751" y="3859483"/>
                <a:ext cx="284049" cy="276892"/>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80" name="Picture 65">
              <a:extLst>
                <a:ext uri="{FF2B5EF4-FFF2-40B4-BE49-F238E27FC236}">
                  <a16:creationId xmlns="" xmlns:a16="http://schemas.microsoft.com/office/drawing/2014/main" id="{3FA215D2-F294-4436-8B26-8CBFF26287E8}"/>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374341" y="4869201"/>
              <a:ext cx="558000" cy="953832"/>
            </a:xfrm>
            <a:prstGeom prst="rect">
              <a:avLst/>
            </a:prstGeom>
            <a:ln w="57150">
              <a:noFill/>
            </a:ln>
          </p:spPr>
        </p:pic>
      </p:grpSp>
      <p:pic>
        <p:nvPicPr>
          <p:cNvPr id="13" name="Picture 2"/>
          <p:cNvPicPr>
            <a:picLocks noChangeAspect="1" noChangeArrowheads="1"/>
          </p:cNvPicPr>
          <p:nvPr/>
        </p:nvPicPr>
        <p:blipFill rotWithShape="1">
          <a:blip r:embed="rId11" cstate="email">
            <a:clrChange>
              <a:clrFrom>
                <a:srgbClr val="000000"/>
              </a:clrFrom>
              <a:clrTo>
                <a:srgbClr val="000000">
                  <a:alpha val="0"/>
                </a:srgbClr>
              </a:clrTo>
            </a:clrChange>
            <a:extLst>
              <a:ext uri="{28A0092B-C50C-407E-A947-70E740481C1C}">
                <a14:useLocalDpi xmlns:a14="http://schemas.microsoft.com/office/drawing/2010/main"/>
              </a:ext>
            </a:extLst>
          </a:blip>
          <a:srcRect/>
          <a:stretch/>
        </p:blipFill>
        <p:spPr bwMode="auto">
          <a:xfrm>
            <a:off x="3462624" y="1909471"/>
            <a:ext cx="687721" cy="861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6" name="テキスト ボックス 85">
            <a:extLst>
              <a:ext uri="{FF2B5EF4-FFF2-40B4-BE49-F238E27FC236}">
                <a16:creationId xmlns="" xmlns:a16="http://schemas.microsoft.com/office/drawing/2014/main" id="{88D07615-D2DE-4D5D-BD8C-9DC586EA21E1}"/>
              </a:ext>
            </a:extLst>
          </p:cNvPr>
          <p:cNvSpPr txBox="1"/>
          <p:nvPr/>
        </p:nvSpPr>
        <p:spPr>
          <a:xfrm>
            <a:off x="4271586" y="3281450"/>
            <a:ext cx="4035267" cy="738664"/>
          </a:xfrm>
          <a:prstGeom prst="rect">
            <a:avLst/>
          </a:prstGeom>
          <a:noFill/>
          <a:ln w="3175">
            <a:solidFill>
              <a:schemeClr val="tx1"/>
            </a:solidFill>
          </a:ln>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②</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電子スタンプで通貨決済後、予めご登録いただいたメールアドレス宛に「</a:t>
            </a:r>
            <a:r>
              <a:rPr kumimoji="1" lang="ja-JP" altLang="en-US" sz="1400" u="sng" dirty="0">
                <a:latin typeface="Meiryo UI" panose="020B0604030504040204" pitchFamily="50" charset="-128"/>
                <a:ea typeface="Meiryo UI" panose="020B0604030504040204" pitchFamily="50" charset="-128"/>
                <a:cs typeface="Meiryo UI" panose="020B0604030504040204" pitchFamily="50" charset="-128"/>
              </a:rPr>
              <a:t>決済完了メール</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」が</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すぐに</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届く</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ので、ご確認ください。</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1" name="テキスト ボックス 110">
            <a:extLst>
              <a:ext uri="{FF2B5EF4-FFF2-40B4-BE49-F238E27FC236}">
                <a16:creationId xmlns="" xmlns:a16="http://schemas.microsoft.com/office/drawing/2014/main" id="{4CEE7ED0-EDAD-47A7-ADB6-F989AD3BAEEE}"/>
              </a:ext>
            </a:extLst>
          </p:cNvPr>
          <p:cNvSpPr txBox="1"/>
          <p:nvPr/>
        </p:nvSpPr>
        <p:spPr>
          <a:xfrm>
            <a:off x="5723581" y="4170258"/>
            <a:ext cx="1261885" cy="523220"/>
          </a:xfrm>
          <a:prstGeom prst="rect">
            <a:avLst/>
          </a:prstGeom>
          <a:noFill/>
        </p:spPr>
        <p:txBody>
          <a:bodyPr wrap="none" rtlCol="0">
            <a:spAutoFit/>
          </a:bodyPr>
          <a:lstStyle/>
          <a:p>
            <a:pPr algn="ctr"/>
            <a:r>
              <a:rPr kumimoji="1" lang="ja-JP" altLang="en-US" sz="1400" b="1" u="sng" dirty="0">
                <a:latin typeface="Meiryo UI" panose="020B0604030504040204" pitchFamily="50" charset="-128"/>
                <a:ea typeface="Meiryo UI" panose="020B0604030504040204" pitchFamily="50" charset="-128"/>
                <a:cs typeface="Meiryo UI" panose="020B0604030504040204" pitchFamily="50" charset="-128"/>
              </a:rPr>
              <a:t>加盟店</a:t>
            </a:r>
            <a:endParaRPr kumimoji="1" lang="en-US" altLang="ja-JP" sz="1400" b="1" u="sng" dirty="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1400" b="1" dirty="0">
                <a:latin typeface="Meiryo UI" panose="020B0604030504040204" pitchFamily="50" charset="-128"/>
                <a:ea typeface="Meiryo UI" panose="020B0604030504040204" pitchFamily="50" charset="-128"/>
                <a:cs typeface="Meiryo UI" panose="020B0604030504040204" pitchFamily="50" charset="-128"/>
              </a:rPr>
              <a:t>月次精算対応</a:t>
            </a:r>
          </a:p>
        </p:txBody>
      </p:sp>
      <p:cxnSp>
        <p:nvCxnSpPr>
          <p:cNvPr id="115" name="直線矢印コネクタ 114">
            <a:extLst>
              <a:ext uri="{FF2B5EF4-FFF2-40B4-BE49-F238E27FC236}">
                <a16:creationId xmlns="" xmlns:a16="http://schemas.microsoft.com/office/drawing/2014/main" id="{55B07092-D50D-479B-83B4-70D04CD4106A}"/>
              </a:ext>
            </a:extLst>
          </p:cNvPr>
          <p:cNvCxnSpPr>
            <a:cxnSpLocks/>
          </p:cNvCxnSpPr>
          <p:nvPr/>
        </p:nvCxnSpPr>
        <p:spPr>
          <a:xfrm>
            <a:off x="2098613" y="4974095"/>
            <a:ext cx="1213555" cy="0"/>
          </a:xfrm>
          <a:prstGeom prst="straightConnector1">
            <a:avLst/>
          </a:prstGeom>
          <a:ln w="6350">
            <a:solidFill>
              <a:schemeClr val="tx1"/>
            </a:solidFill>
            <a:prstDash val="dash"/>
            <a:headEnd type="none"/>
            <a:tailEnd type="arrow"/>
          </a:ln>
          <a:effectLst/>
        </p:spPr>
        <p:style>
          <a:lnRef idx="2">
            <a:schemeClr val="accent1"/>
          </a:lnRef>
          <a:fillRef idx="0">
            <a:schemeClr val="accent1"/>
          </a:fillRef>
          <a:effectRef idx="1">
            <a:schemeClr val="accent1"/>
          </a:effectRef>
          <a:fontRef idx="minor">
            <a:schemeClr val="tx1"/>
          </a:fontRef>
        </p:style>
      </p:cxnSp>
      <p:pic>
        <p:nvPicPr>
          <p:cNvPr id="120" name="グラフィックス 119" descr="封筒">
            <a:extLst>
              <a:ext uri="{FF2B5EF4-FFF2-40B4-BE49-F238E27FC236}">
                <a16:creationId xmlns="" xmlns:a16="http://schemas.microsoft.com/office/drawing/2014/main" id="{9C1A3AE3-98D1-4A3D-B09C-BA242A2D504C}"/>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3483487" y="4693478"/>
            <a:ext cx="497355" cy="497355"/>
          </a:xfrm>
          <a:prstGeom prst="rect">
            <a:avLst/>
          </a:prstGeom>
        </p:spPr>
      </p:pic>
      <p:sp>
        <p:nvSpPr>
          <p:cNvPr id="121" name="テキスト ボックス 120">
            <a:extLst>
              <a:ext uri="{FF2B5EF4-FFF2-40B4-BE49-F238E27FC236}">
                <a16:creationId xmlns="" xmlns:a16="http://schemas.microsoft.com/office/drawing/2014/main" id="{5D19F80C-3082-44EC-AEBF-E1E18BA40989}"/>
              </a:ext>
            </a:extLst>
          </p:cNvPr>
          <p:cNvSpPr txBox="1"/>
          <p:nvPr/>
        </p:nvSpPr>
        <p:spPr>
          <a:xfrm>
            <a:off x="4267150" y="4675244"/>
            <a:ext cx="4039703" cy="523220"/>
          </a:xfrm>
          <a:prstGeom prst="rect">
            <a:avLst/>
          </a:prstGeom>
          <a:noFill/>
          <a:ln w="3175">
            <a:solidFill>
              <a:schemeClr val="tx1"/>
            </a:solidFill>
          </a:ln>
        </p:spPr>
        <p:txBody>
          <a:bodyPr wrap="square" rtlCol="0">
            <a:spAutoFit/>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③</a:t>
            </a:r>
            <a:r>
              <a:rPr lang="ja-JP" altLang="en-US" sz="1400" dirty="0">
                <a:latin typeface="Meiryo UI" panose="020B0604030504040204" pitchFamily="50" charset="-128"/>
                <a:ea typeface="Meiryo UI" panose="020B0604030504040204" pitchFamily="50" charset="-128"/>
              </a:rPr>
              <a:t>入金額の連絡メールがし</a:t>
            </a:r>
            <a:r>
              <a:rPr lang="ja-JP" altLang="en-US" sz="1400" dirty="0" err="1">
                <a:latin typeface="Meiryo UI" panose="020B0604030504040204" pitchFamily="50" charset="-128"/>
                <a:ea typeface="Meiryo UI" panose="020B0604030504040204" pitchFamily="50" charset="-128"/>
              </a:rPr>
              <a:t>まぽ</a:t>
            </a:r>
            <a:r>
              <a:rPr lang="ja-JP" altLang="en-US" sz="1400" dirty="0">
                <a:latin typeface="Meiryo UI" panose="020B0604030504040204" pitchFamily="50" charset="-128"/>
                <a:ea typeface="Meiryo UI" panose="020B0604030504040204" pitchFamily="50" charset="-128"/>
              </a:rPr>
              <a:t>通貨事務局から届きます。（入金日や振込額等の情報をメール送信）</a:t>
            </a:r>
            <a:endParaRPr lang="en-US" altLang="ja-JP" sz="1400" dirty="0">
              <a:latin typeface="Meiryo UI" panose="020B0604030504040204" pitchFamily="50" charset="-128"/>
              <a:ea typeface="Meiryo UI" panose="020B0604030504040204" pitchFamily="50" charset="-128"/>
            </a:endParaRPr>
          </a:p>
        </p:txBody>
      </p:sp>
      <p:sp>
        <p:nvSpPr>
          <p:cNvPr id="130" name="テキスト ボックス 129">
            <a:extLst>
              <a:ext uri="{FF2B5EF4-FFF2-40B4-BE49-F238E27FC236}">
                <a16:creationId xmlns="" xmlns:a16="http://schemas.microsoft.com/office/drawing/2014/main" id="{CA25FA60-A8EB-4455-B28F-CC5E5E87ED6B}"/>
              </a:ext>
            </a:extLst>
          </p:cNvPr>
          <p:cNvSpPr txBox="1"/>
          <p:nvPr/>
        </p:nvSpPr>
        <p:spPr>
          <a:xfrm>
            <a:off x="4271586" y="6147542"/>
            <a:ext cx="4035267" cy="523220"/>
          </a:xfrm>
          <a:prstGeom prst="rect">
            <a:avLst/>
          </a:prstGeom>
          <a:noFill/>
          <a:ln w="3175">
            <a:solidFill>
              <a:schemeClr val="tx1"/>
            </a:solidFill>
          </a:ln>
        </p:spPr>
        <p:txBody>
          <a:bodyPr wrap="square" rtlCol="0">
            <a:spAutoFit/>
          </a:bodyPr>
          <a:lstStyle/>
          <a:p>
            <a:r>
              <a:rPr lang="ja-JP" altLang="en-US" sz="1400" dirty="0">
                <a:latin typeface="Meiryo UI" panose="020B0604030504040204" pitchFamily="50" charset="-128"/>
                <a:ea typeface="Meiryo UI" panose="020B0604030504040204" pitchFamily="50" charset="-128"/>
              </a:rPr>
              <a:t>⑤事前にメールにて通知した金額が入金されます。</a:t>
            </a:r>
            <a:endParaRPr lang="en-US" altLang="ja-JP" sz="1400" dirty="0">
              <a:latin typeface="Meiryo UI" panose="020B0604030504040204" pitchFamily="50" charset="-128"/>
              <a:ea typeface="Meiryo UI" panose="020B0604030504040204" pitchFamily="50" charset="-128"/>
            </a:endParaRPr>
          </a:p>
          <a:p>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（月末〆の翌月</a:t>
            </a:r>
            <a:r>
              <a:rPr lang="en-US" altLang="ja-JP" sz="1400" dirty="0">
                <a:latin typeface="Meiryo UI" panose="020B0604030504040204" pitchFamily="50" charset="-128"/>
                <a:ea typeface="Meiryo UI" panose="020B0604030504040204" pitchFamily="50" charset="-128"/>
              </a:rPr>
              <a:t>20</a:t>
            </a:r>
            <a:r>
              <a:rPr lang="ja-JP" altLang="en-US" sz="1400" dirty="0">
                <a:latin typeface="Meiryo UI" panose="020B0604030504040204" pitchFamily="50" charset="-128"/>
                <a:ea typeface="Meiryo UI" panose="020B0604030504040204" pitchFamily="50" charset="-128"/>
              </a:rPr>
              <a:t>日までに入金）</a:t>
            </a:r>
            <a:endParaRPr lang="en-US" altLang="ja-JP" sz="1400" dirty="0">
              <a:latin typeface="Meiryo UI" panose="020B0604030504040204" pitchFamily="50" charset="-128"/>
              <a:ea typeface="Meiryo UI" panose="020B0604030504040204" pitchFamily="50" charset="-128"/>
            </a:endParaRPr>
          </a:p>
        </p:txBody>
      </p:sp>
      <p:cxnSp>
        <p:nvCxnSpPr>
          <p:cNvPr id="136" name="直線矢印コネクタ 135">
            <a:extLst>
              <a:ext uri="{FF2B5EF4-FFF2-40B4-BE49-F238E27FC236}">
                <a16:creationId xmlns="" xmlns:a16="http://schemas.microsoft.com/office/drawing/2014/main" id="{ABB69EE7-B668-4D2C-A3DE-C3A5D8134E6F}"/>
              </a:ext>
            </a:extLst>
          </p:cNvPr>
          <p:cNvCxnSpPr>
            <a:cxnSpLocks/>
          </p:cNvCxnSpPr>
          <p:nvPr/>
        </p:nvCxnSpPr>
        <p:spPr>
          <a:xfrm>
            <a:off x="1948712" y="3805536"/>
            <a:ext cx="1363456" cy="0"/>
          </a:xfrm>
          <a:prstGeom prst="straightConnector1">
            <a:avLst/>
          </a:prstGeom>
          <a:ln w="6350">
            <a:solidFill>
              <a:schemeClr val="tx1"/>
            </a:solidFill>
            <a:prstDash val="dash"/>
            <a:headEnd type="none"/>
            <a:tailEnd type="arrow"/>
          </a:ln>
          <a:effectLst/>
        </p:spPr>
        <p:style>
          <a:lnRef idx="2">
            <a:schemeClr val="accent1"/>
          </a:lnRef>
          <a:fillRef idx="0">
            <a:schemeClr val="accent1"/>
          </a:fillRef>
          <a:effectRef idx="1">
            <a:schemeClr val="accent1"/>
          </a:effectRef>
          <a:fontRef idx="minor">
            <a:schemeClr val="tx1"/>
          </a:fontRef>
        </p:style>
      </p:cxnSp>
      <p:cxnSp>
        <p:nvCxnSpPr>
          <p:cNvPr id="140" name="直線矢印コネクタ 139">
            <a:extLst>
              <a:ext uri="{FF2B5EF4-FFF2-40B4-BE49-F238E27FC236}">
                <a16:creationId xmlns="" xmlns:a16="http://schemas.microsoft.com/office/drawing/2014/main" id="{08BC4407-1AD2-4D33-8809-F669CF907084}"/>
              </a:ext>
            </a:extLst>
          </p:cNvPr>
          <p:cNvCxnSpPr>
            <a:cxnSpLocks/>
          </p:cNvCxnSpPr>
          <p:nvPr/>
        </p:nvCxnSpPr>
        <p:spPr>
          <a:xfrm>
            <a:off x="2087878" y="6155956"/>
            <a:ext cx="1206630" cy="0"/>
          </a:xfrm>
          <a:prstGeom prst="straightConnector1">
            <a:avLst/>
          </a:prstGeom>
          <a:ln w="6350">
            <a:solidFill>
              <a:schemeClr val="tx1"/>
            </a:solidFill>
            <a:prstDash val="dash"/>
            <a:headEnd type="none"/>
            <a:tailEnd type="arrow"/>
          </a:ln>
          <a:effectLst/>
        </p:spPr>
        <p:style>
          <a:lnRef idx="2">
            <a:schemeClr val="accent1"/>
          </a:lnRef>
          <a:fillRef idx="0">
            <a:schemeClr val="accent1"/>
          </a:fillRef>
          <a:effectRef idx="1">
            <a:schemeClr val="accent1"/>
          </a:effectRef>
          <a:fontRef idx="minor">
            <a:schemeClr val="tx1"/>
          </a:fontRef>
        </p:style>
      </p:cxnSp>
      <p:pic>
        <p:nvPicPr>
          <p:cNvPr id="151" name="図 150" descr="1461215410_Money.png">
            <a:extLst>
              <a:ext uri="{FF2B5EF4-FFF2-40B4-BE49-F238E27FC236}">
                <a16:creationId xmlns="" xmlns:a16="http://schemas.microsoft.com/office/drawing/2014/main" id="{EC0FD488-F772-4508-8662-DD86BE10E2F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406312" y="6010710"/>
            <a:ext cx="709780" cy="655182"/>
          </a:xfrm>
          <a:prstGeom prst="rect">
            <a:avLst/>
          </a:prstGeom>
        </p:spPr>
      </p:pic>
      <p:pic>
        <p:nvPicPr>
          <p:cNvPr id="57" name="図 56" descr="user_male-128.png">
            <a:extLst>
              <a:ext uri="{FF2B5EF4-FFF2-40B4-BE49-F238E27FC236}">
                <a16:creationId xmlns="" xmlns:a16="http://schemas.microsoft.com/office/drawing/2014/main" id="{9FC20440-CC4C-47C4-BAE5-FE8F71E8B9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0410" y="5429225"/>
            <a:ext cx="532705" cy="532705"/>
          </a:xfrm>
          <a:prstGeom prst="rect">
            <a:avLst/>
          </a:prstGeom>
        </p:spPr>
      </p:pic>
      <p:pic>
        <p:nvPicPr>
          <p:cNvPr id="58" name="図 57" descr="1456766370_interface-02.png">
            <a:extLst>
              <a:ext uri="{FF2B5EF4-FFF2-40B4-BE49-F238E27FC236}">
                <a16:creationId xmlns="" xmlns:a16="http://schemas.microsoft.com/office/drawing/2014/main" id="{C36D6EC5-BEFF-4251-A261-A4618A2BD5B9}"/>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607111" y="5360570"/>
            <a:ext cx="449103" cy="413268"/>
          </a:xfrm>
          <a:prstGeom prst="rect">
            <a:avLst/>
          </a:prstGeom>
          <a:solidFill>
            <a:srgbClr val="FFFFFF"/>
          </a:solidFill>
          <a:effectLst>
            <a:outerShdw blurRad="50800" dist="38100" dir="2700000" algn="tl" rotWithShape="0">
              <a:prstClr val="black">
                <a:alpha val="40000"/>
              </a:prstClr>
            </a:outerShdw>
          </a:effectLst>
        </p:spPr>
      </p:pic>
      <p:sp>
        <p:nvSpPr>
          <p:cNvPr id="61" name="テキスト ボックス 60">
            <a:extLst>
              <a:ext uri="{FF2B5EF4-FFF2-40B4-BE49-F238E27FC236}">
                <a16:creationId xmlns="" xmlns:a16="http://schemas.microsoft.com/office/drawing/2014/main" id="{FFF07689-A9AC-4313-A509-C0CA485A5DF7}"/>
              </a:ext>
            </a:extLst>
          </p:cNvPr>
          <p:cNvSpPr txBox="1"/>
          <p:nvPr/>
        </p:nvSpPr>
        <p:spPr>
          <a:xfrm>
            <a:off x="4267150" y="5324237"/>
            <a:ext cx="4039703" cy="738664"/>
          </a:xfrm>
          <a:prstGeom prst="rect">
            <a:avLst/>
          </a:prstGeom>
          <a:noFill/>
          <a:ln w="3175">
            <a:solidFill>
              <a:schemeClr val="tx1"/>
            </a:solidFill>
          </a:ln>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④メールまたはパソコンの管理画面から</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、売上額</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や入金額をご確認いただけます。　</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入金額は</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、売上額から</a:t>
            </a:r>
            <a:r>
              <a:rPr lang="ja-JP" altLang="en-US" sz="1400" u="sng" dirty="0" smtClean="0">
                <a:latin typeface="Meiryo UI" panose="020B0604030504040204" pitchFamily="50" charset="-128"/>
                <a:ea typeface="Meiryo UI" panose="020B0604030504040204" pitchFamily="50" charset="-128"/>
                <a:cs typeface="Meiryo UI" panose="020B0604030504040204" pitchFamily="50" charset="-128"/>
              </a:rPr>
              <a:t>加盟店</a:t>
            </a:r>
            <a:r>
              <a:rPr lang="ja-JP" altLang="en-US" sz="1400" u="sng" dirty="0">
                <a:latin typeface="Meiryo UI" panose="020B0604030504040204" pitchFamily="50" charset="-128"/>
                <a:ea typeface="Meiryo UI" panose="020B0604030504040204" pitchFamily="50" charset="-128"/>
                <a:cs typeface="Meiryo UI" panose="020B0604030504040204" pitchFamily="50" charset="-128"/>
              </a:rPr>
              <a:t>手数料（</a:t>
            </a:r>
            <a:r>
              <a:rPr lang="en-US" altLang="ja-JP" sz="1400" u="sng" dirty="0">
                <a:latin typeface="Meiryo UI" panose="020B0604030504040204" pitchFamily="50" charset="-128"/>
                <a:ea typeface="Meiryo UI" panose="020B0604030504040204" pitchFamily="50" charset="-128"/>
                <a:cs typeface="Meiryo UI" panose="020B0604030504040204" pitchFamily="50" charset="-128"/>
              </a:rPr>
              <a:t>3</a:t>
            </a:r>
            <a:r>
              <a:rPr lang="ja-JP" altLang="en-US" sz="1400" u="sng" dirty="0">
                <a:latin typeface="Meiryo UI" panose="020B0604030504040204" pitchFamily="50" charset="-128"/>
                <a:ea typeface="Meiryo UI" panose="020B0604030504040204" pitchFamily="50" charset="-128"/>
                <a:cs typeface="Meiryo UI" panose="020B0604030504040204" pitchFamily="50" charset="-128"/>
              </a:rPr>
              <a:t>％）が引かかれた金額となります</a:t>
            </a:r>
            <a:r>
              <a:rPr lang="ja-JP" altLang="en-US" sz="1100" u="sng" dirty="0">
                <a:latin typeface="Meiryo UI" panose="020B0604030504040204" pitchFamily="50" charset="-128"/>
                <a:ea typeface="Meiryo UI" panose="020B0604030504040204" pitchFamily="50" charset="-128"/>
                <a:cs typeface="Meiryo UI" panose="020B0604030504040204" pitchFamily="50" charset="-128"/>
              </a:rPr>
              <a:t>。</a:t>
            </a:r>
          </a:p>
        </p:txBody>
      </p:sp>
      <p:pic>
        <p:nvPicPr>
          <p:cNvPr id="51" name="グラフィックス 50" descr="ストア">
            <a:extLst>
              <a:ext uri="{FF2B5EF4-FFF2-40B4-BE49-F238E27FC236}">
                <a16:creationId xmlns="" xmlns:a16="http://schemas.microsoft.com/office/drawing/2014/main" id="{025D7619-F492-459F-9FB7-C939B81E78F5}"/>
              </a:ext>
            </a:extLst>
          </p:cNvPr>
          <p:cNvPicPr>
            <a:picLocks noChangeAspect="1"/>
          </p:cNvPicPr>
          <p:nvPr/>
        </p:nvPicPr>
        <p:blipFill>
          <a:blip r:embed="rId14">
            <a:extLst>
              <a:ext uri="{96DAC541-7B7A-43D3-8B79-37D633B846F1}">
                <asvg:svgBlip xmlns="" xmlns:asvg="http://schemas.microsoft.com/office/drawing/2016/SVG/main" r:embed="rId15"/>
              </a:ext>
            </a:extLst>
          </a:blip>
          <a:stretch>
            <a:fillRect/>
          </a:stretch>
        </p:blipFill>
        <p:spPr>
          <a:xfrm>
            <a:off x="5913945" y="1846834"/>
            <a:ext cx="900310" cy="715744"/>
          </a:xfrm>
          <a:prstGeom prst="rect">
            <a:avLst/>
          </a:prstGeom>
        </p:spPr>
      </p:pic>
    </p:spTree>
    <p:extLst>
      <p:ext uri="{BB962C8B-B14F-4D97-AF65-F5344CB8AC3E}">
        <p14:creationId xmlns:p14="http://schemas.microsoft.com/office/powerpoint/2010/main" val="14082726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4">
            <a:extLst>
              <a:ext uri="{FF2B5EF4-FFF2-40B4-BE49-F238E27FC236}">
                <a16:creationId xmlns:a16="http://schemas.microsoft.com/office/drawing/2014/main" xmlns="" id="{F9B6D9D9-67CE-4D2B-B7A5-7A15A24E2BD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10221" y="2355254"/>
            <a:ext cx="5409813" cy="2808940"/>
          </a:xfrm>
          <a:prstGeom prst="rect">
            <a:avLst/>
          </a:prstGeom>
        </p:spPr>
      </p:pic>
      <p:sp>
        <p:nvSpPr>
          <p:cNvPr id="125" name="タイトル 5"/>
          <p:cNvSpPr>
            <a:spLocks noGrp="1"/>
          </p:cNvSpPr>
          <p:nvPr>
            <p:ph type="title"/>
          </p:nvPr>
        </p:nvSpPr>
        <p:spPr>
          <a:xfrm>
            <a:off x="510221" y="359441"/>
            <a:ext cx="8229600" cy="626373"/>
          </a:xfrm>
          <a:prstGeom prst="rect">
            <a:avLst/>
          </a:prstGeom>
        </p:spPr>
        <p:txBody>
          <a:bodyPr>
            <a:normAutofit/>
          </a:bodyPr>
          <a:lstStyle/>
          <a:p>
            <a:r>
              <a:rPr lang="en-US" altLang="ja-JP" sz="1800" dirty="0"/>
              <a:t>2. </a:t>
            </a:r>
            <a:r>
              <a:rPr lang="ja-JP" altLang="en-US" sz="1800" dirty="0"/>
              <a:t>加盟店業務の詳細 </a:t>
            </a:r>
            <a:r>
              <a:rPr lang="en-US" altLang="ja-JP" sz="1800" dirty="0"/>
              <a:t>- </a:t>
            </a:r>
            <a:r>
              <a:rPr lang="ja-JP" altLang="ja-JP" sz="1800" dirty="0"/>
              <a:t>電子スタンプ</a:t>
            </a:r>
            <a:r>
              <a:rPr lang="ja-JP" altLang="en-US" sz="1800" dirty="0"/>
              <a:t>を利用した決済①</a:t>
            </a:r>
            <a:endParaRPr kumimoji="1" lang="ja-JP" altLang="en-US" sz="1800" dirty="0">
              <a:cs typeface="ヒラギノ丸ゴ Pro W4"/>
            </a:endParaRPr>
          </a:p>
        </p:txBody>
      </p:sp>
      <p:sp>
        <p:nvSpPr>
          <p:cNvPr id="18" name="Text Placeholder 10">
            <a:extLst>
              <a:ext uri="{FF2B5EF4-FFF2-40B4-BE49-F238E27FC236}">
                <a16:creationId xmlns:a16="http://schemas.microsoft.com/office/drawing/2014/main" xmlns="" id="{BB7E1CF0-BE41-437A-8DB4-9F9F71A77F74}"/>
              </a:ext>
            </a:extLst>
          </p:cNvPr>
          <p:cNvSpPr txBox="1">
            <a:spLocks/>
          </p:cNvSpPr>
          <p:nvPr/>
        </p:nvSpPr>
        <p:spPr>
          <a:xfrm>
            <a:off x="194652" y="1035509"/>
            <a:ext cx="6512400" cy="321883"/>
          </a:xfrm>
          <a:prstGeom prst="rect">
            <a:avLst/>
          </a:prstGeom>
        </p:spPr>
        <p:txBody>
          <a:bodyPr/>
          <a:lstStyle>
            <a:lvl1pPr marL="342900" indent="-342900" algn="l" defTabSz="457200" rtl="0" eaLnBrk="1" latinLnBrk="0" hangingPunct="1">
              <a:spcBef>
                <a:spcPct val="20000"/>
              </a:spcBef>
              <a:buFont typeface="Arial"/>
              <a:buChar char="•"/>
              <a:defRPr kumimoji="1" sz="3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marL="285750" indent="-285750">
              <a:buFont typeface="Wingdings" panose="05000000000000000000" pitchFamily="2" charset="2"/>
              <a:buChar char="u"/>
            </a:pPr>
            <a:r>
              <a:rPr lang="ja-JP" altLang="en-US" sz="1400" b="1" dirty="0" err="1">
                <a:latin typeface="Meiryo UI" panose="020B0604030504040204" pitchFamily="50" charset="-128"/>
                <a:ea typeface="Meiryo UI" panose="020B0604030504040204" pitchFamily="50" charset="-128"/>
                <a:cs typeface="Meiryo UI" panose="020B0604030504040204" pitchFamily="50" charset="-128"/>
              </a:rPr>
              <a:t>しまぽ</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通貨決済の手続きの手順（会計時　手続き）</a:t>
            </a:r>
          </a:p>
        </p:txBody>
      </p:sp>
      <p:sp>
        <p:nvSpPr>
          <p:cNvPr id="19" name="テキスト ボックス 18">
            <a:extLst>
              <a:ext uri="{FF2B5EF4-FFF2-40B4-BE49-F238E27FC236}">
                <a16:creationId xmlns:a16="http://schemas.microsoft.com/office/drawing/2014/main" xmlns="" id="{83098C6B-FDD8-43EB-B8B5-7CC51B354751}"/>
              </a:ext>
            </a:extLst>
          </p:cNvPr>
          <p:cNvSpPr txBox="1"/>
          <p:nvPr/>
        </p:nvSpPr>
        <p:spPr>
          <a:xfrm>
            <a:off x="194652" y="1764388"/>
            <a:ext cx="4396071" cy="307777"/>
          </a:xfrm>
          <a:prstGeom prst="rect">
            <a:avLst/>
          </a:prstGeom>
          <a:noFill/>
        </p:spPr>
        <p:txBody>
          <a:bodyPr wrap="square" rtlCol="0">
            <a:spAutoFit/>
          </a:bodyPr>
          <a:lstStyle/>
          <a:p>
            <a:r>
              <a:rPr kumimoji="1" lang="en-US" altLang="ja-JP" sz="1400" b="1" dirty="0">
                <a:latin typeface="Meiryo UI" panose="020B0604030504040204" pitchFamily="50" charset="-128"/>
                <a:ea typeface="Meiryo UI" panose="020B0604030504040204" pitchFamily="50" charset="-128"/>
                <a:cs typeface="ヒラギノ丸ゴ ProN W4"/>
              </a:rPr>
              <a:t>1. </a:t>
            </a:r>
            <a:r>
              <a:rPr kumimoji="1" lang="ja-JP" altLang="en-US" sz="1400" b="1" u="sng" dirty="0">
                <a:latin typeface="Meiryo UI" panose="020B0604030504040204" pitchFamily="50" charset="-128"/>
                <a:ea typeface="Meiryo UI" panose="020B0604030504040204" pitchFamily="50" charset="-128"/>
                <a:cs typeface="ヒラギノ丸ゴ ProN W4"/>
              </a:rPr>
              <a:t>旅行者</a:t>
            </a:r>
            <a:r>
              <a:rPr kumimoji="1" lang="ja-JP" altLang="en-US" sz="1400" b="1" dirty="0">
                <a:latin typeface="Meiryo UI" panose="020B0604030504040204" pitchFamily="50" charset="-128"/>
                <a:ea typeface="Meiryo UI" panose="020B0604030504040204" pitchFamily="50" charset="-128"/>
                <a:cs typeface="ヒラギノ丸ゴ ProN W4"/>
              </a:rPr>
              <a:t>が利用したい</a:t>
            </a:r>
            <a:r>
              <a:rPr lang="ja-JP" altLang="en-US" sz="1400" b="1" dirty="0">
                <a:latin typeface="Meiryo UI" panose="020B0604030504040204" pitchFamily="50" charset="-128"/>
                <a:ea typeface="Meiryo UI" panose="020B0604030504040204" pitchFamily="50" charset="-128"/>
                <a:cs typeface="ヒラギノ丸ゴ ProN W4"/>
              </a:rPr>
              <a:t>、</a:t>
            </a:r>
            <a:r>
              <a:rPr kumimoji="1" lang="ja-JP" altLang="en-US" sz="1400" b="1" dirty="0" err="1">
                <a:latin typeface="Meiryo UI" panose="020B0604030504040204" pitchFamily="50" charset="-128"/>
                <a:ea typeface="Meiryo UI" panose="020B0604030504040204" pitchFamily="50" charset="-128"/>
                <a:cs typeface="ヒラギノ丸ゴ ProN W4"/>
              </a:rPr>
              <a:t>しまぽ</a:t>
            </a:r>
            <a:r>
              <a:rPr kumimoji="1" lang="ja-JP" altLang="en-US" sz="1400" b="1" dirty="0">
                <a:latin typeface="Meiryo UI" panose="020B0604030504040204" pitchFamily="50" charset="-128"/>
                <a:ea typeface="Meiryo UI" panose="020B0604030504040204" pitchFamily="50" charset="-128"/>
                <a:cs typeface="ヒラギノ丸ゴ ProN W4"/>
              </a:rPr>
              <a:t>通貨</a:t>
            </a:r>
            <a:r>
              <a:rPr lang="ja-JP" altLang="en-US" sz="1400" b="1" dirty="0">
                <a:latin typeface="Meiryo UI" panose="020B0604030504040204" pitchFamily="50" charset="-128"/>
                <a:ea typeface="Meiryo UI" panose="020B0604030504040204" pitchFamily="50" charset="-128"/>
                <a:cs typeface="ヒラギノ丸ゴ ProN W4"/>
              </a:rPr>
              <a:t>の金額を入力</a:t>
            </a:r>
            <a:r>
              <a:rPr kumimoji="1" lang="ja-JP" altLang="en-US" sz="1400" b="1" dirty="0">
                <a:latin typeface="Meiryo UI" panose="020B0604030504040204" pitchFamily="50" charset="-128"/>
                <a:ea typeface="Meiryo UI" panose="020B0604030504040204" pitchFamily="50" charset="-128"/>
                <a:cs typeface="ヒラギノ丸ゴ ProN W4"/>
              </a:rPr>
              <a:t>します</a:t>
            </a:r>
          </a:p>
        </p:txBody>
      </p:sp>
      <p:sp>
        <p:nvSpPr>
          <p:cNvPr id="47" name="スライド番号プレースホルダー 19">
            <a:extLst>
              <a:ext uri="{FF2B5EF4-FFF2-40B4-BE49-F238E27FC236}">
                <a16:creationId xmlns:a16="http://schemas.microsoft.com/office/drawing/2014/main" xmlns="" id="{843A52A9-2ED9-4647-8555-641B35B169D0}"/>
              </a:ext>
            </a:extLst>
          </p:cNvPr>
          <p:cNvSpPr>
            <a:spLocks noGrp="1"/>
          </p:cNvSpPr>
          <p:nvPr>
            <p:ph type="sldNum" sz="quarter" idx="12"/>
          </p:nvPr>
        </p:nvSpPr>
        <p:spPr>
          <a:xfrm>
            <a:off x="6677112" y="6504986"/>
            <a:ext cx="2133600" cy="365125"/>
          </a:xfrm>
        </p:spPr>
        <p:txBody>
          <a:bodyPr/>
          <a:lstStyle/>
          <a:p>
            <a:fld id="{B1946512-26A0-2943-97A2-6EA47330DC2E}" type="slidenum">
              <a:rPr kumimoji="1" lang="ja-JP" altLang="en-US" sz="1000" smtClean="0">
                <a:solidFill>
                  <a:schemeClr val="tx1"/>
                </a:solidFill>
                <a:cs typeface="ヒラギノ丸ゴ Pro W4"/>
              </a:rPr>
              <a:pPr/>
              <a:t>11</a:t>
            </a:fld>
            <a:endParaRPr kumimoji="1" lang="ja-JP" altLang="en-US" sz="1000" dirty="0">
              <a:solidFill>
                <a:schemeClr val="tx1"/>
              </a:solidFill>
              <a:cs typeface="ヒラギノ丸ゴ Pro W4"/>
            </a:endParaRPr>
          </a:p>
        </p:txBody>
      </p:sp>
      <p:grpSp>
        <p:nvGrpSpPr>
          <p:cNvPr id="24" name="グループ化 23">
            <a:extLst>
              <a:ext uri="{FF2B5EF4-FFF2-40B4-BE49-F238E27FC236}">
                <a16:creationId xmlns:a16="http://schemas.microsoft.com/office/drawing/2014/main" xmlns="" id="{38AA1083-48D4-48DB-B8AA-335DF27BCF45}"/>
              </a:ext>
            </a:extLst>
          </p:cNvPr>
          <p:cNvGrpSpPr/>
          <p:nvPr/>
        </p:nvGrpSpPr>
        <p:grpSpPr>
          <a:xfrm>
            <a:off x="6430515" y="2624896"/>
            <a:ext cx="1839598" cy="3493070"/>
            <a:chOff x="7218760" y="1702201"/>
            <a:chExt cx="1663936" cy="3367022"/>
          </a:xfrm>
        </p:grpSpPr>
        <p:pic>
          <p:nvPicPr>
            <p:cNvPr id="25" name="図 24" descr="Screen Shot 2017-05-19 at 15.09.05.png">
              <a:extLst>
                <a:ext uri="{FF2B5EF4-FFF2-40B4-BE49-F238E27FC236}">
                  <a16:creationId xmlns:a16="http://schemas.microsoft.com/office/drawing/2014/main" xmlns="" id="{660A9DC6-C475-4E82-8511-D1D823B1F3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8760" y="1702201"/>
              <a:ext cx="1663936" cy="3367022"/>
            </a:xfrm>
            <a:prstGeom prst="rect">
              <a:avLst/>
            </a:prstGeom>
          </p:spPr>
        </p:pic>
        <p:pic>
          <p:nvPicPr>
            <p:cNvPr id="26" name="図 25">
              <a:extLst>
                <a:ext uri="{FF2B5EF4-FFF2-40B4-BE49-F238E27FC236}">
                  <a16:creationId xmlns:a16="http://schemas.microsoft.com/office/drawing/2014/main" xmlns="" id="{25D9BCBD-29F7-4612-BAD2-CAC885F32265}"/>
                </a:ext>
              </a:extLst>
            </p:cNvPr>
            <p:cNvPicPr>
              <a:picLocks noChangeAspect="1"/>
            </p:cNvPicPr>
            <p:nvPr/>
          </p:nvPicPr>
          <p:blipFill>
            <a:blip r:embed="rId4"/>
            <a:stretch>
              <a:fillRect/>
            </a:stretch>
          </p:blipFill>
          <p:spPr>
            <a:xfrm>
              <a:off x="7341219" y="2145403"/>
              <a:ext cx="1441227" cy="2514057"/>
            </a:xfrm>
            <a:prstGeom prst="rect">
              <a:avLst/>
            </a:prstGeom>
          </p:spPr>
        </p:pic>
      </p:grpSp>
      <p:grpSp>
        <p:nvGrpSpPr>
          <p:cNvPr id="39" name="グループ化 38">
            <a:extLst>
              <a:ext uri="{FF2B5EF4-FFF2-40B4-BE49-F238E27FC236}">
                <a16:creationId xmlns:a16="http://schemas.microsoft.com/office/drawing/2014/main" xmlns="" id="{FCEEA528-27FC-4740-AADE-D32D6C1029CB}"/>
              </a:ext>
            </a:extLst>
          </p:cNvPr>
          <p:cNvGrpSpPr/>
          <p:nvPr/>
        </p:nvGrpSpPr>
        <p:grpSpPr>
          <a:xfrm>
            <a:off x="6550304" y="3164165"/>
            <a:ext cx="1527016" cy="2577410"/>
            <a:chOff x="4737141" y="1709903"/>
            <a:chExt cx="1258893" cy="2615510"/>
          </a:xfrm>
        </p:grpSpPr>
        <p:pic>
          <p:nvPicPr>
            <p:cNvPr id="40" name="図 39">
              <a:extLst>
                <a:ext uri="{FF2B5EF4-FFF2-40B4-BE49-F238E27FC236}">
                  <a16:creationId xmlns:a16="http://schemas.microsoft.com/office/drawing/2014/main" xmlns="" id="{FF9DFD15-AEC6-4D6B-AA18-C9FF67C6D9C7}"/>
                </a:ext>
              </a:extLst>
            </p:cNvPr>
            <p:cNvPicPr>
              <a:picLocks noChangeAspect="1"/>
            </p:cNvPicPr>
            <p:nvPr/>
          </p:nvPicPr>
          <p:blipFill>
            <a:blip r:embed="rId5"/>
            <a:stretch>
              <a:fillRect/>
            </a:stretch>
          </p:blipFill>
          <p:spPr>
            <a:xfrm>
              <a:off x="4737141" y="1709903"/>
              <a:ext cx="1258893" cy="2615510"/>
            </a:xfrm>
            <a:prstGeom prst="rect">
              <a:avLst/>
            </a:prstGeom>
          </p:spPr>
        </p:pic>
        <p:pic>
          <p:nvPicPr>
            <p:cNvPr id="41" name="図 40">
              <a:extLst>
                <a:ext uri="{FF2B5EF4-FFF2-40B4-BE49-F238E27FC236}">
                  <a16:creationId xmlns:a16="http://schemas.microsoft.com/office/drawing/2014/main" xmlns="" id="{A1F123F2-C055-456C-BF89-36B4F7853111}"/>
                </a:ext>
              </a:extLst>
            </p:cNvPr>
            <p:cNvPicPr>
              <a:picLocks noChangeAspect="1"/>
            </p:cNvPicPr>
            <p:nvPr/>
          </p:nvPicPr>
          <p:blipFill>
            <a:blip r:embed="rId6"/>
            <a:stretch>
              <a:fillRect/>
            </a:stretch>
          </p:blipFill>
          <p:spPr>
            <a:xfrm>
              <a:off x="4810598" y="2228720"/>
              <a:ext cx="1139402" cy="278985"/>
            </a:xfrm>
            <a:prstGeom prst="rect">
              <a:avLst/>
            </a:prstGeom>
          </p:spPr>
        </p:pic>
      </p:grpSp>
      <p:sp>
        <p:nvSpPr>
          <p:cNvPr id="42" name="正方形/長方形 41">
            <a:extLst>
              <a:ext uri="{FF2B5EF4-FFF2-40B4-BE49-F238E27FC236}">
                <a16:creationId xmlns:a16="http://schemas.microsoft.com/office/drawing/2014/main" xmlns="" id="{CBD4E152-2454-4404-8AFF-8B354B069CC3}"/>
              </a:ext>
            </a:extLst>
          </p:cNvPr>
          <p:cNvSpPr/>
          <p:nvPr/>
        </p:nvSpPr>
        <p:spPr>
          <a:xfrm>
            <a:off x="6442811" y="5110959"/>
            <a:ext cx="1779415" cy="33926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45" name="正方形/長方形 44">
            <a:extLst>
              <a:ext uri="{FF2B5EF4-FFF2-40B4-BE49-F238E27FC236}">
                <a16:creationId xmlns:a16="http://schemas.microsoft.com/office/drawing/2014/main" xmlns="" id="{009BB4B9-A9F0-49E4-8FF5-712188231480}"/>
              </a:ext>
            </a:extLst>
          </p:cNvPr>
          <p:cNvSpPr/>
          <p:nvPr/>
        </p:nvSpPr>
        <p:spPr>
          <a:xfrm>
            <a:off x="6449432" y="3589839"/>
            <a:ext cx="1779415" cy="45152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997229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xmlns="" id="{B99F07C2-65AD-4C09-A5B1-5E36339A1C13}"/>
              </a:ext>
            </a:extLst>
          </p:cNvPr>
          <p:cNvSpPr/>
          <p:nvPr/>
        </p:nvSpPr>
        <p:spPr>
          <a:xfrm>
            <a:off x="560765" y="1712185"/>
            <a:ext cx="4711148" cy="501423"/>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bg1"/>
              </a:solidFill>
              <a:latin typeface="ヒラギノ丸ゴ ProN W4"/>
              <a:ea typeface="ヒラギノ丸ゴ ProN W4"/>
              <a:cs typeface="ヒラギノ丸ゴ ProN W4"/>
            </a:endParaRPr>
          </a:p>
        </p:txBody>
      </p:sp>
      <p:sp>
        <p:nvSpPr>
          <p:cNvPr id="125" name="タイトル 5"/>
          <p:cNvSpPr>
            <a:spLocks noGrp="1"/>
          </p:cNvSpPr>
          <p:nvPr>
            <p:ph type="title"/>
          </p:nvPr>
        </p:nvSpPr>
        <p:spPr>
          <a:xfrm>
            <a:off x="510221" y="359441"/>
            <a:ext cx="8229600" cy="626373"/>
          </a:xfrm>
          <a:prstGeom prst="rect">
            <a:avLst/>
          </a:prstGeom>
        </p:spPr>
        <p:txBody>
          <a:bodyPr>
            <a:normAutofit/>
          </a:bodyPr>
          <a:lstStyle/>
          <a:p>
            <a:r>
              <a:rPr lang="en-US" altLang="ja-JP" sz="1800" dirty="0"/>
              <a:t>2. </a:t>
            </a:r>
            <a:r>
              <a:rPr lang="ja-JP" altLang="en-US" sz="1800" dirty="0"/>
              <a:t>加盟店業務の詳細 </a:t>
            </a:r>
            <a:r>
              <a:rPr lang="en-US" altLang="ja-JP" sz="1800" dirty="0"/>
              <a:t>- </a:t>
            </a:r>
            <a:r>
              <a:rPr lang="ja-JP" altLang="ja-JP" sz="1800" dirty="0"/>
              <a:t>電子スタンプ</a:t>
            </a:r>
            <a:r>
              <a:rPr lang="ja-JP" altLang="en-US" sz="1800" dirty="0"/>
              <a:t>を利用した決済②</a:t>
            </a:r>
            <a:endParaRPr kumimoji="1" lang="ja-JP" altLang="en-US" sz="1800" dirty="0">
              <a:cs typeface="ヒラギノ丸ゴ Pro W4"/>
            </a:endParaRPr>
          </a:p>
        </p:txBody>
      </p:sp>
      <p:sp>
        <p:nvSpPr>
          <p:cNvPr id="22" name="テキスト ボックス 21">
            <a:extLst>
              <a:ext uri="{FF2B5EF4-FFF2-40B4-BE49-F238E27FC236}">
                <a16:creationId xmlns:a16="http://schemas.microsoft.com/office/drawing/2014/main" xmlns="" id="{F4D90D40-872B-4E2F-82F6-C9FB601DC922}"/>
              </a:ext>
            </a:extLst>
          </p:cNvPr>
          <p:cNvSpPr txBox="1"/>
          <p:nvPr/>
        </p:nvSpPr>
        <p:spPr>
          <a:xfrm>
            <a:off x="696388" y="1829279"/>
            <a:ext cx="4708366" cy="307777"/>
          </a:xfrm>
          <a:prstGeom prst="rect">
            <a:avLst/>
          </a:prstGeom>
          <a:noFill/>
        </p:spPr>
        <p:txBody>
          <a:bodyPr wrap="square" rtlCol="0">
            <a:spAutoFit/>
          </a:bodyPr>
          <a:lstStyle/>
          <a:p>
            <a:r>
              <a:rPr kumimoji="1" lang="en-US" altLang="ja-JP" sz="1400" b="1" dirty="0">
                <a:latin typeface="Meiryo UI" panose="020B0604030504040204" pitchFamily="50" charset="-128"/>
                <a:ea typeface="Meiryo UI" panose="020B0604030504040204" pitchFamily="50" charset="-128"/>
                <a:cs typeface="ヒラギノ丸ゴ ProN W4"/>
              </a:rPr>
              <a:t>2 .</a:t>
            </a:r>
            <a:r>
              <a:rPr kumimoji="1" lang="ja-JP" altLang="en-US" sz="1400" b="1" u="sng" dirty="0">
                <a:latin typeface="Meiryo UI" panose="020B0604030504040204" pitchFamily="50" charset="-128"/>
                <a:ea typeface="Meiryo UI" panose="020B0604030504040204" pitchFamily="50" charset="-128"/>
                <a:cs typeface="ヒラギノ丸ゴ ProN W4"/>
              </a:rPr>
              <a:t>加盟店</a:t>
            </a:r>
            <a:r>
              <a:rPr kumimoji="1" lang="ja-JP" altLang="en-US" sz="1400" b="1" dirty="0">
                <a:latin typeface="Meiryo UI" panose="020B0604030504040204" pitchFamily="50" charset="-128"/>
                <a:ea typeface="Meiryo UI" panose="020B0604030504040204" pitchFamily="50" charset="-128"/>
                <a:cs typeface="ヒラギノ丸ゴ ProN W4"/>
              </a:rPr>
              <a:t>は利用金額を確認して、電子スタンプを押します</a:t>
            </a:r>
          </a:p>
        </p:txBody>
      </p:sp>
      <p:pic>
        <p:nvPicPr>
          <p:cNvPr id="32" name="Picture 5">
            <a:extLst>
              <a:ext uri="{FF2B5EF4-FFF2-40B4-BE49-F238E27FC236}">
                <a16:creationId xmlns:a16="http://schemas.microsoft.com/office/drawing/2014/main" xmlns="" id="{BA7D4C5A-CDF4-42CA-BB2A-0801AF85184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6388" y="2309925"/>
            <a:ext cx="3925308" cy="2038140"/>
          </a:xfrm>
          <a:prstGeom prst="rect">
            <a:avLst/>
          </a:prstGeom>
        </p:spPr>
      </p:pic>
      <p:grpSp>
        <p:nvGrpSpPr>
          <p:cNvPr id="34" name="グループ化 33">
            <a:extLst>
              <a:ext uri="{FF2B5EF4-FFF2-40B4-BE49-F238E27FC236}">
                <a16:creationId xmlns:a16="http://schemas.microsoft.com/office/drawing/2014/main" xmlns="" id="{F37CF92D-A79E-42AE-B5CF-BA68F61437B3}"/>
              </a:ext>
            </a:extLst>
          </p:cNvPr>
          <p:cNvGrpSpPr/>
          <p:nvPr/>
        </p:nvGrpSpPr>
        <p:grpSpPr>
          <a:xfrm>
            <a:off x="764916" y="4427212"/>
            <a:ext cx="1276779" cy="2336190"/>
            <a:chOff x="7218760" y="1702201"/>
            <a:chExt cx="1663936" cy="3367022"/>
          </a:xfrm>
        </p:grpSpPr>
        <p:pic>
          <p:nvPicPr>
            <p:cNvPr id="37" name="図 36" descr="Screen Shot 2017-05-19 at 15.09.05.png">
              <a:extLst>
                <a:ext uri="{FF2B5EF4-FFF2-40B4-BE49-F238E27FC236}">
                  <a16:creationId xmlns:a16="http://schemas.microsoft.com/office/drawing/2014/main" xmlns="" id="{672BA82C-9C5E-4972-A703-B233A3EBEF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8760" y="1702201"/>
              <a:ext cx="1663936" cy="3367022"/>
            </a:xfrm>
            <a:prstGeom prst="rect">
              <a:avLst/>
            </a:prstGeom>
          </p:spPr>
        </p:pic>
        <p:pic>
          <p:nvPicPr>
            <p:cNvPr id="38" name="図 37">
              <a:extLst>
                <a:ext uri="{FF2B5EF4-FFF2-40B4-BE49-F238E27FC236}">
                  <a16:creationId xmlns:a16="http://schemas.microsoft.com/office/drawing/2014/main" xmlns="" id="{7F1B0DD5-C231-4624-B277-734F2569EBDE}"/>
                </a:ext>
              </a:extLst>
            </p:cNvPr>
            <p:cNvPicPr>
              <a:picLocks noChangeAspect="1"/>
            </p:cNvPicPr>
            <p:nvPr/>
          </p:nvPicPr>
          <p:blipFill>
            <a:blip r:embed="rId4"/>
            <a:stretch>
              <a:fillRect/>
            </a:stretch>
          </p:blipFill>
          <p:spPr>
            <a:xfrm>
              <a:off x="7341219" y="2145403"/>
              <a:ext cx="1441227" cy="2514057"/>
            </a:xfrm>
            <a:prstGeom prst="rect">
              <a:avLst/>
            </a:prstGeom>
          </p:spPr>
        </p:pic>
      </p:grpSp>
      <p:pic>
        <p:nvPicPr>
          <p:cNvPr id="43" name="Picture 2">
            <a:extLst>
              <a:ext uri="{FF2B5EF4-FFF2-40B4-BE49-F238E27FC236}">
                <a16:creationId xmlns:a16="http://schemas.microsoft.com/office/drawing/2014/main" xmlns="" id="{E5D6CFD2-F190-4939-848E-11922B0526FA}"/>
              </a:ext>
            </a:extLst>
          </p:cNvPr>
          <p:cNvPicPr>
            <a:picLocks noChangeAspect="1" noChangeArrowheads="1"/>
          </p:cNvPicPr>
          <p:nvPr/>
        </p:nvPicPr>
        <p:blipFill rotWithShape="1">
          <a:blip r:embed="rId5" cstate="email">
            <a:clrChange>
              <a:clrFrom>
                <a:srgbClr val="000000"/>
              </a:clrFrom>
              <a:clrTo>
                <a:srgbClr val="000000">
                  <a:alpha val="0"/>
                </a:srgbClr>
              </a:clrTo>
            </a:clrChange>
            <a:extLst>
              <a:ext uri="{28A0092B-C50C-407E-A947-70E740481C1C}">
                <a14:useLocalDpi xmlns:a14="http://schemas.microsoft.com/office/drawing/2010/main"/>
              </a:ext>
            </a:extLst>
          </a:blip>
          <a:srcRect/>
          <a:stretch/>
        </p:blipFill>
        <p:spPr bwMode="auto">
          <a:xfrm>
            <a:off x="1693346" y="4626132"/>
            <a:ext cx="773622" cy="969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4" name="正方形/長方形 43">
            <a:extLst>
              <a:ext uri="{FF2B5EF4-FFF2-40B4-BE49-F238E27FC236}">
                <a16:creationId xmlns:a16="http://schemas.microsoft.com/office/drawing/2014/main" xmlns="" id="{E4CCA7B5-F5A5-43A3-BFEC-5778C699B5BB}"/>
              </a:ext>
            </a:extLst>
          </p:cNvPr>
          <p:cNvSpPr/>
          <p:nvPr/>
        </p:nvSpPr>
        <p:spPr>
          <a:xfrm>
            <a:off x="569855" y="6050343"/>
            <a:ext cx="1690624" cy="31389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eiryo UI" panose="020B0604030504040204" pitchFamily="50" charset="-128"/>
              <a:ea typeface="Meiryo UI" panose="020B0604030504040204" pitchFamily="50" charset="-128"/>
            </a:endParaRPr>
          </a:p>
        </p:txBody>
      </p:sp>
      <p:pic>
        <p:nvPicPr>
          <p:cNvPr id="46" name="図 45" descr="Screen Shot 2017-05-19 at 13.52.19.png">
            <a:extLst>
              <a:ext uri="{FF2B5EF4-FFF2-40B4-BE49-F238E27FC236}">
                <a16:creationId xmlns:a16="http://schemas.microsoft.com/office/drawing/2014/main" xmlns="" id="{9D079B70-1400-4D2D-A04F-F01A426CDAA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04917" y="2321275"/>
            <a:ext cx="3268123" cy="2017412"/>
          </a:xfrm>
          <a:prstGeom prst="rect">
            <a:avLst/>
          </a:prstGeom>
          <a:ln w="28575" cmpd="sng">
            <a:solidFill>
              <a:schemeClr val="bg1"/>
            </a:solidFill>
          </a:ln>
          <a:effectLst>
            <a:outerShdw blurRad="50800" dist="38100" dir="2700000" algn="tl" rotWithShape="0">
              <a:prstClr val="black">
                <a:alpha val="40000"/>
              </a:prstClr>
            </a:outerShdw>
          </a:effectLst>
        </p:spPr>
      </p:pic>
      <p:pic>
        <p:nvPicPr>
          <p:cNvPr id="33" name="図 32" descr="Screen Shot 2017-05-19 at 16.29.16.png">
            <a:extLst>
              <a:ext uri="{FF2B5EF4-FFF2-40B4-BE49-F238E27FC236}">
                <a16:creationId xmlns:a16="http://schemas.microsoft.com/office/drawing/2014/main" xmlns="" id="{7C50A7CB-9EB4-43D7-B7E1-11A445B1BC9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04917" y="4529196"/>
            <a:ext cx="3213485" cy="1835046"/>
          </a:xfrm>
          <a:prstGeom prst="rect">
            <a:avLst/>
          </a:prstGeom>
          <a:ln w="28575" cmpd="sng">
            <a:solidFill>
              <a:schemeClr val="bg1"/>
            </a:solidFill>
          </a:ln>
          <a:effectLst>
            <a:outerShdw blurRad="50800" dist="38100" dir="2700000" algn="tl" rotWithShape="0">
              <a:prstClr val="black">
                <a:alpha val="40000"/>
              </a:prstClr>
            </a:outerShdw>
          </a:effectLst>
        </p:spPr>
      </p:pic>
      <p:sp>
        <p:nvSpPr>
          <p:cNvPr id="47" name="スライド番号プレースホルダー 19">
            <a:extLst>
              <a:ext uri="{FF2B5EF4-FFF2-40B4-BE49-F238E27FC236}">
                <a16:creationId xmlns:a16="http://schemas.microsoft.com/office/drawing/2014/main" xmlns="" id="{843A52A9-2ED9-4647-8555-641B35B169D0}"/>
              </a:ext>
            </a:extLst>
          </p:cNvPr>
          <p:cNvSpPr>
            <a:spLocks noGrp="1"/>
          </p:cNvSpPr>
          <p:nvPr>
            <p:ph type="sldNum" sz="quarter" idx="12"/>
          </p:nvPr>
        </p:nvSpPr>
        <p:spPr>
          <a:xfrm>
            <a:off x="6677112" y="6504986"/>
            <a:ext cx="2133600" cy="365125"/>
          </a:xfrm>
        </p:spPr>
        <p:txBody>
          <a:bodyPr/>
          <a:lstStyle/>
          <a:p>
            <a:fld id="{B1946512-26A0-2943-97A2-6EA47330DC2E}" type="slidenum">
              <a:rPr kumimoji="1" lang="ja-JP" altLang="en-US" sz="1000" smtClean="0">
                <a:solidFill>
                  <a:schemeClr val="tx1"/>
                </a:solidFill>
                <a:cs typeface="ヒラギノ丸ゴ Pro W4"/>
              </a:rPr>
              <a:pPr/>
              <a:t>12</a:t>
            </a:fld>
            <a:endParaRPr kumimoji="1" lang="ja-JP" altLang="en-US" sz="1000" dirty="0">
              <a:solidFill>
                <a:schemeClr val="tx1"/>
              </a:solidFill>
              <a:cs typeface="ヒラギノ丸ゴ Pro W4"/>
            </a:endParaRPr>
          </a:p>
        </p:txBody>
      </p:sp>
      <p:sp>
        <p:nvSpPr>
          <p:cNvPr id="30" name="正方形/長方形 29">
            <a:extLst>
              <a:ext uri="{FF2B5EF4-FFF2-40B4-BE49-F238E27FC236}">
                <a16:creationId xmlns:a16="http://schemas.microsoft.com/office/drawing/2014/main" xmlns="" id="{D368496C-F964-43A2-98BE-83F2A1501C6E}"/>
              </a:ext>
            </a:extLst>
          </p:cNvPr>
          <p:cNvSpPr/>
          <p:nvPr/>
        </p:nvSpPr>
        <p:spPr>
          <a:xfrm>
            <a:off x="575733" y="1117644"/>
            <a:ext cx="508816" cy="305381"/>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200" dirty="0">
              <a:solidFill>
                <a:schemeClr val="tx1"/>
              </a:solidFill>
              <a:latin typeface="ヒラギノ丸ゴ ProN W4"/>
              <a:ea typeface="ヒラギノ丸ゴ ProN W4"/>
              <a:cs typeface="ヒラギノ丸ゴ ProN W4"/>
            </a:endParaRPr>
          </a:p>
        </p:txBody>
      </p:sp>
      <p:sp>
        <p:nvSpPr>
          <p:cNvPr id="4" name="正方形/長方形 3">
            <a:extLst>
              <a:ext uri="{FF2B5EF4-FFF2-40B4-BE49-F238E27FC236}">
                <a16:creationId xmlns:a16="http://schemas.microsoft.com/office/drawing/2014/main" xmlns="" id="{D015D8B6-C53E-4999-AD14-620E6EE947B6}"/>
              </a:ext>
            </a:extLst>
          </p:cNvPr>
          <p:cNvSpPr/>
          <p:nvPr/>
        </p:nvSpPr>
        <p:spPr>
          <a:xfrm>
            <a:off x="996837" y="1066995"/>
            <a:ext cx="1612000" cy="40667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1400" b="1" dirty="0">
                <a:solidFill>
                  <a:schemeClr val="tx1"/>
                </a:solidFill>
                <a:latin typeface="ヒラギノ丸ゴ ProN W4"/>
                <a:ea typeface="ヒラギノ丸ゴ ProN W4"/>
                <a:cs typeface="ヒラギノ丸ゴ ProN W4"/>
              </a:rPr>
              <a:t>＝　加盟店業務</a:t>
            </a:r>
          </a:p>
        </p:txBody>
      </p:sp>
    </p:spTree>
    <p:extLst>
      <p:ext uri="{BB962C8B-B14F-4D97-AF65-F5344CB8AC3E}">
        <p14:creationId xmlns:p14="http://schemas.microsoft.com/office/powerpoint/2010/main" val="31822376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正方形/長方形 21">
            <a:extLst>
              <a:ext uri="{FF2B5EF4-FFF2-40B4-BE49-F238E27FC236}">
                <a16:creationId xmlns:a16="http://schemas.microsoft.com/office/drawing/2014/main" xmlns="" id="{B78D1DB9-8451-4D33-98EA-45E605551183}"/>
              </a:ext>
            </a:extLst>
          </p:cNvPr>
          <p:cNvSpPr/>
          <p:nvPr/>
        </p:nvSpPr>
        <p:spPr>
          <a:xfrm>
            <a:off x="189814" y="3774987"/>
            <a:ext cx="3736143" cy="375939"/>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bg1"/>
              </a:solidFill>
              <a:latin typeface="ヒラギノ丸ゴ ProN W4"/>
              <a:ea typeface="ヒラギノ丸ゴ ProN W4"/>
              <a:cs typeface="ヒラギノ丸ゴ ProN W4"/>
            </a:endParaRPr>
          </a:p>
        </p:txBody>
      </p:sp>
      <p:sp>
        <p:nvSpPr>
          <p:cNvPr id="21" name="正方形/長方形 20">
            <a:extLst>
              <a:ext uri="{FF2B5EF4-FFF2-40B4-BE49-F238E27FC236}">
                <a16:creationId xmlns:a16="http://schemas.microsoft.com/office/drawing/2014/main" xmlns="" id="{62E6EAA3-FB1A-40FA-A85C-2986F6D8A130}"/>
              </a:ext>
            </a:extLst>
          </p:cNvPr>
          <p:cNvSpPr/>
          <p:nvPr/>
        </p:nvSpPr>
        <p:spPr>
          <a:xfrm>
            <a:off x="237537" y="1063790"/>
            <a:ext cx="4403043" cy="370666"/>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bg1"/>
              </a:solidFill>
              <a:latin typeface="ヒラギノ丸ゴ ProN W4"/>
              <a:ea typeface="ヒラギノ丸ゴ ProN W4"/>
              <a:cs typeface="ヒラギノ丸ゴ ProN W4"/>
            </a:endParaRPr>
          </a:p>
        </p:txBody>
      </p:sp>
      <p:sp>
        <p:nvSpPr>
          <p:cNvPr id="125" name="タイトル 5"/>
          <p:cNvSpPr>
            <a:spLocks noGrp="1"/>
          </p:cNvSpPr>
          <p:nvPr>
            <p:ph type="title"/>
          </p:nvPr>
        </p:nvSpPr>
        <p:spPr>
          <a:xfrm>
            <a:off x="510221" y="359441"/>
            <a:ext cx="8229600" cy="626373"/>
          </a:xfrm>
          <a:prstGeom prst="rect">
            <a:avLst/>
          </a:prstGeom>
        </p:spPr>
        <p:txBody>
          <a:bodyPr>
            <a:normAutofit/>
          </a:bodyPr>
          <a:lstStyle/>
          <a:p>
            <a:r>
              <a:rPr lang="en-US" altLang="ja-JP" sz="1800" dirty="0"/>
              <a:t>2. </a:t>
            </a:r>
            <a:r>
              <a:rPr lang="ja-JP" altLang="en-US" sz="1800" dirty="0"/>
              <a:t>加盟店業務の詳細 </a:t>
            </a:r>
            <a:r>
              <a:rPr lang="en-US" altLang="ja-JP" sz="1800" dirty="0"/>
              <a:t>- </a:t>
            </a:r>
            <a:r>
              <a:rPr lang="ja-JP" altLang="ja-JP" sz="1800" dirty="0"/>
              <a:t>電子スタンプ</a:t>
            </a:r>
            <a:r>
              <a:rPr lang="ja-JP" altLang="en-US" sz="1800" dirty="0"/>
              <a:t>を利用した決済③</a:t>
            </a:r>
            <a:endParaRPr kumimoji="1" lang="ja-JP" altLang="en-US" sz="1800" dirty="0">
              <a:cs typeface="ヒラギノ丸ゴ Pro W4"/>
            </a:endParaRPr>
          </a:p>
        </p:txBody>
      </p:sp>
      <p:sp>
        <p:nvSpPr>
          <p:cNvPr id="47" name="スライド番号プレースホルダー 19">
            <a:extLst>
              <a:ext uri="{FF2B5EF4-FFF2-40B4-BE49-F238E27FC236}">
                <a16:creationId xmlns:a16="http://schemas.microsoft.com/office/drawing/2014/main" xmlns="" id="{843A52A9-2ED9-4647-8555-641B35B169D0}"/>
              </a:ext>
            </a:extLst>
          </p:cNvPr>
          <p:cNvSpPr>
            <a:spLocks noGrp="1"/>
          </p:cNvSpPr>
          <p:nvPr>
            <p:ph type="sldNum" sz="quarter" idx="12"/>
          </p:nvPr>
        </p:nvSpPr>
        <p:spPr>
          <a:xfrm>
            <a:off x="6657234" y="6405596"/>
            <a:ext cx="2133600" cy="365125"/>
          </a:xfrm>
        </p:spPr>
        <p:txBody>
          <a:bodyPr/>
          <a:lstStyle/>
          <a:p>
            <a:fld id="{B1946512-26A0-2943-97A2-6EA47330DC2E}" type="slidenum">
              <a:rPr kumimoji="1" lang="ja-JP" altLang="en-US" sz="1000" smtClean="0">
                <a:solidFill>
                  <a:schemeClr val="tx1"/>
                </a:solidFill>
                <a:cs typeface="ヒラギノ丸ゴ Pro W4"/>
              </a:rPr>
              <a:pPr/>
              <a:t>13</a:t>
            </a:fld>
            <a:endParaRPr kumimoji="1" lang="ja-JP" altLang="en-US" sz="1000" dirty="0">
              <a:solidFill>
                <a:schemeClr val="tx1"/>
              </a:solidFill>
              <a:cs typeface="ヒラギノ丸ゴ Pro W4"/>
            </a:endParaRPr>
          </a:p>
        </p:txBody>
      </p:sp>
      <p:sp>
        <p:nvSpPr>
          <p:cNvPr id="24" name="テキスト ボックス 23">
            <a:extLst>
              <a:ext uri="{FF2B5EF4-FFF2-40B4-BE49-F238E27FC236}">
                <a16:creationId xmlns:a16="http://schemas.microsoft.com/office/drawing/2014/main" xmlns="" id="{AC312E9C-515A-433B-90BC-7D5D9840944E}"/>
              </a:ext>
            </a:extLst>
          </p:cNvPr>
          <p:cNvSpPr txBox="1"/>
          <p:nvPr/>
        </p:nvSpPr>
        <p:spPr>
          <a:xfrm>
            <a:off x="121758" y="1091094"/>
            <a:ext cx="4414990" cy="307777"/>
          </a:xfrm>
          <a:prstGeom prst="rect">
            <a:avLst/>
          </a:prstGeom>
          <a:noFill/>
        </p:spPr>
        <p:txBody>
          <a:bodyPr wrap="none" rtlCol="0">
            <a:spAutoFit/>
          </a:bodyPr>
          <a:lstStyle/>
          <a:p>
            <a:pPr algn="r"/>
            <a:r>
              <a:rPr kumimoji="1" lang="en-US" altLang="ja-JP" sz="1400" b="1" dirty="0">
                <a:latin typeface="Meiryo UI" panose="020B0604030504040204" pitchFamily="50" charset="-128"/>
                <a:ea typeface="Meiryo UI" panose="020B0604030504040204" pitchFamily="50" charset="-128"/>
                <a:cs typeface="ヒラギノ丸ゴ ProN W4"/>
              </a:rPr>
              <a:t>3. </a:t>
            </a:r>
            <a:r>
              <a:rPr kumimoji="1" lang="ja-JP" altLang="en-US" sz="1400" b="1" dirty="0">
                <a:latin typeface="Meiryo UI" panose="020B0604030504040204" pitchFamily="50" charset="-128"/>
                <a:ea typeface="Meiryo UI" panose="020B0604030504040204" pitchFamily="50" charset="-128"/>
                <a:cs typeface="ヒラギノ丸ゴ ProN W4"/>
              </a:rPr>
              <a:t>決済完了画面を確認し</a:t>
            </a:r>
            <a:r>
              <a:rPr lang="ja-JP" altLang="en-US" sz="1400" b="1" dirty="0">
                <a:latin typeface="Meiryo UI" panose="020B0604030504040204" pitchFamily="50" charset="-128"/>
                <a:ea typeface="Meiryo UI" panose="020B0604030504040204" pitchFamily="50" charset="-128"/>
                <a:cs typeface="ヒラギノ丸ゴ ProN W4"/>
              </a:rPr>
              <a:t>、商品を提供していただきます</a:t>
            </a:r>
            <a:endParaRPr kumimoji="1" lang="ja-JP" altLang="en-US" sz="1400" b="1" dirty="0">
              <a:latin typeface="Meiryo UI" panose="020B0604030504040204" pitchFamily="50" charset="-128"/>
              <a:ea typeface="Meiryo UI" panose="020B0604030504040204" pitchFamily="50" charset="-128"/>
              <a:cs typeface="ヒラギノ丸ゴ ProN W4"/>
            </a:endParaRPr>
          </a:p>
        </p:txBody>
      </p:sp>
      <p:sp>
        <p:nvSpPr>
          <p:cNvPr id="25" name="テキスト ボックス 24">
            <a:extLst>
              <a:ext uri="{FF2B5EF4-FFF2-40B4-BE49-F238E27FC236}">
                <a16:creationId xmlns:a16="http://schemas.microsoft.com/office/drawing/2014/main" xmlns="" id="{8E084DFF-BBD8-4182-8801-CA524C52F8D2}"/>
              </a:ext>
            </a:extLst>
          </p:cNvPr>
          <p:cNvSpPr txBox="1"/>
          <p:nvPr/>
        </p:nvSpPr>
        <p:spPr>
          <a:xfrm>
            <a:off x="162610" y="3824743"/>
            <a:ext cx="3677610" cy="307777"/>
          </a:xfrm>
          <a:prstGeom prst="rect">
            <a:avLst/>
          </a:prstGeom>
          <a:noFill/>
        </p:spPr>
        <p:txBody>
          <a:bodyPr wrap="none" rtlCol="0">
            <a:spAutoFit/>
          </a:bodyPr>
          <a:lstStyle/>
          <a:p>
            <a:pPr algn="r"/>
            <a:r>
              <a:rPr kumimoji="1" lang="en-US" altLang="ja-JP" sz="1400" b="1" dirty="0">
                <a:latin typeface="Meiryo UI" panose="020B0604030504040204" pitchFamily="50" charset="-128"/>
                <a:ea typeface="Meiryo UI" panose="020B0604030504040204" pitchFamily="50" charset="-128"/>
                <a:cs typeface="ヒラギノ丸ゴ ProN W4"/>
              </a:rPr>
              <a:t>4. </a:t>
            </a:r>
            <a:r>
              <a:rPr kumimoji="1" lang="ja-JP" altLang="en-US" sz="1400" b="1" dirty="0">
                <a:latin typeface="Meiryo UI" panose="020B0604030504040204" pitchFamily="50" charset="-128"/>
                <a:ea typeface="Meiryo UI" panose="020B0604030504040204" pitchFamily="50" charset="-128"/>
                <a:cs typeface="ヒラギノ丸ゴ ProN W4"/>
              </a:rPr>
              <a:t>決済完了メールが届くので確認してください</a:t>
            </a:r>
          </a:p>
        </p:txBody>
      </p:sp>
      <p:grpSp>
        <p:nvGrpSpPr>
          <p:cNvPr id="26" name="グループ化 25">
            <a:extLst>
              <a:ext uri="{FF2B5EF4-FFF2-40B4-BE49-F238E27FC236}">
                <a16:creationId xmlns:a16="http://schemas.microsoft.com/office/drawing/2014/main" xmlns="" id="{73D9BD93-4346-436E-9367-6F41FF559C71}"/>
              </a:ext>
            </a:extLst>
          </p:cNvPr>
          <p:cNvGrpSpPr/>
          <p:nvPr/>
        </p:nvGrpSpPr>
        <p:grpSpPr>
          <a:xfrm>
            <a:off x="1565736" y="4469710"/>
            <a:ext cx="1028433" cy="2198192"/>
            <a:chOff x="2060994" y="6195870"/>
            <a:chExt cx="1460643" cy="3071566"/>
          </a:xfrm>
        </p:grpSpPr>
        <p:pic>
          <p:nvPicPr>
            <p:cNvPr id="27" name="図 26" descr="Screen Shot 2017-05-19 at 15.09.05.png">
              <a:extLst>
                <a:ext uri="{FF2B5EF4-FFF2-40B4-BE49-F238E27FC236}">
                  <a16:creationId xmlns:a16="http://schemas.microsoft.com/office/drawing/2014/main" xmlns="" id="{63C165ED-8360-44DA-9DD8-CAD09B199B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0994" y="6195870"/>
              <a:ext cx="1460643" cy="3071566"/>
            </a:xfrm>
            <a:prstGeom prst="rect">
              <a:avLst/>
            </a:prstGeom>
          </p:spPr>
        </p:pic>
        <p:pic>
          <p:nvPicPr>
            <p:cNvPr id="28" name="図 27">
              <a:extLst>
                <a:ext uri="{FF2B5EF4-FFF2-40B4-BE49-F238E27FC236}">
                  <a16:creationId xmlns:a16="http://schemas.microsoft.com/office/drawing/2014/main" xmlns="" id="{B97125E0-0D54-408E-932C-5D10F4079E5E}"/>
                </a:ext>
              </a:extLst>
            </p:cNvPr>
            <p:cNvPicPr>
              <a:picLocks noChangeAspect="1"/>
            </p:cNvPicPr>
            <p:nvPr/>
          </p:nvPicPr>
          <p:blipFill>
            <a:blip r:embed="rId3"/>
            <a:stretch>
              <a:fillRect/>
            </a:stretch>
          </p:blipFill>
          <p:spPr>
            <a:xfrm>
              <a:off x="2174779" y="6610798"/>
              <a:ext cx="1233072" cy="2241710"/>
            </a:xfrm>
            <a:prstGeom prst="rect">
              <a:avLst/>
            </a:prstGeom>
            <a:ln w="34925">
              <a:solidFill>
                <a:schemeClr val="tx1"/>
              </a:solidFill>
            </a:ln>
          </p:spPr>
        </p:pic>
      </p:grpSp>
      <p:pic>
        <p:nvPicPr>
          <p:cNvPr id="29" name="グラフィックス 28" descr="封筒">
            <a:extLst>
              <a:ext uri="{FF2B5EF4-FFF2-40B4-BE49-F238E27FC236}">
                <a16:creationId xmlns:a16="http://schemas.microsoft.com/office/drawing/2014/main" xmlns="" id="{6D5AFDB8-8C0D-4E10-AFCF-8FFDBF1F3A93}"/>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510221" y="4284240"/>
            <a:ext cx="935713" cy="935713"/>
          </a:xfrm>
          <a:prstGeom prst="rect">
            <a:avLst/>
          </a:prstGeom>
        </p:spPr>
      </p:pic>
      <p:cxnSp>
        <p:nvCxnSpPr>
          <p:cNvPr id="30" name="直線コネクタ 29">
            <a:extLst>
              <a:ext uri="{FF2B5EF4-FFF2-40B4-BE49-F238E27FC236}">
                <a16:creationId xmlns:a16="http://schemas.microsoft.com/office/drawing/2014/main" xmlns="" id="{FA709C35-CE1B-49D5-90FB-AA18FEFC42DC}"/>
              </a:ext>
            </a:extLst>
          </p:cNvPr>
          <p:cNvCxnSpPr>
            <a:cxnSpLocks/>
          </p:cNvCxnSpPr>
          <p:nvPr/>
        </p:nvCxnSpPr>
        <p:spPr>
          <a:xfrm flipV="1">
            <a:off x="1645852" y="4211232"/>
            <a:ext cx="1961674" cy="555425"/>
          </a:xfrm>
          <a:prstGeom prst="line">
            <a:avLst/>
          </a:prstGeom>
          <a:ln>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xmlns="" id="{AE2CB9B2-626D-4A8E-B8CB-0C7C43805DEB}"/>
              </a:ext>
            </a:extLst>
          </p:cNvPr>
          <p:cNvCxnSpPr>
            <a:cxnSpLocks/>
          </p:cNvCxnSpPr>
          <p:nvPr/>
        </p:nvCxnSpPr>
        <p:spPr>
          <a:xfrm>
            <a:off x="1645852" y="6405596"/>
            <a:ext cx="1961674" cy="325264"/>
          </a:xfrm>
          <a:prstGeom prst="line">
            <a:avLst/>
          </a:prstGeom>
          <a:ln>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5" name="図 34">
            <a:extLst>
              <a:ext uri="{FF2B5EF4-FFF2-40B4-BE49-F238E27FC236}">
                <a16:creationId xmlns:a16="http://schemas.microsoft.com/office/drawing/2014/main" xmlns="" id="{A27B2607-18DA-47D5-866B-744A146901B0}"/>
              </a:ext>
            </a:extLst>
          </p:cNvPr>
          <p:cNvPicPr>
            <a:picLocks noChangeAspect="1"/>
          </p:cNvPicPr>
          <p:nvPr/>
        </p:nvPicPr>
        <p:blipFill>
          <a:blip r:embed="rId6"/>
          <a:stretch>
            <a:fillRect/>
          </a:stretch>
        </p:blipFill>
        <p:spPr>
          <a:xfrm>
            <a:off x="3618603" y="4211232"/>
            <a:ext cx="2124393" cy="2519628"/>
          </a:xfrm>
          <a:prstGeom prst="rect">
            <a:avLst/>
          </a:prstGeom>
          <a:ln w="25400">
            <a:solidFill>
              <a:schemeClr val="tx1"/>
            </a:solidFill>
          </a:ln>
        </p:spPr>
      </p:pic>
      <p:pic>
        <p:nvPicPr>
          <p:cNvPr id="48" name="図 47" descr="Screen Shot 2017-05-19 at 13.52.19.png">
            <a:extLst>
              <a:ext uri="{FF2B5EF4-FFF2-40B4-BE49-F238E27FC236}">
                <a16:creationId xmlns:a16="http://schemas.microsoft.com/office/drawing/2014/main" xmlns="" id="{41260240-91EE-4D83-BB91-4B76106B50A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2528" y="1495701"/>
            <a:ext cx="2375941" cy="1466669"/>
          </a:xfrm>
          <a:prstGeom prst="rect">
            <a:avLst/>
          </a:prstGeom>
          <a:ln w="28575" cmpd="sng">
            <a:solidFill>
              <a:schemeClr val="bg1"/>
            </a:solidFill>
          </a:ln>
          <a:effectLst>
            <a:outerShdw blurRad="50800" dist="38100" dir="2700000" algn="tl" rotWithShape="0">
              <a:prstClr val="black">
                <a:alpha val="40000"/>
              </a:prstClr>
            </a:outerShdw>
          </a:effectLst>
        </p:spPr>
      </p:pic>
      <p:pic>
        <p:nvPicPr>
          <p:cNvPr id="49" name="図 48">
            <a:extLst>
              <a:ext uri="{FF2B5EF4-FFF2-40B4-BE49-F238E27FC236}">
                <a16:creationId xmlns:a16="http://schemas.microsoft.com/office/drawing/2014/main" xmlns="" id="{DF74D76A-C4C7-45B0-BA16-C5646A5E1FBC}"/>
              </a:ext>
            </a:extLst>
          </p:cNvPr>
          <p:cNvPicPr>
            <a:picLocks noChangeAspect="1"/>
          </p:cNvPicPr>
          <p:nvPr/>
        </p:nvPicPr>
        <p:blipFill>
          <a:blip r:embed="rId8"/>
          <a:stretch>
            <a:fillRect/>
          </a:stretch>
        </p:blipFill>
        <p:spPr>
          <a:xfrm>
            <a:off x="3334134" y="1459177"/>
            <a:ext cx="2571044" cy="2129663"/>
          </a:xfrm>
          <a:prstGeom prst="rect">
            <a:avLst/>
          </a:prstGeom>
        </p:spPr>
      </p:pic>
      <p:grpSp>
        <p:nvGrpSpPr>
          <p:cNvPr id="50" name="グループ化 49">
            <a:extLst>
              <a:ext uri="{FF2B5EF4-FFF2-40B4-BE49-F238E27FC236}">
                <a16:creationId xmlns:a16="http://schemas.microsoft.com/office/drawing/2014/main" xmlns="" id="{A65DE692-1B65-489C-A28A-8E108F152586}"/>
              </a:ext>
            </a:extLst>
          </p:cNvPr>
          <p:cNvGrpSpPr/>
          <p:nvPr/>
        </p:nvGrpSpPr>
        <p:grpSpPr>
          <a:xfrm>
            <a:off x="6020957" y="1154822"/>
            <a:ext cx="985633" cy="1700936"/>
            <a:chOff x="5237902" y="1265972"/>
            <a:chExt cx="1361541" cy="2449500"/>
          </a:xfrm>
        </p:grpSpPr>
        <p:pic>
          <p:nvPicPr>
            <p:cNvPr id="51" name="図 50">
              <a:extLst>
                <a:ext uri="{FF2B5EF4-FFF2-40B4-BE49-F238E27FC236}">
                  <a16:creationId xmlns:a16="http://schemas.microsoft.com/office/drawing/2014/main" xmlns="" id="{418EFC7A-4850-4636-A1E7-33331F3FA121}"/>
                </a:ext>
              </a:extLst>
            </p:cNvPr>
            <p:cNvPicPr>
              <a:picLocks noChangeAspect="1"/>
            </p:cNvPicPr>
            <p:nvPr/>
          </p:nvPicPr>
          <p:blipFill>
            <a:blip r:embed="rId9"/>
            <a:stretch>
              <a:fillRect/>
            </a:stretch>
          </p:blipFill>
          <p:spPr>
            <a:xfrm>
              <a:off x="5237902" y="1265972"/>
              <a:ext cx="1361541" cy="2449500"/>
            </a:xfrm>
            <a:prstGeom prst="rect">
              <a:avLst/>
            </a:prstGeom>
          </p:spPr>
        </p:pic>
        <p:sp>
          <p:nvSpPr>
            <p:cNvPr id="52" name="正方形/長方形 51">
              <a:extLst>
                <a:ext uri="{FF2B5EF4-FFF2-40B4-BE49-F238E27FC236}">
                  <a16:creationId xmlns:a16="http://schemas.microsoft.com/office/drawing/2014/main" xmlns="" id="{6F7B9D89-6FC3-4A26-AB22-7ADA9FAA38A9}"/>
                </a:ext>
              </a:extLst>
            </p:cNvPr>
            <p:cNvSpPr/>
            <p:nvPr/>
          </p:nvSpPr>
          <p:spPr>
            <a:xfrm>
              <a:off x="5249478" y="1672805"/>
              <a:ext cx="1327516" cy="147658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eiryo UI" panose="020B0604030504040204" pitchFamily="50" charset="-128"/>
                <a:ea typeface="Meiryo UI" panose="020B0604030504040204" pitchFamily="50" charset="-128"/>
              </a:endParaRPr>
            </a:p>
          </p:txBody>
        </p:sp>
      </p:grpSp>
      <p:sp>
        <p:nvSpPr>
          <p:cNvPr id="53" name="TextBox 35">
            <a:extLst>
              <a:ext uri="{FF2B5EF4-FFF2-40B4-BE49-F238E27FC236}">
                <a16:creationId xmlns:a16="http://schemas.microsoft.com/office/drawing/2014/main" xmlns="" id="{39BD9BE6-5B15-4C1C-A2EC-434FC936087E}"/>
              </a:ext>
            </a:extLst>
          </p:cNvPr>
          <p:cNvSpPr txBox="1"/>
          <p:nvPr/>
        </p:nvSpPr>
        <p:spPr>
          <a:xfrm>
            <a:off x="3334135" y="3336562"/>
            <a:ext cx="2571044" cy="276999"/>
          </a:xfrm>
          <a:prstGeom prst="rect">
            <a:avLst/>
          </a:prstGeom>
          <a:solidFill>
            <a:schemeClr val="accent2">
              <a:lumMod val="20000"/>
              <a:lumOff val="80000"/>
            </a:schemeClr>
          </a:solidFill>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必ずこの画面を確認してください</a:t>
            </a:r>
            <a:endParaRPr kumimoji="1" 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TextBox 67">
            <a:extLst>
              <a:ext uri="{FF2B5EF4-FFF2-40B4-BE49-F238E27FC236}">
                <a16:creationId xmlns:a16="http://schemas.microsoft.com/office/drawing/2014/main" xmlns="" id="{69F32BBA-27A3-4D7E-A8D1-4BD992A59E99}"/>
              </a:ext>
            </a:extLst>
          </p:cNvPr>
          <p:cNvSpPr txBox="1"/>
          <p:nvPr/>
        </p:nvSpPr>
        <p:spPr>
          <a:xfrm>
            <a:off x="5981382" y="2721009"/>
            <a:ext cx="3001755" cy="892552"/>
          </a:xfrm>
          <a:prstGeom prst="rect">
            <a:avLst/>
          </a:prstGeom>
          <a:solidFill>
            <a:schemeClr val="bg1"/>
          </a:solidFill>
          <a:ln w="3175">
            <a:solidFill>
              <a:schemeClr val="tx1"/>
            </a:solidFill>
          </a:ln>
        </p:spPr>
        <p:txBody>
          <a:bodyPr wrap="square" rtlCol="0">
            <a:spAutoFit/>
          </a:bodyPr>
          <a:lstStyle/>
          <a:p>
            <a:r>
              <a:rPr lang="ja-JP" altLang="en-US" sz="1300" dirty="0">
                <a:latin typeface="Meiryo UI" panose="020B0604030504040204" pitchFamily="50" charset="-128"/>
                <a:ea typeface="Meiryo UI" panose="020B0604030504040204" pitchFamily="50" charset="-128"/>
                <a:cs typeface="Meiryo UI" panose="020B0604030504040204" pitchFamily="50" charset="-128"/>
              </a:rPr>
              <a:t>スマートフォン画面にスタンプ印が表示されていることを確認します。</a:t>
            </a:r>
            <a:endParaRPr lang="en-US" altLang="ja-JP" sz="13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1300"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300" dirty="0">
                <a:latin typeface="Meiryo UI" panose="020B0604030504040204" pitchFamily="50" charset="-128"/>
                <a:ea typeface="Meiryo UI" panose="020B0604030504040204" pitchFamily="50" charset="-128"/>
                <a:cs typeface="Meiryo UI" panose="020B0604030504040204" pitchFamily="50" charset="-128"/>
              </a:rPr>
              <a:t>スタンプ印が表示されていない場合、正しく</a:t>
            </a:r>
            <a:r>
              <a:rPr lang="ja-JP" altLang="en-US" sz="1300" dirty="0">
                <a:latin typeface="Meiryo UI" panose="020B0604030504040204" pitchFamily="50" charset="-128"/>
                <a:ea typeface="Meiryo UI" panose="020B0604030504040204" pitchFamily="50" charset="-128"/>
                <a:cs typeface="Meiryo UI" panose="020B0604030504040204" pitchFamily="50" charset="-128"/>
              </a:rPr>
              <a:t>通貨決済</a:t>
            </a:r>
            <a:r>
              <a:rPr kumimoji="1" lang="ja-JP" altLang="en-US" sz="1300" dirty="0">
                <a:latin typeface="Meiryo UI" panose="020B0604030504040204" pitchFamily="50" charset="-128"/>
                <a:ea typeface="Meiryo UI" panose="020B0604030504040204" pitchFamily="50" charset="-128"/>
                <a:cs typeface="Meiryo UI" panose="020B0604030504040204" pitchFamily="50" charset="-128"/>
              </a:rPr>
              <a:t>が行われていない</a:t>
            </a:r>
            <a:r>
              <a:rPr lang="ja-JP" altLang="en-US" sz="1300" dirty="0">
                <a:latin typeface="Meiryo UI" panose="020B0604030504040204" pitchFamily="50" charset="-128"/>
                <a:ea typeface="Meiryo UI" panose="020B0604030504040204" pitchFamily="50" charset="-128"/>
                <a:cs typeface="Meiryo UI" panose="020B0604030504040204" pitchFamily="50" charset="-128"/>
              </a:rPr>
              <a:t>ことになります。</a:t>
            </a:r>
            <a:endParaRPr kumimoji="1" lang="en-US" sz="13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a:extLst>
              <a:ext uri="{FF2B5EF4-FFF2-40B4-BE49-F238E27FC236}">
                <a16:creationId xmlns:a16="http://schemas.microsoft.com/office/drawing/2014/main" xmlns="" id="{AB964B41-25F4-47C6-B66C-4DAA95E5F90B}"/>
              </a:ext>
            </a:extLst>
          </p:cNvPr>
          <p:cNvSpPr/>
          <p:nvPr/>
        </p:nvSpPr>
        <p:spPr>
          <a:xfrm>
            <a:off x="5981381" y="3774987"/>
            <a:ext cx="3001755" cy="2715265"/>
          </a:xfrm>
          <a:prstGeom prst="rect">
            <a:avLst/>
          </a:prstGeom>
          <a:solidFill>
            <a:schemeClr val="accent3">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t"/>
          <a:lstStyle/>
          <a:p>
            <a:r>
              <a:rPr lang="en-US" altLang="ja-JP" sz="1200" b="1" dirty="0">
                <a:solidFill>
                  <a:schemeClr val="tx1"/>
                </a:solidFill>
                <a:latin typeface="Meiryo UI" panose="020B0604030504040204" pitchFamily="50" charset="-128"/>
                <a:ea typeface="Meiryo UI" panose="020B0604030504040204" pitchFamily="50" charset="-128"/>
                <a:cs typeface="ヒラギノ丸ゴ ProN W4"/>
              </a:rPr>
              <a:t>※</a:t>
            </a:r>
            <a:r>
              <a:rPr lang="ja-JP" altLang="en-US" sz="1200" b="1" dirty="0" err="1">
                <a:solidFill>
                  <a:schemeClr val="tx1"/>
                </a:solidFill>
                <a:latin typeface="Meiryo UI" panose="020B0604030504040204" pitchFamily="50" charset="-128"/>
                <a:ea typeface="Meiryo UI" panose="020B0604030504040204" pitchFamily="50" charset="-128"/>
                <a:cs typeface="ヒラギノ丸ゴ ProN W4"/>
              </a:rPr>
              <a:t>しまぽ</a:t>
            </a:r>
            <a:r>
              <a:rPr lang="ja-JP" altLang="en-US" sz="1200" b="1" dirty="0">
                <a:solidFill>
                  <a:schemeClr val="tx1"/>
                </a:solidFill>
                <a:latin typeface="Meiryo UI" panose="020B0604030504040204" pitchFamily="50" charset="-128"/>
                <a:ea typeface="Meiryo UI" panose="020B0604030504040204" pitchFamily="50" charset="-128"/>
                <a:cs typeface="ヒラギノ丸ゴ ProN W4"/>
              </a:rPr>
              <a:t>通貨決済時の注意事項</a:t>
            </a:r>
            <a:endParaRPr lang="en-US" altLang="ja-JP" sz="1200" b="1" dirty="0">
              <a:solidFill>
                <a:schemeClr val="tx1"/>
              </a:solidFill>
              <a:latin typeface="Meiryo UI" panose="020B0604030504040204" pitchFamily="50" charset="-128"/>
              <a:ea typeface="Meiryo UI" panose="020B0604030504040204" pitchFamily="50" charset="-128"/>
              <a:cs typeface="ヒラギノ丸ゴ ProN W4"/>
            </a:endParaRPr>
          </a:p>
          <a:p>
            <a:endParaRPr lang="en-US" altLang="ja-JP" sz="1200" dirty="0">
              <a:solidFill>
                <a:schemeClr val="tx1"/>
              </a:solidFill>
              <a:latin typeface="Meiryo UI" panose="020B0604030504040204" pitchFamily="50" charset="-128"/>
              <a:ea typeface="Meiryo UI" panose="020B0604030504040204" pitchFamily="50" charset="-128"/>
              <a:cs typeface="ヒラギノ丸ゴ ProN W4"/>
            </a:endParaRPr>
          </a:p>
          <a:p>
            <a:r>
              <a:rPr lang="ja-JP" altLang="en-US" sz="1200" dirty="0">
                <a:solidFill>
                  <a:schemeClr val="tx1"/>
                </a:solidFill>
                <a:latin typeface="Meiryo UI" panose="020B0604030504040204" pitchFamily="50" charset="-128"/>
                <a:ea typeface="Meiryo UI" panose="020B0604030504040204" pitchFamily="50" charset="-128"/>
                <a:cs typeface="ヒラギノ丸ゴ ProN W4"/>
              </a:rPr>
              <a:t>例）お客様が</a:t>
            </a:r>
            <a:r>
              <a:rPr lang="ja-JP" altLang="en-US" sz="1200" dirty="0" err="1">
                <a:solidFill>
                  <a:schemeClr val="tx1"/>
                </a:solidFill>
                <a:latin typeface="Meiryo UI" panose="020B0604030504040204" pitchFamily="50" charset="-128"/>
                <a:ea typeface="Meiryo UI" panose="020B0604030504040204" pitchFamily="50" charset="-128"/>
                <a:cs typeface="ヒラギノ丸ゴ ProN W4"/>
              </a:rPr>
              <a:t>しまぽ</a:t>
            </a:r>
            <a:r>
              <a:rPr lang="ja-JP" altLang="en-US" sz="1200" dirty="0">
                <a:solidFill>
                  <a:schemeClr val="tx1"/>
                </a:solidFill>
                <a:latin typeface="Meiryo UI" panose="020B0604030504040204" pitchFamily="50" charset="-128"/>
                <a:ea typeface="Meiryo UI" panose="020B0604030504040204" pitchFamily="50" charset="-128"/>
                <a:cs typeface="ヒラギノ丸ゴ ProN W4"/>
              </a:rPr>
              <a:t>通貨</a:t>
            </a:r>
            <a:r>
              <a:rPr lang="en-US" altLang="ja-JP" sz="1200" dirty="0">
                <a:solidFill>
                  <a:schemeClr val="tx1"/>
                </a:solidFill>
                <a:latin typeface="Meiryo UI" panose="020B0604030504040204" pitchFamily="50" charset="-128"/>
                <a:ea typeface="Meiryo UI" panose="020B0604030504040204" pitchFamily="50" charset="-128"/>
                <a:cs typeface="ヒラギノ丸ゴ ProN W4"/>
              </a:rPr>
              <a:t>1,000</a:t>
            </a:r>
            <a:r>
              <a:rPr lang="ja-JP" altLang="en-US" sz="1200" dirty="0">
                <a:solidFill>
                  <a:schemeClr val="tx1"/>
                </a:solidFill>
                <a:latin typeface="Meiryo UI" panose="020B0604030504040204" pitchFamily="50" charset="-128"/>
                <a:ea typeface="Meiryo UI" panose="020B0604030504040204" pitchFamily="50" charset="-128"/>
                <a:cs typeface="ヒラギノ丸ゴ ProN W4"/>
              </a:rPr>
              <a:t>円分を利用し、以下①②金額の商品を購入した場合</a:t>
            </a:r>
            <a:endParaRPr lang="en-US" altLang="ja-JP" sz="1200" dirty="0">
              <a:solidFill>
                <a:schemeClr val="tx1"/>
              </a:solidFill>
              <a:latin typeface="Meiryo UI" panose="020B0604030504040204" pitchFamily="50" charset="-128"/>
              <a:ea typeface="Meiryo UI" panose="020B0604030504040204" pitchFamily="50" charset="-128"/>
              <a:cs typeface="ヒラギノ丸ゴ ProN W4"/>
            </a:endParaRPr>
          </a:p>
          <a:p>
            <a:endParaRPr lang="en-US" altLang="ja-JP" sz="1200" dirty="0">
              <a:solidFill>
                <a:schemeClr val="tx1"/>
              </a:solidFill>
              <a:latin typeface="Meiryo UI" panose="020B0604030504040204" pitchFamily="50" charset="-128"/>
              <a:ea typeface="Meiryo UI" panose="020B0604030504040204" pitchFamily="50" charset="-128"/>
              <a:cs typeface="ヒラギノ丸ゴ ProN W4"/>
            </a:endParaRPr>
          </a:p>
          <a:p>
            <a:r>
              <a:rPr lang="ja-JP" altLang="en-US" sz="1200" dirty="0">
                <a:solidFill>
                  <a:schemeClr val="tx1"/>
                </a:solidFill>
                <a:latin typeface="Meiryo UI" panose="020B0604030504040204" pitchFamily="50" charset="-128"/>
                <a:ea typeface="Meiryo UI" panose="020B0604030504040204" pitchFamily="50" charset="-128"/>
                <a:cs typeface="ヒラギノ丸ゴ ProN W4"/>
              </a:rPr>
              <a:t>①　</a:t>
            </a:r>
            <a:r>
              <a:rPr lang="en-US" altLang="ja-JP" sz="1200" dirty="0">
                <a:solidFill>
                  <a:schemeClr val="tx1"/>
                </a:solidFill>
                <a:latin typeface="Meiryo UI" panose="020B0604030504040204" pitchFamily="50" charset="-128"/>
                <a:ea typeface="Meiryo UI" panose="020B0604030504040204" pitchFamily="50" charset="-128"/>
                <a:cs typeface="ヒラギノ丸ゴ ProN W4"/>
              </a:rPr>
              <a:t>800</a:t>
            </a:r>
            <a:r>
              <a:rPr lang="ja-JP" altLang="en-US" sz="1200" dirty="0">
                <a:solidFill>
                  <a:schemeClr val="tx1"/>
                </a:solidFill>
                <a:latin typeface="Meiryo UI" panose="020B0604030504040204" pitchFamily="50" charset="-128"/>
                <a:ea typeface="Meiryo UI" panose="020B0604030504040204" pitchFamily="50" charset="-128"/>
                <a:cs typeface="ヒラギノ丸ゴ ProN W4"/>
              </a:rPr>
              <a:t>円の商品を購入</a:t>
            </a:r>
            <a:endParaRPr lang="en-US" altLang="ja-JP" sz="1200" dirty="0">
              <a:solidFill>
                <a:schemeClr val="tx1"/>
              </a:solidFill>
              <a:latin typeface="Meiryo UI" panose="020B0604030504040204" pitchFamily="50" charset="-128"/>
              <a:ea typeface="Meiryo UI" panose="020B0604030504040204" pitchFamily="50" charset="-128"/>
              <a:cs typeface="ヒラギノ丸ゴ ProN W4"/>
            </a:endParaRPr>
          </a:p>
          <a:p>
            <a:r>
              <a:rPr lang="ja-JP" altLang="en-US" sz="1200" dirty="0">
                <a:solidFill>
                  <a:schemeClr val="tx1"/>
                </a:solidFill>
                <a:latin typeface="Meiryo UI" panose="020B0604030504040204" pitchFamily="50" charset="-128"/>
                <a:ea typeface="Meiryo UI" panose="020B0604030504040204" pitchFamily="50" charset="-128"/>
                <a:cs typeface="ヒラギノ丸ゴ ProN W4"/>
              </a:rPr>
              <a:t>　→</a:t>
            </a:r>
            <a:r>
              <a:rPr lang="ja-JP" altLang="en-US" sz="1200" dirty="0" err="1">
                <a:solidFill>
                  <a:schemeClr val="tx1"/>
                </a:solidFill>
                <a:latin typeface="Meiryo UI" panose="020B0604030504040204" pitchFamily="50" charset="-128"/>
                <a:ea typeface="Meiryo UI" panose="020B0604030504040204" pitchFamily="50" charset="-128"/>
                <a:cs typeface="ヒラギノ丸ゴ ProN W4"/>
              </a:rPr>
              <a:t>しまぽ</a:t>
            </a:r>
            <a:r>
              <a:rPr lang="ja-JP" altLang="en-US" sz="1200" dirty="0">
                <a:solidFill>
                  <a:schemeClr val="tx1"/>
                </a:solidFill>
                <a:latin typeface="Meiryo UI" panose="020B0604030504040204" pitchFamily="50" charset="-128"/>
                <a:ea typeface="Meiryo UI" panose="020B0604030504040204" pitchFamily="50" charset="-128"/>
                <a:cs typeface="ヒラギノ丸ゴ ProN W4"/>
              </a:rPr>
              <a:t>通貨は</a:t>
            </a:r>
            <a:r>
              <a:rPr lang="en-US" altLang="ja-JP" sz="1200" dirty="0">
                <a:solidFill>
                  <a:schemeClr val="tx1"/>
                </a:solidFill>
                <a:latin typeface="Meiryo UI" panose="020B0604030504040204" pitchFamily="50" charset="-128"/>
                <a:ea typeface="Meiryo UI" panose="020B0604030504040204" pitchFamily="50" charset="-128"/>
                <a:cs typeface="ヒラギノ丸ゴ ProN W4"/>
              </a:rPr>
              <a:t>1,000</a:t>
            </a:r>
            <a:r>
              <a:rPr lang="ja-JP" altLang="en-US" sz="1200" dirty="0">
                <a:solidFill>
                  <a:schemeClr val="tx1"/>
                </a:solidFill>
                <a:latin typeface="Meiryo UI" panose="020B0604030504040204" pitchFamily="50" charset="-128"/>
                <a:ea typeface="Meiryo UI" panose="020B0604030504040204" pitchFamily="50" charset="-128"/>
                <a:cs typeface="ヒラギノ丸ゴ ProN W4"/>
              </a:rPr>
              <a:t>円単位での利用となるため、お釣り（</a:t>
            </a:r>
            <a:r>
              <a:rPr lang="en-US" altLang="ja-JP" sz="1200" dirty="0">
                <a:solidFill>
                  <a:schemeClr val="tx1"/>
                </a:solidFill>
                <a:latin typeface="Meiryo UI" panose="020B0604030504040204" pitchFamily="50" charset="-128"/>
                <a:ea typeface="Meiryo UI" panose="020B0604030504040204" pitchFamily="50" charset="-128"/>
                <a:cs typeface="ヒラギノ丸ゴ ProN W4"/>
              </a:rPr>
              <a:t>200</a:t>
            </a:r>
            <a:r>
              <a:rPr lang="ja-JP" altLang="en-US" sz="1200" dirty="0">
                <a:solidFill>
                  <a:schemeClr val="tx1"/>
                </a:solidFill>
                <a:latin typeface="Meiryo UI" panose="020B0604030504040204" pitchFamily="50" charset="-128"/>
                <a:ea typeface="Meiryo UI" panose="020B0604030504040204" pitchFamily="50" charset="-128"/>
                <a:cs typeface="ヒラギノ丸ゴ ProN W4"/>
              </a:rPr>
              <a:t>円）はでません。</a:t>
            </a:r>
            <a:endParaRPr lang="en-US" altLang="ja-JP" sz="1200" dirty="0">
              <a:solidFill>
                <a:schemeClr val="tx1"/>
              </a:solidFill>
              <a:latin typeface="Meiryo UI" panose="020B0604030504040204" pitchFamily="50" charset="-128"/>
              <a:ea typeface="Meiryo UI" panose="020B0604030504040204" pitchFamily="50" charset="-128"/>
              <a:cs typeface="ヒラギノ丸ゴ ProN W4"/>
            </a:endParaRPr>
          </a:p>
          <a:p>
            <a:r>
              <a:rPr lang="ja-JP" altLang="en-US" sz="1200" dirty="0">
                <a:solidFill>
                  <a:schemeClr val="tx1"/>
                </a:solidFill>
                <a:latin typeface="Meiryo UI" panose="020B0604030504040204" pitchFamily="50" charset="-128"/>
                <a:ea typeface="Meiryo UI" panose="020B0604030504040204" pitchFamily="50" charset="-128"/>
                <a:cs typeface="ヒラギノ丸ゴ ProN W4"/>
              </a:rPr>
              <a:t>また、現金でお釣りを渡すこともできないため、お客様に追加で購入してもらってください。</a:t>
            </a:r>
            <a:endParaRPr lang="en-US" altLang="ja-JP" sz="1200" dirty="0">
              <a:solidFill>
                <a:schemeClr val="tx1"/>
              </a:solidFill>
              <a:latin typeface="Meiryo UI" panose="020B0604030504040204" pitchFamily="50" charset="-128"/>
              <a:ea typeface="Meiryo UI" panose="020B0604030504040204" pitchFamily="50" charset="-128"/>
              <a:cs typeface="ヒラギノ丸ゴ ProN W4"/>
            </a:endParaRPr>
          </a:p>
          <a:p>
            <a:endParaRPr lang="en-US" altLang="ja-JP" sz="1200" dirty="0">
              <a:solidFill>
                <a:schemeClr val="tx1"/>
              </a:solidFill>
              <a:latin typeface="Meiryo UI" panose="020B0604030504040204" pitchFamily="50" charset="-128"/>
              <a:ea typeface="Meiryo UI" panose="020B0604030504040204" pitchFamily="50" charset="-128"/>
              <a:cs typeface="ヒラギノ丸ゴ ProN W4"/>
            </a:endParaRPr>
          </a:p>
          <a:p>
            <a:r>
              <a:rPr lang="ja-JP" altLang="en-US" sz="1200" dirty="0">
                <a:solidFill>
                  <a:schemeClr val="tx1"/>
                </a:solidFill>
                <a:latin typeface="Meiryo UI" panose="020B0604030504040204" pitchFamily="50" charset="-128"/>
                <a:ea typeface="Meiryo UI" panose="020B0604030504040204" pitchFamily="50" charset="-128"/>
                <a:cs typeface="ヒラギノ丸ゴ ProN W4"/>
              </a:rPr>
              <a:t>②　</a:t>
            </a:r>
            <a:r>
              <a:rPr lang="en-US" altLang="ja-JP" sz="1200" dirty="0">
                <a:solidFill>
                  <a:schemeClr val="tx1"/>
                </a:solidFill>
                <a:latin typeface="Meiryo UI" panose="020B0604030504040204" pitchFamily="50" charset="-128"/>
                <a:ea typeface="Meiryo UI" panose="020B0604030504040204" pitchFamily="50" charset="-128"/>
                <a:cs typeface="ヒラギノ丸ゴ ProN W4"/>
              </a:rPr>
              <a:t>1,300</a:t>
            </a:r>
            <a:r>
              <a:rPr lang="ja-JP" altLang="en-US" sz="1200" dirty="0">
                <a:solidFill>
                  <a:schemeClr val="tx1"/>
                </a:solidFill>
                <a:latin typeface="Meiryo UI" panose="020B0604030504040204" pitchFamily="50" charset="-128"/>
                <a:ea typeface="Meiryo UI" panose="020B0604030504040204" pitchFamily="50" charset="-128"/>
                <a:cs typeface="ヒラギノ丸ゴ ProN W4"/>
              </a:rPr>
              <a:t>円の商品を購入</a:t>
            </a:r>
            <a:endParaRPr lang="en-US" altLang="ja-JP" sz="1200" dirty="0">
              <a:solidFill>
                <a:schemeClr val="tx1"/>
              </a:solidFill>
              <a:latin typeface="Meiryo UI" panose="020B0604030504040204" pitchFamily="50" charset="-128"/>
              <a:ea typeface="Meiryo UI" panose="020B0604030504040204" pitchFamily="50" charset="-128"/>
              <a:cs typeface="ヒラギノ丸ゴ ProN W4"/>
            </a:endParaRPr>
          </a:p>
          <a:p>
            <a:r>
              <a:rPr kumimoji="1" lang="ja-JP" altLang="en-US" sz="1200" dirty="0">
                <a:solidFill>
                  <a:schemeClr val="tx1"/>
                </a:solidFill>
                <a:latin typeface="Meiryo UI" panose="020B0604030504040204" pitchFamily="50" charset="-128"/>
                <a:ea typeface="Meiryo UI" panose="020B0604030504040204" pitchFamily="50" charset="-128"/>
                <a:cs typeface="ヒラギノ丸ゴ ProN W4"/>
              </a:rPr>
              <a:t>→</a:t>
            </a:r>
            <a:r>
              <a:rPr kumimoji="1" lang="en-US" altLang="ja-JP" sz="1200" dirty="0">
                <a:solidFill>
                  <a:schemeClr val="tx1"/>
                </a:solidFill>
                <a:latin typeface="Meiryo UI" panose="020B0604030504040204" pitchFamily="50" charset="-128"/>
                <a:ea typeface="Meiryo UI" panose="020B0604030504040204" pitchFamily="50" charset="-128"/>
                <a:cs typeface="ヒラギノ丸ゴ ProN W4"/>
              </a:rPr>
              <a:t>1</a:t>
            </a:r>
            <a:r>
              <a:rPr lang="en-US" altLang="ja-JP" sz="1200" dirty="0">
                <a:solidFill>
                  <a:schemeClr val="tx1"/>
                </a:solidFill>
                <a:latin typeface="Meiryo UI" panose="020B0604030504040204" pitchFamily="50" charset="-128"/>
                <a:ea typeface="Meiryo UI" panose="020B0604030504040204" pitchFamily="50" charset="-128"/>
                <a:cs typeface="ヒラギノ丸ゴ ProN W4"/>
              </a:rPr>
              <a:t>,</a:t>
            </a:r>
            <a:r>
              <a:rPr kumimoji="1" lang="en-US" altLang="ja-JP" sz="1200" dirty="0">
                <a:solidFill>
                  <a:schemeClr val="tx1"/>
                </a:solidFill>
                <a:latin typeface="Meiryo UI" panose="020B0604030504040204" pitchFamily="50" charset="-128"/>
                <a:ea typeface="Meiryo UI" panose="020B0604030504040204" pitchFamily="50" charset="-128"/>
                <a:cs typeface="ヒラギノ丸ゴ ProN W4"/>
              </a:rPr>
              <a:t>000</a:t>
            </a:r>
            <a:r>
              <a:rPr kumimoji="1" lang="ja-JP" altLang="en-US" sz="1200" dirty="0">
                <a:solidFill>
                  <a:schemeClr val="tx1"/>
                </a:solidFill>
                <a:latin typeface="Meiryo UI" panose="020B0604030504040204" pitchFamily="50" charset="-128"/>
                <a:ea typeface="Meiryo UI" panose="020B0604030504040204" pitchFamily="50" charset="-128"/>
                <a:cs typeface="ヒラギノ丸ゴ ProN W4"/>
              </a:rPr>
              <a:t>円の</a:t>
            </a:r>
            <a:r>
              <a:rPr kumimoji="1" lang="ja-JP" altLang="en-US" sz="1200" dirty="0" err="1">
                <a:solidFill>
                  <a:schemeClr val="tx1"/>
                </a:solidFill>
                <a:latin typeface="Meiryo UI" panose="020B0604030504040204" pitchFamily="50" charset="-128"/>
                <a:ea typeface="Meiryo UI" panose="020B0604030504040204" pitchFamily="50" charset="-128"/>
                <a:cs typeface="ヒラギノ丸ゴ ProN W4"/>
              </a:rPr>
              <a:t>しまぽ</a:t>
            </a:r>
            <a:r>
              <a:rPr kumimoji="1" lang="ja-JP" altLang="en-US" sz="1200" dirty="0">
                <a:solidFill>
                  <a:schemeClr val="tx1"/>
                </a:solidFill>
                <a:latin typeface="Meiryo UI" panose="020B0604030504040204" pitchFamily="50" charset="-128"/>
                <a:ea typeface="Meiryo UI" panose="020B0604030504040204" pitchFamily="50" charset="-128"/>
                <a:cs typeface="ヒラギノ丸ゴ ProN W4"/>
              </a:rPr>
              <a:t>通貨決済後、お客様から不足分を現金（</a:t>
            </a:r>
            <a:r>
              <a:rPr kumimoji="1" lang="en-US" altLang="ja-JP" sz="1200" dirty="0">
                <a:solidFill>
                  <a:schemeClr val="tx1"/>
                </a:solidFill>
                <a:latin typeface="Meiryo UI" panose="020B0604030504040204" pitchFamily="50" charset="-128"/>
                <a:ea typeface="Meiryo UI" panose="020B0604030504040204" pitchFamily="50" charset="-128"/>
                <a:cs typeface="ヒラギノ丸ゴ ProN W4"/>
              </a:rPr>
              <a:t>300</a:t>
            </a:r>
            <a:r>
              <a:rPr kumimoji="1" lang="ja-JP" altLang="en-US" sz="1200" dirty="0">
                <a:solidFill>
                  <a:schemeClr val="tx1"/>
                </a:solidFill>
                <a:latin typeface="Meiryo UI" panose="020B0604030504040204" pitchFamily="50" charset="-128"/>
                <a:ea typeface="Meiryo UI" panose="020B0604030504040204" pitchFamily="50" charset="-128"/>
                <a:cs typeface="ヒラギノ丸ゴ ProN W4"/>
              </a:rPr>
              <a:t>円）で受け取ってください。</a:t>
            </a:r>
            <a:endParaRPr kumimoji="1" lang="en-US" altLang="ja-JP" sz="1200" dirty="0">
              <a:solidFill>
                <a:schemeClr val="tx1"/>
              </a:solidFill>
              <a:latin typeface="Meiryo UI" panose="020B0604030504040204" pitchFamily="50" charset="-128"/>
              <a:ea typeface="Meiryo UI" panose="020B0604030504040204" pitchFamily="50" charset="-128"/>
              <a:cs typeface="ヒラギノ丸ゴ ProN W4"/>
            </a:endParaRPr>
          </a:p>
          <a:p>
            <a:r>
              <a:rPr kumimoji="1" lang="ja-JP" altLang="en-US" sz="1400" dirty="0">
                <a:solidFill>
                  <a:schemeClr val="bg1"/>
                </a:solidFill>
                <a:latin typeface="ヒラギノ丸ゴ ProN W4"/>
                <a:ea typeface="ヒラギノ丸ゴ ProN W4"/>
                <a:cs typeface="ヒラギノ丸ゴ ProN W4"/>
              </a:rPr>
              <a:t>・</a:t>
            </a:r>
          </a:p>
        </p:txBody>
      </p:sp>
      <p:sp>
        <p:nvSpPr>
          <p:cNvPr id="23" name="正方形/長方形 22">
            <a:extLst>
              <a:ext uri="{FF2B5EF4-FFF2-40B4-BE49-F238E27FC236}">
                <a16:creationId xmlns:a16="http://schemas.microsoft.com/office/drawing/2014/main" xmlns="" id="{22A74457-A68C-49A6-8C2B-E8956FF501C0}"/>
              </a:ext>
            </a:extLst>
          </p:cNvPr>
          <p:cNvSpPr/>
          <p:nvPr/>
        </p:nvSpPr>
        <p:spPr>
          <a:xfrm>
            <a:off x="7275801" y="1041451"/>
            <a:ext cx="508816" cy="26192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200" dirty="0">
              <a:solidFill>
                <a:schemeClr val="tx1"/>
              </a:solidFill>
              <a:latin typeface="ヒラギノ丸ゴ ProN W4"/>
              <a:ea typeface="ヒラギノ丸ゴ ProN W4"/>
              <a:cs typeface="ヒラギノ丸ゴ ProN W4"/>
            </a:endParaRPr>
          </a:p>
        </p:txBody>
      </p:sp>
      <p:sp>
        <p:nvSpPr>
          <p:cNvPr id="32" name="正方形/長方形 31">
            <a:extLst>
              <a:ext uri="{FF2B5EF4-FFF2-40B4-BE49-F238E27FC236}">
                <a16:creationId xmlns:a16="http://schemas.microsoft.com/office/drawing/2014/main" xmlns="" id="{A0A8D4F7-CA81-44AB-9822-C527CB4C0DC3}"/>
              </a:ext>
            </a:extLst>
          </p:cNvPr>
          <p:cNvSpPr/>
          <p:nvPr/>
        </p:nvSpPr>
        <p:spPr>
          <a:xfrm>
            <a:off x="7636309" y="955677"/>
            <a:ext cx="1612000" cy="40667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1400" b="1" dirty="0">
                <a:solidFill>
                  <a:schemeClr val="tx1"/>
                </a:solidFill>
                <a:latin typeface="ヒラギノ丸ゴ ProN W4"/>
                <a:ea typeface="ヒラギノ丸ゴ ProN W4"/>
                <a:cs typeface="ヒラギノ丸ゴ ProN W4"/>
              </a:rPr>
              <a:t>＝ 加盟店業務</a:t>
            </a:r>
          </a:p>
        </p:txBody>
      </p:sp>
    </p:spTree>
    <p:extLst>
      <p:ext uri="{BB962C8B-B14F-4D97-AF65-F5344CB8AC3E}">
        <p14:creationId xmlns:p14="http://schemas.microsoft.com/office/powerpoint/2010/main" val="36994301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xmlns="" id="{132BAF37-AAC8-454C-8913-9D80A7D0427E}"/>
              </a:ext>
            </a:extLst>
          </p:cNvPr>
          <p:cNvPicPr>
            <a:picLocks noChangeAspect="1"/>
          </p:cNvPicPr>
          <p:nvPr/>
        </p:nvPicPr>
        <p:blipFill>
          <a:blip r:embed="rId2"/>
          <a:stretch>
            <a:fillRect/>
          </a:stretch>
        </p:blipFill>
        <p:spPr>
          <a:xfrm>
            <a:off x="4260294" y="1889128"/>
            <a:ext cx="2446665" cy="2741575"/>
          </a:xfrm>
          <a:prstGeom prst="rect">
            <a:avLst/>
          </a:prstGeom>
          <a:ln>
            <a:solidFill>
              <a:schemeClr val="tx1"/>
            </a:solidFill>
          </a:ln>
        </p:spPr>
      </p:pic>
      <p:sp>
        <p:nvSpPr>
          <p:cNvPr id="19" name="正方形/長方形 18">
            <a:extLst>
              <a:ext uri="{FF2B5EF4-FFF2-40B4-BE49-F238E27FC236}">
                <a16:creationId xmlns:a16="http://schemas.microsoft.com/office/drawing/2014/main" xmlns="" id="{9FFF5B7D-7CD6-44C0-B1BF-7FF9B27AA4DB}"/>
              </a:ext>
            </a:extLst>
          </p:cNvPr>
          <p:cNvSpPr/>
          <p:nvPr/>
        </p:nvSpPr>
        <p:spPr>
          <a:xfrm>
            <a:off x="434697" y="1375451"/>
            <a:ext cx="7775865" cy="375899"/>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bg1"/>
              </a:solidFill>
              <a:latin typeface="ヒラギノ丸ゴ ProN W4"/>
              <a:ea typeface="ヒラギノ丸ゴ ProN W4"/>
              <a:cs typeface="ヒラギノ丸ゴ ProN W4"/>
            </a:endParaRPr>
          </a:p>
        </p:txBody>
      </p:sp>
      <p:sp>
        <p:nvSpPr>
          <p:cNvPr id="125" name="タイトル 5"/>
          <p:cNvSpPr>
            <a:spLocks noGrp="1"/>
          </p:cNvSpPr>
          <p:nvPr>
            <p:ph type="title"/>
          </p:nvPr>
        </p:nvSpPr>
        <p:spPr>
          <a:xfrm>
            <a:off x="486076" y="409991"/>
            <a:ext cx="8229600" cy="626373"/>
          </a:xfrm>
          <a:prstGeom prst="rect">
            <a:avLst/>
          </a:prstGeom>
        </p:spPr>
        <p:txBody>
          <a:bodyPr>
            <a:normAutofit/>
          </a:bodyPr>
          <a:lstStyle/>
          <a:p>
            <a:r>
              <a:rPr lang="en-US" altLang="ja-JP" sz="1800" dirty="0"/>
              <a:t>3. </a:t>
            </a:r>
            <a:r>
              <a:rPr lang="ja-JP" altLang="en-US" sz="1800" dirty="0"/>
              <a:t>加盟店業務の詳細 </a:t>
            </a:r>
            <a:r>
              <a:rPr lang="en-US" altLang="ja-JP" sz="1800" dirty="0"/>
              <a:t>– </a:t>
            </a:r>
            <a:r>
              <a:rPr lang="ja-JP" altLang="en-US" sz="1800" dirty="0"/>
              <a:t>精算の仕組み①</a:t>
            </a:r>
            <a:endParaRPr kumimoji="1" lang="ja-JP" altLang="en-US" sz="1800" dirty="0">
              <a:cs typeface="ヒラギノ丸ゴ Pro W4"/>
            </a:endParaRPr>
          </a:p>
        </p:txBody>
      </p:sp>
      <p:sp>
        <p:nvSpPr>
          <p:cNvPr id="36" name="コンテンツ プレースホルダー 3">
            <a:extLst>
              <a:ext uri="{FF2B5EF4-FFF2-40B4-BE49-F238E27FC236}">
                <a16:creationId xmlns:a16="http://schemas.microsoft.com/office/drawing/2014/main" xmlns="" id="{035ACFB7-5C51-4B57-83B0-88C6942CDDB5}"/>
              </a:ext>
            </a:extLst>
          </p:cNvPr>
          <p:cNvSpPr>
            <a:spLocks noGrp="1"/>
          </p:cNvSpPr>
          <p:nvPr>
            <p:ph idx="4294967295"/>
          </p:nvPr>
        </p:nvSpPr>
        <p:spPr>
          <a:xfrm>
            <a:off x="457200" y="1035552"/>
            <a:ext cx="8229600" cy="380789"/>
          </a:xfrm>
          <a:prstGeom prst="rect">
            <a:avLst/>
          </a:prstGeom>
        </p:spPr>
        <p:txBody>
          <a:bodyPr>
            <a:normAutofit/>
          </a:bodyPr>
          <a:lstStyle/>
          <a:p>
            <a:pPr marL="285750" indent="-285750">
              <a:buFont typeface="Wingdings" panose="05000000000000000000" pitchFamily="2" charset="2"/>
              <a:buChar char="u"/>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月次精算について</a:t>
            </a:r>
          </a:p>
        </p:txBody>
      </p:sp>
      <p:sp>
        <p:nvSpPr>
          <p:cNvPr id="12" name="テキスト ボックス 11">
            <a:extLst>
              <a:ext uri="{FF2B5EF4-FFF2-40B4-BE49-F238E27FC236}">
                <a16:creationId xmlns:a16="http://schemas.microsoft.com/office/drawing/2014/main" xmlns="" id="{91042A1B-03C3-409F-A425-DA8552C441E7}"/>
              </a:ext>
            </a:extLst>
          </p:cNvPr>
          <p:cNvSpPr txBox="1"/>
          <p:nvPr/>
        </p:nvSpPr>
        <p:spPr>
          <a:xfrm>
            <a:off x="365146" y="1411494"/>
            <a:ext cx="7845416" cy="307777"/>
          </a:xfrm>
          <a:prstGeom prst="rect">
            <a:avLst/>
          </a:prstGeom>
          <a:noFill/>
        </p:spPr>
        <p:txBody>
          <a:bodyPr wrap="none" rtlCol="0">
            <a:spAutoFit/>
          </a:bodyPr>
          <a:lstStyle/>
          <a:p>
            <a:pPr algn="r"/>
            <a:r>
              <a:rPr kumimoji="1" lang="en-US" altLang="ja-JP" sz="1400" b="1" dirty="0">
                <a:latin typeface="Meiryo UI" panose="020B0604030504040204" pitchFamily="50" charset="-128"/>
                <a:ea typeface="Meiryo UI" panose="020B0604030504040204" pitchFamily="50" charset="-128"/>
                <a:cs typeface="ヒラギノ丸ゴ ProN W4"/>
              </a:rPr>
              <a:t>1. </a:t>
            </a:r>
            <a:r>
              <a:rPr kumimoji="1" lang="ja-JP" altLang="en-US" sz="1400" b="1" dirty="0">
                <a:latin typeface="Meiryo UI" panose="020B0604030504040204" pitchFamily="50" charset="-128"/>
                <a:ea typeface="Meiryo UI" panose="020B0604030504040204" pitchFamily="50" charset="-128"/>
                <a:cs typeface="ヒラギノ丸ゴ ProN W4"/>
              </a:rPr>
              <a:t>売上があった月の翌月はじめに</a:t>
            </a:r>
            <a:r>
              <a:rPr kumimoji="1" lang="ja-JP" altLang="en-US" sz="1400" b="1" dirty="0" err="1">
                <a:latin typeface="Meiryo UI" panose="020B0604030504040204" pitchFamily="50" charset="-128"/>
                <a:ea typeface="Meiryo UI" panose="020B0604030504040204" pitchFamily="50" charset="-128"/>
                <a:cs typeface="ヒラギノ丸ゴ ProN W4"/>
              </a:rPr>
              <a:t>しまぽ</a:t>
            </a:r>
            <a:r>
              <a:rPr kumimoji="1" lang="ja-JP" altLang="en-US" sz="1400" b="1" dirty="0">
                <a:latin typeface="Meiryo UI" panose="020B0604030504040204" pitchFamily="50" charset="-128"/>
                <a:ea typeface="Meiryo UI" panose="020B0604030504040204" pitchFamily="50" charset="-128"/>
                <a:cs typeface="ヒラギノ丸ゴ ProN W4"/>
              </a:rPr>
              <a:t>通貨事務局から入金額連絡メールが届きますのでご確認ください</a:t>
            </a:r>
          </a:p>
        </p:txBody>
      </p:sp>
      <p:sp>
        <p:nvSpPr>
          <p:cNvPr id="13" name="テキスト ボックス 12">
            <a:extLst>
              <a:ext uri="{FF2B5EF4-FFF2-40B4-BE49-F238E27FC236}">
                <a16:creationId xmlns:a16="http://schemas.microsoft.com/office/drawing/2014/main" xmlns="" id="{6285E07F-D0FF-4EC2-B3C9-02C2C3952326}"/>
              </a:ext>
            </a:extLst>
          </p:cNvPr>
          <p:cNvSpPr txBox="1"/>
          <p:nvPr/>
        </p:nvSpPr>
        <p:spPr>
          <a:xfrm>
            <a:off x="486076" y="4824237"/>
            <a:ext cx="7096815" cy="523220"/>
          </a:xfrm>
          <a:prstGeom prst="rect">
            <a:avLst/>
          </a:prstGeom>
          <a:noFill/>
        </p:spPr>
        <p:txBody>
          <a:bodyPr wrap="none" rtlCol="0">
            <a:spAutoFit/>
          </a:bodyPr>
          <a:lstStyle/>
          <a:p>
            <a:r>
              <a:rPr kumimoji="1" lang="en-US" altLang="ja-JP" sz="1400" b="1" dirty="0">
                <a:latin typeface="Meiryo UI" panose="020B0604030504040204" pitchFamily="50" charset="-128"/>
                <a:ea typeface="Meiryo UI" panose="020B0604030504040204" pitchFamily="50" charset="-128"/>
                <a:cs typeface="ヒラギノ丸ゴ ProN W4"/>
              </a:rPr>
              <a:t>2.</a:t>
            </a:r>
            <a:r>
              <a:rPr kumimoji="1" lang="ja-JP" altLang="en-US" sz="1400" b="1" dirty="0">
                <a:latin typeface="Meiryo UI" panose="020B0604030504040204" pitchFamily="50" charset="-128"/>
                <a:ea typeface="Meiryo UI" panose="020B0604030504040204" pitchFamily="50" charset="-128"/>
                <a:cs typeface="ヒラギノ丸ゴ ProN W4"/>
              </a:rPr>
              <a:t> </a:t>
            </a:r>
            <a:r>
              <a:rPr kumimoji="1" lang="ja-JP" altLang="en-US" sz="1400" b="1" dirty="0" err="1">
                <a:latin typeface="Meiryo UI" panose="020B0604030504040204" pitchFamily="50" charset="-128"/>
                <a:ea typeface="Meiryo UI" panose="020B0604030504040204" pitchFamily="50" charset="-128"/>
                <a:cs typeface="ヒラギノ丸ゴ ProN W4"/>
              </a:rPr>
              <a:t>しまぽ</a:t>
            </a:r>
            <a:r>
              <a:rPr kumimoji="1" lang="ja-JP" altLang="en-US" sz="1400" b="1" dirty="0">
                <a:latin typeface="Meiryo UI" panose="020B0604030504040204" pitchFamily="50" charset="-128"/>
                <a:ea typeface="Meiryo UI" panose="020B0604030504040204" pitchFamily="50" charset="-128"/>
                <a:cs typeface="ヒラギノ丸ゴ ProN W4"/>
              </a:rPr>
              <a:t>通貨</a:t>
            </a:r>
            <a:r>
              <a:rPr kumimoji="1" lang="ja-JP" altLang="en-US" sz="1400" b="1">
                <a:latin typeface="Meiryo UI" panose="020B0604030504040204" pitchFamily="50" charset="-128"/>
                <a:ea typeface="Meiryo UI" panose="020B0604030504040204" pitchFamily="50" charset="-128"/>
                <a:cs typeface="ヒラギノ丸ゴ ProN W4"/>
              </a:rPr>
              <a:t>事務局</a:t>
            </a:r>
            <a:r>
              <a:rPr lang="ja-JP" altLang="en-US" sz="1400" b="1">
                <a:latin typeface="Meiryo UI" panose="020B0604030504040204" pitchFamily="50" charset="-128"/>
                <a:ea typeface="Meiryo UI" panose="020B0604030504040204" pitchFamily="50" charset="-128"/>
                <a:cs typeface="ヒラギノ丸ゴ ProN W4"/>
              </a:rPr>
              <a:t>が売上があった月の翌月</a:t>
            </a:r>
            <a:r>
              <a:rPr kumimoji="1" lang="en-US" altLang="ja-JP" sz="1400" b="1" dirty="0">
                <a:latin typeface="Meiryo UI" panose="020B0604030504040204" pitchFamily="50" charset="-128"/>
                <a:ea typeface="Meiryo UI" panose="020B0604030504040204" pitchFamily="50" charset="-128"/>
                <a:cs typeface="ヒラギノ丸ゴ ProN W4"/>
              </a:rPr>
              <a:t>20</a:t>
            </a:r>
            <a:r>
              <a:rPr kumimoji="1" lang="ja-JP" altLang="en-US" sz="1400" b="1" dirty="0">
                <a:latin typeface="Meiryo UI" panose="020B0604030504040204" pitchFamily="50" charset="-128"/>
                <a:ea typeface="Meiryo UI" panose="020B0604030504040204" pitchFamily="50" charset="-128"/>
                <a:cs typeface="ヒラギノ丸ゴ ProN W4"/>
              </a:rPr>
              <a:t>日までに加盟店の指定口座に振り込みます</a:t>
            </a:r>
            <a:endParaRPr kumimoji="1" lang="en-US" altLang="ja-JP" sz="1400" b="1" dirty="0">
              <a:latin typeface="Meiryo UI" panose="020B0604030504040204" pitchFamily="50" charset="-128"/>
              <a:ea typeface="Meiryo UI" panose="020B0604030504040204" pitchFamily="50" charset="-128"/>
              <a:cs typeface="ヒラギノ丸ゴ ProN W4"/>
            </a:endParaRPr>
          </a:p>
          <a:p>
            <a:r>
              <a:rPr lang="ja-JP" altLang="en-US" sz="1400" b="1" dirty="0">
                <a:latin typeface="Meiryo UI" panose="020B0604030504040204" pitchFamily="50" charset="-128"/>
                <a:ea typeface="Meiryo UI" panose="020B0604030504040204" pitchFamily="50" charset="-128"/>
                <a:cs typeface="ヒラギノ丸ゴ ProN W4"/>
              </a:rPr>
              <a:t>　　</a:t>
            </a:r>
            <a:endParaRPr kumimoji="1" lang="ja-JP" altLang="en-US" sz="1400" b="1" dirty="0">
              <a:latin typeface="Meiryo UI" panose="020B0604030504040204" pitchFamily="50" charset="-128"/>
              <a:ea typeface="Meiryo UI" panose="020B0604030504040204" pitchFamily="50" charset="-128"/>
              <a:cs typeface="ヒラギノ丸ゴ ProN W4"/>
            </a:endParaRPr>
          </a:p>
        </p:txBody>
      </p:sp>
      <p:pic>
        <p:nvPicPr>
          <p:cNvPr id="14" name="グラフィックス 13" descr="封筒">
            <a:extLst>
              <a:ext uri="{FF2B5EF4-FFF2-40B4-BE49-F238E27FC236}">
                <a16:creationId xmlns:a16="http://schemas.microsoft.com/office/drawing/2014/main" xmlns="" id="{1ED19502-334D-41DC-9E94-A311FD96ADA1}"/>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095676" y="1788161"/>
            <a:ext cx="731951" cy="731951"/>
          </a:xfrm>
          <a:prstGeom prst="rect">
            <a:avLst/>
          </a:prstGeom>
        </p:spPr>
      </p:pic>
      <p:grpSp>
        <p:nvGrpSpPr>
          <p:cNvPr id="16" name="グループ化 15">
            <a:extLst>
              <a:ext uri="{FF2B5EF4-FFF2-40B4-BE49-F238E27FC236}">
                <a16:creationId xmlns:a16="http://schemas.microsoft.com/office/drawing/2014/main" xmlns="" id="{53841E53-8AE8-4A0D-874C-2962C5DF5FF6}"/>
              </a:ext>
            </a:extLst>
          </p:cNvPr>
          <p:cNvGrpSpPr/>
          <p:nvPr/>
        </p:nvGrpSpPr>
        <p:grpSpPr>
          <a:xfrm>
            <a:off x="1860664" y="1889129"/>
            <a:ext cx="800666" cy="1593376"/>
            <a:chOff x="1183496" y="1513977"/>
            <a:chExt cx="1346857" cy="2825693"/>
          </a:xfrm>
        </p:grpSpPr>
        <p:pic>
          <p:nvPicPr>
            <p:cNvPr id="17" name="図 16" descr="Screen Shot 2017-05-19 at 15.09.05.png">
              <a:extLst>
                <a:ext uri="{FF2B5EF4-FFF2-40B4-BE49-F238E27FC236}">
                  <a16:creationId xmlns:a16="http://schemas.microsoft.com/office/drawing/2014/main" xmlns="" id="{508A0820-CA75-417C-B448-DA1921FA1D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496" y="1513977"/>
              <a:ext cx="1346857" cy="2825693"/>
            </a:xfrm>
            <a:prstGeom prst="rect">
              <a:avLst/>
            </a:prstGeom>
          </p:spPr>
        </p:pic>
        <p:pic>
          <p:nvPicPr>
            <p:cNvPr id="20" name="図 19">
              <a:extLst>
                <a:ext uri="{FF2B5EF4-FFF2-40B4-BE49-F238E27FC236}">
                  <a16:creationId xmlns:a16="http://schemas.microsoft.com/office/drawing/2014/main" xmlns="" id="{407DDB70-3AE5-40F9-9722-D76A93F5AF77}"/>
                </a:ext>
              </a:extLst>
            </p:cNvPr>
            <p:cNvPicPr>
              <a:picLocks noChangeAspect="1"/>
            </p:cNvPicPr>
            <p:nvPr/>
          </p:nvPicPr>
          <p:blipFill>
            <a:blip r:embed="rId6"/>
            <a:stretch>
              <a:fillRect/>
            </a:stretch>
          </p:blipFill>
          <p:spPr>
            <a:xfrm>
              <a:off x="1276264" y="1880883"/>
              <a:ext cx="1174285" cy="2091564"/>
            </a:xfrm>
            <a:prstGeom prst="rect">
              <a:avLst/>
            </a:prstGeom>
          </p:spPr>
        </p:pic>
      </p:grpSp>
      <p:cxnSp>
        <p:nvCxnSpPr>
          <p:cNvPr id="21" name="直線コネクタ 20">
            <a:extLst>
              <a:ext uri="{FF2B5EF4-FFF2-40B4-BE49-F238E27FC236}">
                <a16:creationId xmlns:a16="http://schemas.microsoft.com/office/drawing/2014/main" xmlns="" id="{6A57F148-1564-4584-8113-D42E718682FC}"/>
              </a:ext>
            </a:extLst>
          </p:cNvPr>
          <p:cNvCxnSpPr>
            <a:cxnSpLocks/>
          </p:cNvCxnSpPr>
          <p:nvPr/>
        </p:nvCxnSpPr>
        <p:spPr>
          <a:xfrm flipV="1">
            <a:off x="1939811" y="1889129"/>
            <a:ext cx="2261349" cy="196474"/>
          </a:xfrm>
          <a:prstGeom prst="line">
            <a:avLst/>
          </a:prstGeom>
          <a:ln>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xmlns="" id="{0C11E6B2-9B29-436C-900B-CF3A95381729}"/>
              </a:ext>
            </a:extLst>
          </p:cNvPr>
          <p:cNvCxnSpPr>
            <a:cxnSpLocks/>
          </p:cNvCxnSpPr>
          <p:nvPr/>
        </p:nvCxnSpPr>
        <p:spPr>
          <a:xfrm>
            <a:off x="1915812" y="3298684"/>
            <a:ext cx="2285348" cy="1318480"/>
          </a:xfrm>
          <a:prstGeom prst="line">
            <a:avLst/>
          </a:prstGeom>
          <a:ln>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24" name="図 23" descr="companies.png">
            <a:extLst>
              <a:ext uri="{FF2B5EF4-FFF2-40B4-BE49-F238E27FC236}">
                <a16:creationId xmlns:a16="http://schemas.microsoft.com/office/drawing/2014/main" xmlns="" id="{F51DD54D-4666-4251-8141-7F1991EFB4E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95676" y="5284589"/>
            <a:ext cx="1206467" cy="1206467"/>
          </a:xfrm>
          <a:prstGeom prst="rect">
            <a:avLst/>
          </a:prstGeom>
        </p:spPr>
      </p:pic>
      <p:pic>
        <p:nvPicPr>
          <p:cNvPr id="26" name="図 25">
            <a:extLst>
              <a:ext uri="{FF2B5EF4-FFF2-40B4-BE49-F238E27FC236}">
                <a16:creationId xmlns:a16="http://schemas.microsoft.com/office/drawing/2014/main" xmlns="" id="{805846D3-45E0-4DD5-A99F-738161076F71}"/>
              </a:ext>
            </a:extLst>
          </p:cNvPr>
          <p:cNvPicPr>
            <a:picLocks noChangeAspect="1"/>
          </p:cNvPicPr>
          <p:nvPr/>
        </p:nvPicPr>
        <p:blipFill>
          <a:blip r:embed="rId8"/>
          <a:stretch>
            <a:fillRect/>
          </a:stretch>
        </p:blipFill>
        <p:spPr>
          <a:xfrm>
            <a:off x="4806679" y="5309321"/>
            <a:ext cx="1532359" cy="1260460"/>
          </a:xfrm>
          <a:prstGeom prst="rect">
            <a:avLst/>
          </a:prstGeom>
        </p:spPr>
      </p:pic>
      <p:sp>
        <p:nvSpPr>
          <p:cNvPr id="27" name="矢印: 右 26">
            <a:extLst>
              <a:ext uri="{FF2B5EF4-FFF2-40B4-BE49-F238E27FC236}">
                <a16:creationId xmlns:a16="http://schemas.microsoft.com/office/drawing/2014/main" xmlns="" id="{9D74A2DA-D06D-4184-BB7F-9F9B1AC90B6C}"/>
              </a:ext>
            </a:extLst>
          </p:cNvPr>
          <p:cNvSpPr/>
          <p:nvPr/>
        </p:nvSpPr>
        <p:spPr>
          <a:xfrm>
            <a:off x="2564834" y="5701103"/>
            <a:ext cx="2072247" cy="505354"/>
          </a:xfrm>
          <a:prstGeom prst="rightArrow">
            <a:avLst/>
          </a:prstGeom>
          <a:solidFill>
            <a:srgbClr val="00B0F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eiryo UI" panose="020B0604030504040204" pitchFamily="50" charset="-128"/>
              <a:ea typeface="Meiryo UI" panose="020B0604030504040204" pitchFamily="50" charset="-128"/>
            </a:endParaRPr>
          </a:p>
        </p:txBody>
      </p:sp>
      <p:pic>
        <p:nvPicPr>
          <p:cNvPr id="28" name="図 27" descr="1461215410_Money.png">
            <a:extLst>
              <a:ext uri="{FF2B5EF4-FFF2-40B4-BE49-F238E27FC236}">
                <a16:creationId xmlns:a16="http://schemas.microsoft.com/office/drawing/2014/main" xmlns="" id="{DF18AF5B-FAFD-42CF-B2DE-40A651F037F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50230" y="5128636"/>
            <a:ext cx="1611386" cy="1487434"/>
          </a:xfrm>
          <a:prstGeom prst="rect">
            <a:avLst/>
          </a:prstGeom>
        </p:spPr>
      </p:pic>
      <p:sp>
        <p:nvSpPr>
          <p:cNvPr id="32" name="スライド番号プレースホルダー 19">
            <a:extLst>
              <a:ext uri="{FF2B5EF4-FFF2-40B4-BE49-F238E27FC236}">
                <a16:creationId xmlns:a16="http://schemas.microsoft.com/office/drawing/2014/main" xmlns="" id="{C7AF1277-FDD0-46F0-BD33-95140F73AB86}"/>
              </a:ext>
            </a:extLst>
          </p:cNvPr>
          <p:cNvSpPr>
            <a:spLocks noGrp="1"/>
          </p:cNvSpPr>
          <p:nvPr>
            <p:ph type="sldNum" sz="quarter" idx="12"/>
          </p:nvPr>
        </p:nvSpPr>
        <p:spPr>
          <a:xfrm>
            <a:off x="6657234" y="6405596"/>
            <a:ext cx="2133600" cy="365125"/>
          </a:xfrm>
        </p:spPr>
        <p:txBody>
          <a:bodyPr/>
          <a:lstStyle/>
          <a:p>
            <a:fld id="{B1946512-26A0-2943-97A2-6EA47330DC2E}" type="slidenum">
              <a:rPr kumimoji="1" lang="ja-JP" altLang="en-US" sz="1000" smtClean="0">
                <a:solidFill>
                  <a:schemeClr val="tx1"/>
                </a:solidFill>
                <a:cs typeface="ヒラギノ丸ゴ Pro W4"/>
              </a:rPr>
              <a:pPr/>
              <a:t>14</a:t>
            </a:fld>
            <a:endParaRPr kumimoji="1" lang="ja-JP" altLang="en-US" sz="1000" dirty="0">
              <a:solidFill>
                <a:schemeClr val="tx1"/>
              </a:solidFill>
              <a:cs typeface="ヒラギノ丸ゴ Pro W4"/>
            </a:endParaRPr>
          </a:p>
        </p:txBody>
      </p:sp>
      <p:sp>
        <p:nvSpPr>
          <p:cNvPr id="22" name="正方形/長方形 21">
            <a:extLst>
              <a:ext uri="{FF2B5EF4-FFF2-40B4-BE49-F238E27FC236}">
                <a16:creationId xmlns:a16="http://schemas.microsoft.com/office/drawing/2014/main" xmlns="" id="{58A142F0-DC51-4669-967F-DD6737ACBA1E}"/>
              </a:ext>
            </a:extLst>
          </p:cNvPr>
          <p:cNvSpPr/>
          <p:nvPr/>
        </p:nvSpPr>
        <p:spPr>
          <a:xfrm>
            <a:off x="6922940" y="1046818"/>
            <a:ext cx="508816" cy="26192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200" dirty="0">
              <a:solidFill>
                <a:schemeClr val="tx1"/>
              </a:solidFill>
              <a:latin typeface="ヒラギノ丸ゴ ProN W4"/>
              <a:ea typeface="ヒラギノ丸ゴ ProN W4"/>
              <a:cs typeface="ヒラギノ丸ゴ ProN W4"/>
            </a:endParaRPr>
          </a:p>
        </p:txBody>
      </p:sp>
      <p:sp>
        <p:nvSpPr>
          <p:cNvPr id="29" name="正方形/長方形 28">
            <a:extLst>
              <a:ext uri="{FF2B5EF4-FFF2-40B4-BE49-F238E27FC236}">
                <a16:creationId xmlns:a16="http://schemas.microsoft.com/office/drawing/2014/main" xmlns="" id="{296B4940-964B-4B26-8FF6-46252B12BF04}"/>
              </a:ext>
            </a:extLst>
          </p:cNvPr>
          <p:cNvSpPr/>
          <p:nvPr/>
        </p:nvSpPr>
        <p:spPr>
          <a:xfrm>
            <a:off x="7324166" y="986230"/>
            <a:ext cx="1612000" cy="40667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1400" b="1" dirty="0">
                <a:solidFill>
                  <a:schemeClr val="tx1"/>
                </a:solidFill>
                <a:latin typeface="ヒラギノ丸ゴ ProN W4"/>
                <a:ea typeface="ヒラギノ丸ゴ ProN W4"/>
                <a:cs typeface="ヒラギノ丸ゴ ProN W4"/>
              </a:rPr>
              <a:t>＝　加盟店業務</a:t>
            </a:r>
          </a:p>
        </p:txBody>
      </p:sp>
      <p:sp>
        <p:nvSpPr>
          <p:cNvPr id="2" name="正方形/長方形 1">
            <a:extLst>
              <a:ext uri="{FF2B5EF4-FFF2-40B4-BE49-F238E27FC236}">
                <a16:creationId xmlns:a16="http://schemas.microsoft.com/office/drawing/2014/main" xmlns="" id="{1CA13835-DE7A-46F2-B81C-C69EE9AE8426}"/>
              </a:ext>
            </a:extLst>
          </p:cNvPr>
          <p:cNvSpPr/>
          <p:nvPr/>
        </p:nvSpPr>
        <p:spPr>
          <a:xfrm>
            <a:off x="6417307" y="5100355"/>
            <a:ext cx="2609816" cy="1362420"/>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ja-JP" altLang="en-US" sz="1400" dirty="0">
                <a:solidFill>
                  <a:schemeClr val="tx1"/>
                </a:solidFill>
                <a:latin typeface="Meiryo UI" panose="020B0604030504040204" pitchFamily="50" charset="-128"/>
                <a:ea typeface="Meiryo UI" panose="020B0604030504040204" pitchFamily="50" charset="-128"/>
                <a:cs typeface="ヒラギノ丸ゴ ProN W4"/>
              </a:rPr>
              <a:t>（例）</a:t>
            </a:r>
            <a:r>
              <a:rPr lang="en-US" altLang="ja-JP" sz="1400" dirty="0">
                <a:solidFill>
                  <a:schemeClr val="tx1"/>
                </a:solidFill>
                <a:latin typeface="Meiryo UI" panose="020B0604030504040204" pitchFamily="50" charset="-128"/>
                <a:ea typeface="Meiryo UI" panose="020B0604030504040204" pitchFamily="50" charset="-128"/>
                <a:cs typeface="ヒラギノ丸ゴ ProN W4"/>
              </a:rPr>
              <a:t>10</a:t>
            </a:r>
            <a:r>
              <a:rPr lang="ja-JP" altLang="en-US" sz="1400" dirty="0">
                <a:solidFill>
                  <a:schemeClr val="tx1"/>
                </a:solidFill>
                <a:latin typeface="Meiryo UI" panose="020B0604030504040204" pitchFamily="50" charset="-128"/>
                <a:ea typeface="Meiryo UI" panose="020B0604030504040204" pitchFamily="50" charset="-128"/>
                <a:cs typeface="ヒラギノ丸ゴ ProN W4"/>
              </a:rPr>
              <a:t>月に行った決済分は、</a:t>
            </a:r>
            <a:r>
              <a:rPr lang="en-US" altLang="ja-JP" sz="1400" dirty="0">
                <a:solidFill>
                  <a:schemeClr val="tx1"/>
                </a:solidFill>
                <a:latin typeface="Meiryo UI" panose="020B0604030504040204" pitchFamily="50" charset="-128"/>
                <a:ea typeface="Meiryo UI" panose="020B0604030504040204" pitchFamily="50" charset="-128"/>
                <a:cs typeface="ヒラギノ丸ゴ ProN W4"/>
              </a:rPr>
              <a:t>10</a:t>
            </a:r>
            <a:r>
              <a:rPr lang="ja-JP" altLang="en-US" sz="1400" dirty="0">
                <a:solidFill>
                  <a:schemeClr val="tx1"/>
                </a:solidFill>
                <a:latin typeface="Meiryo UI" panose="020B0604030504040204" pitchFamily="50" charset="-128"/>
                <a:ea typeface="Meiryo UI" panose="020B0604030504040204" pitchFamily="50" charset="-128"/>
                <a:cs typeface="ヒラギノ丸ゴ ProN W4"/>
              </a:rPr>
              <a:t>月末日に締め切りまして、その合計金額から加盟店手数料を除いた金額を</a:t>
            </a:r>
            <a:r>
              <a:rPr lang="en-US" altLang="ja-JP" sz="1400" dirty="0">
                <a:solidFill>
                  <a:schemeClr val="tx1"/>
                </a:solidFill>
                <a:latin typeface="Meiryo UI" panose="020B0604030504040204" pitchFamily="50" charset="-128"/>
                <a:ea typeface="Meiryo UI" panose="020B0604030504040204" pitchFamily="50" charset="-128"/>
                <a:cs typeface="ヒラギノ丸ゴ ProN W4"/>
              </a:rPr>
              <a:t>11</a:t>
            </a:r>
            <a:r>
              <a:rPr lang="ja-JP" altLang="en-US" sz="1400" dirty="0">
                <a:solidFill>
                  <a:schemeClr val="tx1"/>
                </a:solidFill>
                <a:latin typeface="Meiryo UI" panose="020B0604030504040204" pitchFamily="50" charset="-128"/>
                <a:ea typeface="Meiryo UI" panose="020B0604030504040204" pitchFamily="50" charset="-128"/>
                <a:cs typeface="ヒラギノ丸ゴ ProN W4"/>
              </a:rPr>
              <a:t>月</a:t>
            </a:r>
            <a:r>
              <a:rPr lang="en-US" altLang="ja-JP" sz="1400" dirty="0">
                <a:solidFill>
                  <a:schemeClr val="tx1"/>
                </a:solidFill>
                <a:latin typeface="Meiryo UI" panose="020B0604030504040204" pitchFamily="50" charset="-128"/>
                <a:ea typeface="Meiryo UI" panose="020B0604030504040204" pitchFamily="50" charset="-128"/>
                <a:cs typeface="ヒラギノ丸ゴ ProN W4"/>
              </a:rPr>
              <a:t>20</a:t>
            </a:r>
            <a:r>
              <a:rPr lang="ja-JP" altLang="en-US" sz="1400" dirty="0">
                <a:solidFill>
                  <a:schemeClr val="tx1"/>
                </a:solidFill>
                <a:latin typeface="Meiryo UI" panose="020B0604030504040204" pitchFamily="50" charset="-128"/>
                <a:ea typeface="Meiryo UI" panose="020B0604030504040204" pitchFamily="50" charset="-128"/>
                <a:cs typeface="ヒラギノ丸ゴ ProN W4"/>
              </a:rPr>
              <a:t>日までに指定の口座へ入金します。</a:t>
            </a:r>
            <a:endParaRPr kumimoji="1" lang="ja-JP" altLang="en-US" sz="1400" dirty="0">
              <a:solidFill>
                <a:schemeClr val="tx1"/>
              </a:solidFill>
              <a:latin typeface="Meiryo UI" panose="020B0604030504040204" pitchFamily="50" charset="-128"/>
              <a:ea typeface="Meiryo UI" panose="020B0604030504040204" pitchFamily="50" charset="-128"/>
              <a:cs typeface="ヒラギノ丸ゴ ProN W4"/>
            </a:endParaRPr>
          </a:p>
        </p:txBody>
      </p:sp>
      <p:sp>
        <p:nvSpPr>
          <p:cNvPr id="25" name="四角形: 角を丸くする 24">
            <a:extLst>
              <a:ext uri="{FF2B5EF4-FFF2-40B4-BE49-F238E27FC236}">
                <a16:creationId xmlns:a16="http://schemas.microsoft.com/office/drawing/2014/main" xmlns="" id="{6EA3C5F2-D85D-4291-9B29-89D6DA36E2F9}"/>
              </a:ext>
            </a:extLst>
          </p:cNvPr>
          <p:cNvSpPr/>
          <p:nvPr/>
        </p:nvSpPr>
        <p:spPr>
          <a:xfrm>
            <a:off x="5972308" y="4259619"/>
            <a:ext cx="661519" cy="265641"/>
          </a:xfrm>
          <a:prstGeom prst="roundRect">
            <a:avLst/>
          </a:prstGeom>
          <a:solidFill>
            <a:schemeClr val="bg2">
              <a:lumMod val="9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latin typeface="Meiryo UI" panose="020B0604030504040204" pitchFamily="50" charset="-128"/>
                <a:ea typeface="Meiryo UI" panose="020B0604030504040204" pitchFamily="50" charset="-128"/>
              </a:rPr>
              <a:t>例</a:t>
            </a:r>
          </a:p>
        </p:txBody>
      </p:sp>
    </p:spTree>
    <p:extLst>
      <p:ext uri="{BB962C8B-B14F-4D97-AF65-F5344CB8AC3E}">
        <p14:creationId xmlns:p14="http://schemas.microsoft.com/office/powerpoint/2010/main" val="42893395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正方形/長方形 64">
            <a:extLst>
              <a:ext uri="{FF2B5EF4-FFF2-40B4-BE49-F238E27FC236}">
                <a16:creationId xmlns:a16="http://schemas.microsoft.com/office/drawing/2014/main" xmlns="" id="{833D4657-8C6E-4433-AB65-7D83DF709B7D}"/>
              </a:ext>
            </a:extLst>
          </p:cNvPr>
          <p:cNvSpPr/>
          <p:nvPr/>
        </p:nvSpPr>
        <p:spPr>
          <a:xfrm>
            <a:off x="491578" y="1106650"/>
            <a:ext cx="1827416" cy="310069"/>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200" dirty="0">
              <a:solidFill>
                <a:schemeClr val="tx1"/>
              </a:solidFill>
              <a:latin typeface="ヒラギノ丸ゴ ProN W4"/>
              <a:ea typeface="ヒラギノ丸ゴ ProN W4"/>
              <a:cs typeface="ヒラギノ丸ゴ ProN W4"/>
            </a:endParaRPr>
          </a:p>
        </p:txBody>
      </p:sp>
      <p:sp>
        <p:nvSpPr>
          <p:cNvPr id="64" name="正方形/長方形 63">
            <a:extLst>
              <a:ext uri="{FF2B5EF4-FFF2-40B4-BE49-F238E27FC236}">
                <a16:creationId xmlns:a16="http://schemas.microsoft.com/office/drawing/2014/main" xmlns="" id="{31509767-9FCA-473D-A230-BA89D1650AD2}"/>
              </a:ext>
            </a:extLst>
          </p:cNvPr>
          <p:cNvSpPr/>
          <p:nvPr/>
        </p:nvSpPr>
        <p:spPr>
          <a:xfrm>
            <a:off x="285074" y="3237470"/>
            <a:ext cx="4923179" cy="414414"/>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200" dirty="0">
              <a:solidFill>
                <a:schemeClr val="tx1"/>
              </a:solidFill>
              <a:latin typeface="ヒラギノ丸ゴ ProN W4"/>
              <a:ea typeface="ヒラギノ丸ゴ ProN W4"/>
              <a:cs typeface="ヒラギノ丸ゴ ProN W4"/>
            </a:endParaRPr>
          </a:p>
        </p:txBody>
      </p:sp>
      <p:pic>
        <p:nvPicPr>
          <p:cNvPr id="19" name="図 18">
            <a:extLst>
              <a:ext uri="{FF2B5EF4-FFF2-40B4-BE49-F238E27FC236}">
                <a16:creationId xmlns:a16="http://schemas.microsoft.com/office/drawing/2014/main" xmlns="" id="{13C5085F-3F74-4532-8B7B-DF85D455D8EA}"/>
              </a:ext>
            </a:extLst>
          </p:cNvPr>
          <p:cNvPicPr>
            <a:picLocks noChangeAspect="1"/>
          </p:cNvPicPr>
          <p:nvPr/>
        </p:nvPicPr>
        <p:blipFill>
          <a:blip r:embed="rId2"/>
          <a:stretch>
            <a:fillRect/>
          </a:stretch>
        </p:blipFill>
        <p:spPr>
          <a:xfrm>
            <a:off x="2979400" y="3773547"/>
            <a:ext cx="5737697" cy="2966800"/>
          </a:xfrm>
          <a:prstGeom prst="rect">
            <a:avLst/>
          </a:prstGeom>
        </p:spPr>
      </p:pic>
      <p:sp>
        <p:nvSpPr>
          <p:cNvPr id="39" name="正方形/長方形 38">
            <a:extLst>
              <a:ext uri="{FF2B5EF4-FFF2-40B4-BE49-F238E27FC236}">
                <a16:creationId xmlns:a16="http://schemas.microsoft.com/office/drawing/2014/main" xmlns="" id="{8316D3C1-02BA-4AEE-98CD-C3A3C89A85E9}"/>
              </a:ext>
            </a:extLst>
          </p:cNvPr>
          <p:cNvSpPr/>
          <p:nvPr/>
        </p:nvSpPr>
        <p:spPr>
          <a:xfrm>
            <a:off x="3125561" y="4282781"/>
            <a:ext cx="367575" cy="232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chemeClr val="tx1"/>
                </a:solidFill>
                <a:latin typeface="Meiryo UI" panose="020B0604030504040204" pitchFamily="50" charset="-128"/>
                <a:ea typeface="Meiryo UI" panose="020B0604030504040204" pitchFamily="50" charset="-128"/>
              </a:rPr>
              <a:t>1</a:t>
            </a:r>
            <a:endParaRPr kumimoji="1" lang="ja-JP" altLang="en-US" sz="800" dirty="0">
              <a:solidFill>
                <a:schemeClr val="tx1"/>
              </a:solidFill>
              <a:latin typeface="Meiryo UI" panose="020B0604030504040204" pitchFamily="50" charset="-128"/>
              <a:ea typeface="Meiryo UI" panose="020B0604030504040204" pitchFamily="50" charset="-128"/>
            </a:endParaRPr>
          </a:p>
        </p:txBody>
      </p:sp>
      <p:sp>
        <p:nvSpPr>
          <p:cNvPr id="40" name="正方形/長方形 39">
            <a:extLst>
              <a:ext uri="{FF2B5EF4-FFF2-40B4-BE49-F238E27FC236}">
                <a16:creationId xmlns:a16="http://schemas.microsoft.com/office/drawing/2014/main" xmlns="" id="{40F10C54-632D-47F6-8F31-322A4271A208}"/>
              </a:ext>
            </a:extLst>
          </p:cNvPr>
          <p:cNvSpPr/>
          <p:nvPr/>
        </p:nvSpPr>
        <p:spPr>
          <a:xfrm>
            <a:off x="3605933" y="4295984"/>
            <a:ext cx="940026" cy="232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800" dirty="0" err="1">
                <a:solidFill>
                  <a:schemeClr val="tx1"/>
                </a:solidFill>
                <a:latin typeface="Meiryo UI" panose="020B0604030504040204" pitchFamily="50" charset="-128"/>
                <a:ea typeface="Meiryo UI" panose="020B0604030504040204" pitchFamily="50" charset="-128"/>
              </a:rPr>
              <a:t>しまぽ</a:t>
            </a:r>
            <a:r>
              <a:rPr kumimoji="1" lang="ja-JP" altLang="en-US" sz="800" dirty="0">
                <a:solidFill>
                  <a:schemeClr val="tx1"/>
                </a:solidFill>
                <a:latin typeface="Meiryo UI" panose="020B0604030504040204" pitchFamily="50" charset="-128"/>
                <a:ea typeface="Meiryo UI" panose="020B0604030504040204" pitchFamily="50" charset="-128"/>
              </a:rPr>
              <a:t>商店</a:t>
            </a:r>
          </a:p>
        </p:txBody>
      </p:sp>
      <p:sp>
        <p:nvSpPr>
          <p:cNvPr id="41" name="正方形/長方形 40">
            <a:extLst>
              <a:ext uri="{FF2B5EF4-FFF2-40B4-BE49-F238E27FC236}">
                <a16:creationId xmlns:a16="http://schemas.microsoft.com/office/drawing/2014/main" xmlns="" id="{91D05299-4207-4176-B455-16A94D5FF45C}"/>
              </a:ext>
            </a:extLst>
          </p:cNvPr>
          <p:cNvSpPr/>
          <p:nvPr/>
        </p:nvSpPr>
        <p:spPr>
          <a:xfrm>
            <a:off x="4616463" y="4282790"/>
            <a:ext cx="634541" cy="2394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800" dirty="0">
                <a:solidFill>
                  <a:schemeClr val="tx1"/>
                </a:solidFill>
                <a:latin typeface="Meiryo UI" panose="020B0604030504040204" pitchFamily="50" charset="-128"/>
                <a:ea typeface="Meiryo UI" panose="020B0604030504040204" pitchFamily="50" charset="-128"/>
              </a:rPr>
              <a:t>小売店</a:t>
            </a:r>
          </a:p>
        </p:txBody>
      </p:sp>
      <p:sp>
        <p:nvSpPr>
          <p:cNvPr id="42" name="正方形/長方形 41">
            <a:extLst>
              <a:ext uri="{FF2B5EF4-FFF2-40B4-BE49-F238E27FC236}">
                <a16:creationId xmlns:a16="http://schemas.microsoft.com/office/drawing/2014/main" xmlns="" id="{710CB8BD-CAF0-4BDF-83AE-15B48FA95BDA}"/>
              </a:ext>
            </a:extLst>
          </p:cNvPr>
          <p:cNvSpPr/>
          <p:nvPr/>
        </p:nvSpPr>
        <p:spPr>
          <a:xfrm>
            <a:off x="5155810" y="4289196"/>
            <a:ext cx="717828" cy="2262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chemeClr val="tx1"/>
                </a:solidFill>
                <a:latin typeface="Meiryo UI" panose="020B0604030504040204" pitchFamily="50" charset="-128"/>
                <a:ea typeface="Meiryo UI" panose="020B0604030504040204" pitchFamily="50" charset="-128"/>
              </a:rPr>
              <a:t>XXX-XXXX</a:t>
            </a:r>
            <a:endParaRPr kumimoji="1" lang="ja-JP" altLang="en-US" sz="800" dirty="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xmlns="" id="{B293AC88-ACB0-4369-BFE9-96F9E76043D7}"/>
              </a:ext>
            </a:extLst>
          </p:cNvPr>
          <p:cNvSpPr/>
          <p:nvPr/>
        </p:nvSpPr>
        <p:spPr>
          <a:xfrm>
            <a:off x="5695625" y="4295984"/>
            <a:ext cx="1111378" cy="2312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800" dirty="0">
                <a:solidFill>
                  <a:schemeClr val="tx1"/>
                </a:solidFill>
                <a:latin typeface="Meiryo UI" panose="020B0604030504040204" pitchFamily="50" charset="-128"/>
                <a:ea typeface="Meiryo UI" panose="020B0604030504040204" pitchFamily="50" charset="-128"/>
              </a:rPr>
              <a:t>東京都</a:t>
            </a:r>
            <a:r>
              <a:rPr kumimoji="1" lang="en-US" altLang="ja-JP" sz="800" dirty="0">
                <a:solidFill>
                  <a:schemeClr val="tx1"/>
                </a:solidFill>
                <a:latin typeface="Meiryo UI" panose="020B0604030504040204" pitchFamily="50" charset="-128"/>
                <a:ea typeface="Meiryo UI" panose="020B0604030504040204" pitchFamily="50" charset="-128"/>
              </a:rPr>
              <a:t>XXXXX</a:t>
            </a:r>
            <a:endParaRPr kumimoji="1" lang="ja-JP" altLang="en-US" sz="800" dirty="0">
              <a:solidFill>
                <a:schemeClr val="tx1"/>
              </a:solidFill>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xmlns="" id="{E05168AF-8108-4B2D-9150-4C4D67572A61}"/>
              </a:ext>
            </a:extLst>
          </p:cNvPr>
          <p:cNvSpPr/>
          <p:nvPr/>
        </p:nvSpPr>
        <p:spPr>
          <a:xfrm>
            <a:off x="6765603" y="4310954"/>
            <a:ext cx="644190" cy="2230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800" dirty="0">
                <a:solidFill>
                  <a:schemeClr val="tx1"/>
                </a:solidFill>
                <a:latin typeface="Meiryo UI" panose="020B0604030504040204" pitchFamily="50" charset="-128"/>
                <a:ea typeface="Meiryo UI" panose="020B0604030504040204" pitchFamily="50" charset="-128"/>
              </a:rPr>
              <a:t>山田太郎</a:t>
            </a:r>
          </a:p>
        </p:txBody>
      </p:sp>
      <p:sp>
        <p:nvSpPr>
          <p:cNvPr id="45" name="正方形/長方形 44">
            <a:extLst>
              <a:ext uri="{FF2B5EF4-FFF2-40B4-BE49-F238E27FC236}">
                <a16:creationId xmlns:a16="http://schemas.microsoft.com/office/drawing/2014/main" xmlns="" id="{5518D7C6-03F8-4105-ACD0-B64E0791A458}"/>
              </a:ext>
            </a:extLst>
          </p:cNvPr>
          <p:cNvSpPr/>
          <p:nvPr/>
        </p:nvSpPr>
        <p:spPr>
          <a:xfrm>
            <a:off x="7278207" y="4265126"/>
            <a:ext cx="1485118" cy="2608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chemeClr val="tx1"/>
                </a:solidFill>
                <a:latin typeface="Meiryo UI" panose="020B0604030504040204" pitchFamily="50" charset="-128"/>
                <a:ea typeface="Meiryo UI" panose="020B0604030504040204" pitchFamily="50" charset="-128"/>
              </a:rPr>
              <a:t>yamada@shimapo.com</a:t>
            </a:r>
          </a:p>
        </p:txBody>
      </p:sp>
      <p:sp>
        <p:nvSpPr>
          <p:cNvPr id="46" name="正方形/長方形 45">
            <a:extLst>
              <a:ext uri="{FF2B5EF4-FFF2-40B4-BE49-F238E27FC236}">
                <a16:creationId xmlns:a16="http://schemas.microsoft.com/office/drawing/2014/main" xmlns="" id="{2997872E-C88A-415A-B554-FCDEBC15ABE8}"/>
              </a:ext>
            </a:extLst>
          </p:cNvPr>
          <p:cNvSpPr/>
          <p:nvPr/>
        </p:nvSpPr>
        <p:spPr>
          <a:xfrm>
            <a:off x="3075266" y="5041089"/>
            <a:ext cx="1307841" cy="287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chemeClr val="tx1"/>
                </a:solidFill>
                <a:latin typeface="Meiryo UI" panose="020B0604030504040204" pitchFamily="50" charset="-128"/>
                <a:ea typeface="Meiryo UI" panose="020B0604030504040204" pitchFamily="50" charset="-128"/>
              </a:rPr>
              <a:t>A000001</a:t>
            </a:r>
          </a:p>
        </p:txBody>
      </p:sp>
      <p:sp>
        <p:nvSpPr>
          <p:cNvPr id="47" name="正方形/長方形 46">
            <a:extLst>
              <a:ext uri="{FF2B5EF4-FFF2-40B4-BE49-F238E27FC236}">
                <a16:creationId xmlns:a16="http://schemas.microsoft.com/office/drawing/2014/main" xmlns="" id="{F2AD6F35-F52E-4622-BA6E-81EA424A1C44}"/>
              </a:ext>
            </a:extLst>
          </p:cNvPr>
          <p:cNvSpPr/>
          <p:nvPr/>
        </p:nvSpPr>
        <p:spPr>
          <a:xfrm>
            <a:off x="4933733" y="5055963"/>
            <a:ext cx="1307841" cy="287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chemeClr val="tx1"/>
                </a:solidFill>
                <a:latin typeface="Meiryo UI" panose="020B0604030504040204" pitchFamily="50" charset="-128"/>
                <a:ea typeface="Meiryo UI" panose="020B0604030504040204" pitchFamily="50" charset="-128"/>
              </a:rPr>
              <a:t>12345</a:t>
            </a:r>
          </a:p>
        </p:txBody>
      </p:sp>
      <p:sp>
        <p:nvSpPr>
          <p:cNvPr id="48" name="正方形/長方形 47">
            <a:extLst>
              <a:ext uri="{FF2B5EF4-FFF2-40B4-BE49-F238E27FC236}">
                <a16:creationId xmlns:a16="http://schemas.microsoft.com/office/drawing/2014/main" xmlns="" id="{07B8B6E6-52DB-4603-8374-B1150EC169BA}"/>
              </a:ext>
            </a:extLst>
          </p:cNvPr>
          <p:cNvSpPr/>
          <p:nvPr/>
        </p:nvSpPr>
        <p:spPr>
          <a:xfrm>
            <a:off x="7016255" y="5043312"/>
            <a:ext cx="1307841" cy="287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chemeClr val="tx1"/>
                </a:solidFill>
                <a:latin typeface="Meiryo UI" panose="020B0604030504040204" pitchFamily="50" charset="-128"/>
                <a:ea typeface="Meiryo UI" panose="020B0604030504040204" pitchFamily="50" charset="-128"/>
              </a:rPr>
              <a:t>2017</a:t>
            </a:r>
            <a:r>
              <a:rPr kumimoji="1" lang="ja-JP" altLang="en-US" sz="800" dirty="0">
                <a:solidFill>
                  <a:schemeClr val="tx1"/>
                </a:solidFill>
                <a:latin typeface="Meiryo UI" panose="020B0604030504040204" pitchFamily="50" charset="-128"/>
                <a:ea typeface="Meiryo UI" panose="020B0604030504040204" pitchFamily="50" charset="-128"/>
              </a:rPr>
              <a:t>年</a:t>
            </a:r>
            <a:r>
              <a:rPr kumimoji="1" lang="en-US" altLang="ja-JP" sz="800" dirty="0">
                <a:solidFill>
                  <a:schemeClr val="tx1"/>
                </a:solidFill>
                <a:latin typeface="Meiryo UI" panose="020B0604030504040204" pitchFamily="50" charset="-128"/>
                <a:ea typeface="Meiryo UI" panose="020B0604030504040204" pitchFamily="50" charset="-128"/>
              </a:rPr>
              <a:t>5</a:t>
            </a:r>
            <a:r>
              <a:rPr kumimoji="1" lang="ja-JP" altLang="en-US" sz="800" dirty="0">
                <a:solidFill>
                  <a:schemeClr val="tx1"/>
                </a:solidFill>
                <a:latin typeface="Meiryo UI" panose="020B0604030504040204" pitchFamily="50" charset="-128"/>
                <a:ea typeface="Meiryo UI" panose="020B0604030504040204" pitchFamily="50" charset="-128"/>
              </a:rPr>
              <a:t>月</a:t>
            </a:r>
            <a:r>
              <a:rPr kumimoji="1" lang="en-US" altLang="ja-JP" sz="800" dirty="0">
                <a:solidFill>
                  <a:schemeClr val="tx1"/>
                </a:solidFill>
                <a:latin typeface="Meiryo UI" panose="020B0604030504040204" pitchFamily="50" charset="-128"/>
                <a:ea typeface="Meiryo UI" panose="020B0604030504040204" pitchFamily="50" charset="-128"/>
              </a:rPr>
              <a:t>1</a:t>
            </a:r>
            <a:r>
              <a:rPr kumimoji="1" lang="ja-JP" altLang="en-US" sz="800" dirty="0">
                <a:solidFill>
                  <a:schemeClr val="tx1"/>
                </a:solidFill>
                <a:latin typeface="Meiryo UI" panose="020B0604030504040204" pitchFamily="50" charset="-128"/>
                <a:ea typeface="Meiryo UI" panose="020B0604030504040204" pitchFamily="50" charset="-128"/>
              </a:rPr>
              <a:t>日　</a:t>
            </a:r>
            <a:r>
              <a:rPr kumimoji="1" lang="en-US" altLang="ja-JP" sz="800" dirty="0">
                <a:solidFill>
                  <a:schemeClr val="tx1"/>
                </a:solidFill>
                <a:latin typeface="Meiryo UI" panose="020B0604030504040204" pitchFamily="50" charset="-128"/>
                <a:ea typeface="Meiryo UI" panose="020B0604030504040204" pitchFamily="50" charset="-128"/>
              </a:rPr>
              <a:t>13</a:t>
            </a:r>
            <a:r>
              <a:rPr kumimoji="1" lang="ja-JP" altLang="en-US" sz="800" dirty="0">
                <a:solidFill>
                  <a:schemeClr val="tx1"/>
                </a:solidFill>
                <a:latin typeface="Meiryo UI" panose="020B0604030504040204" pitchFamily="50" charset="-128"/>
                <a:ea typeface="Meiryo UI" panose="020B0604030504040204" pitchFamily="50" charset="-128"/>
              </a:rPr>
              <a:t>：</a:t>
            </a:r>
            <a:r>
              <a:rPr kumimoji="1" lang="en-US" altLang="ja-JP" sz="800" dirty="0">
                <a:solidFill>
                  <a:schemeClr val="tx1"/>
                </a:solidFill>
                <a:latin typeface="Meiryo UI" panose="020B0604030504040204" pitchFamily="50" charset="-128"/>
                <a:ea typeface="Meiryo UI" panose="020B0604030504040204" pitchFamily="50" charset="-128"/>
              </a:rPr>
              <a:t>50</a:t>
            </a:r>
          </a:p>
        </p:txBody>
      </p:sp>
      <p:sp>
        <p:nvSpPr>
          <p:cNvPr id="49" name="正方形/長方形 48">
            <a:extLst>
              <a:ext uri="{FF2B5EF4-FFF2-40B4-BE49-F238E27FC236}">
                <a16:creationId xmlns:a16="http://schemas.microsoft.com/office/drawing/2014/main" xmlns="" id="{90FD6C49-0C83-43B2-A1BC-BBFECFBA317E}"/>
              </a:ext>
            </a:extLst>
          </p:cNvPr>
          <p:cNvSpPr/>
          <p:nvPr/>
        </p:nvSpPr>
        <p:spPr>
          <a:xfrm>
            <a:off x="4933732" y="4846203"/>
            <a:ext cx="1307841" cy="287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700" b="1" dirty="0">
                <a:solidFill>
                  <a:schemeClr val="tx1"/>
                </a:solidFill>
                <a:latin typeface="Meiryo UI" panose="020B0604030504040204" pitchFamily="50" charset="-128"/>
                <a:ea typeface="Meiryo UI" panose="020B0604030504040204" pitchFamily="50" charset="-128"/>
              </a:rPr>
              <a:t>スタンプコード</a:t>
            </a:r>
            <a:endParaRPr kumimoji="1" lang="en-US" altLang="ja-JP" sz="700" b="1" dirty="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xmlns="" id="{9DEFA501-1895-4A52-9177-A46745E8E883}"/>
              </a:ext>
            </a:extLst>
          </p:cNvPr>
          <p:cNvSpPr/>
          <p:nvPr/>
        </p:nvSpPr>
        <p:spPr>
          <a:xfrm>
            <a:off x="4564108" y="5611153"/>
            <a:ext cx="1307841" cy="287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700" b="1" dirty="0" err="1">
                <a:solidFill>
                  <a:schemeClr val="tx1"/>
                </a:solidFill>
                <a:latin typeface="Meiryo UI" panose="020B0604030504040204" pitchFamily="50" charset="-128"/>
                <a:ea typeface="Meiryo UI" panose="020B0604030504040204" pitchFamily="50" charset="-128"/>
              </a:rPr>
              <a:t>しまぽ</a:t>
            </a:r>
            <a:r>
              <a:rPr kumimoji="1" lang="en-US" altLang="ja-JP" sz="700" b="1" dirty="0">
                <a:solidFill>
                  <a:schemeClr val="tx1"/>
                </a:solidFill>
                <a:latin typeface="Meiryo UI" panose="020B0604030504040204" pitchFamily="50" charset="-128"/>
                <a:ea typeface="Meiryo UI" panose="020B0604030504040204" pitchFamily="50" charset="-128"/>
              </a:rPr>
              <a:t>ID</a:t>
            </a:r>
          </a:p>
        </p:txBody>
      </p:sp>
      <p:sp>
        <p:nvSpPr>
          <p:cNvPr id="51" name="正方形/長方形 50">
            <a:extLst>
              <a:ext uri="{FF2B5EF4-FFF2-40B4-BE49-F238E27FC236}">
                <a16:creationId xmlns:a16="http://schemas.microsoft.com/office/drawing/2014/main" xmlns="" id="{326781E2-E58E-4C97-970C-2039E7FD7981}"/>
              </a:ext>
            </a:extLst>
          </p:cNvPr>
          <p:cNvSpPr/>
          <p:nvPr/>
        </p:nvSpPr>
        <p:spPr>
          <a:xfrm>
            <a:off x="4564108" y="5823137"/>
            <a:ext cx="1307841" cy="287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chemeClr val="tx1"/>
                </a:solidFill>
                <a:latin typeface="Meiryo UI" panose="020B0604030504040204" pitchFamily="50" charset="-128"/>
                <a:ea typeface="Meiryo UI" panose="020B0604030504040204" pitchFamily="50" charset="-128"/>
              </a:rPr>
              <a:t>00000123</a:t>
            </a:r>
          </a:p>
        </p:txBody>
      </p:sp>
      <p:sp>
        <p:nvSpPr>
          <p:cNvPr id="52" name="正方形/長方形 51">
            <a:extLst>
              <a:ext uri="{FF2B5EF4-FFF2-40B4-BE49-F238E27FC236}">
                <a16:creationId xmlns:a16="http://schemas.microsoft.com/office/drawing/2014/main" xmlns="" id="{FC1C4EB7-1D6E-4580-8C9B-F15762D26D96}"/>
              </a:ext>
            </a:extLst>
          </p:cNvPr>
          <p:cNvSpPr/>
          <p:nvPr/>
        </p:nvSpPr>
        <p:spPr>
          <a:xfrm>
            <a:off x="3056539" y="5827419"/>
            <a:ext cx="1307841" cy="287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chemeClr val="tx1"/>
                </a:solidFill>
                <a:latin typeface="Meiryo UI" panose="020B0604030504040204" pitchFamily="50" charset="-128"/>
                <a:ea typeface="Meiryo UI" panose="020B0604030504040204" pitchFamily="50" charset="-128"/>
              </a:rPr>
              <a:t>2017</a:t>
            </a:r>
            <a:r>
              <a:rPr kumimoji="1" lang="ja-JP" altLang="en-US" sz="800" dirty="0">
                <a:solidFill>
                  <a:schemeClr val="tx1"/>
                </a:solidFill>
                <a:latin typeface="Meiryo UI" panose="020B0604030504040204" pitchFamily="50" charset="-128"/>
                <a:ea typeface="Meiryo UI" panose="020B0604030504040204" pitchFamily="50" charset="-128"/>
              </a:rPr>
              <a:t>年</a:t>
            </a:r>
            <a:r>
              <a:rPr kumimoji="1" lang="en-US" altLang="ja-JP" sz="800" dirty="0">
                <a:solidFill>
                  <a:schemeClr val="tx1"/>
                </a:solidFill>
                <a:latin typeface="Meiryo UI" panose="020B0604030504040204" pitchFamily="50" charset="-128"/>
                <a:ea typeface="Meiryo UI" panose="020B0604030504040204" pitchFamily="50" charset="-128"/>
              </a:rPr>
              <a:t>7</a:t>
            </a:r>
            <a:r>
              <a:rPr kumimoji="1" lang="ja-JP" altLang="en-US" sz="800" dirty="0">
                <a:solidFill>
                  <a:schemeClr val="tx1"/>
                </a:solidFill>
                <a:latin typeface="Meiryo UI" panose="020B0604030504040204" pitchFamily="50" charset="-128"/>
                <a:ea typeface="Meiryo UI" panose="020B0604030504040204" pitchFamily="50" charset="-128"/>
              </a:rPr>
              <a:t>月</a:t>
            </a:r>
            <a:r>
              <a:rPr kumimoji="1" lang="en-US" altLang="ja-JP" sz="800" dirty="0">
                <a:solidFill>
                  <a:schemeClr val="tx1"/>
                </a:solidFill>
                <a:latin typeface="Meiryo UI" panose="020B0604030504040204" pitchFamily="50" charset="-128"/>
                <a:ea typeface="Meiryo UI" panose="020B0604030504040204" pitchFamily="50" charset="-128"/>
              </a:rPr>
              <a:t>1</a:t>
            </a:r>
            <a:r>
              <a:rPr kumimoji="1" lang="ja-JP" altLang="en-US" sz="800" dirty="0">
                <a:solidFill>
                  <a:schemeClr val="tx1"/>
                </a:solidFill>
                <a:latin typeface="Meiryo UI" panose="020B0604030504040204" pitchFamily="50" charset="-128"/>
                <a:ea typeface="Meiryo UI" panose="020B0604030504040204" pitchFamily="50" charset="-128"/>
              </a:rPr>
              <a:t>日　</a:t>
            </a:r>
            <a:r>
              <a:rPr kumimoji="1" lang="en-US" altLang="ja-JP" sz="800" dirty="0">
                <a:solidFill>
                  <a:schemeClr val="tx1"/>
                </a:solidFill>
                <a:latin typeface="Meiryo UI" panose="020B0604030504040204" pitchFamily="50" charset="-128"/>
                <a:ea typeface="Meiryo UI" panose="020B0604030504040204" pitchFamily="50" charset="-128"/>
              </a:rPr>
              <a:t>13</a:t>
            </a:r>
            <a:r>
              <a:rPr kumimoji="1" lang="ja-JP" altLang="en-US" sz="800" dirty="0">
                <a:solidFill>
                  <a:schemeClr val="tx1"/>
                </a:solidFill>
                <a:latin typeface="Meiryo UI" panose="020B0604030504040204" pitchFamily="50" charset="-128"/>
                <a:ea typeface="Meiryo UI" panose="020B0604030504040204" pitchFamily="50" charset="-128"/>
              </a:rPr>
              <a:t>：</a:t>
            </a:r>
            <a:r>
              <a:rPr kumimoji="1" lang="en-US" altLang="ja-JP" sz="800" dirty="0">
                <a:solidFill>
                  <a:schemeClr val="tx1"/>
                </a:solidFill>
                <a:latin typeface="Meiryo UI" panose="020B0604030504040204" pitchFamily="50" charset="-128"/>
                <a:ea typeface="Meiryo UI" panose="020B0604030504040204" pitchFamily="50" charset="-128"/>
              </a:rPr>
              <a:t>50</a:t>
            </a:r>
          </a:p>
        </p:txBody>
      </p:sp>
      <p:sp>
        <p:nvSpPr>
          <p:cNvPr id="53" name="正方形/長方形 52">
            <a:extLst>
              <a:ext uri="{FF2B5EF4-FFF2-40B4-BE49-F238E27FC236}">
                <a16:creationId xmlns:a16="http://schemas.microsoft.com/office/drawing/2014/main" xmlns="" id="{FA257C39-4BD8-4BE8-BDF5-680B70155D1E}"/>
              </a:ext>
            </a:extLst>
          </p:cNvPr>
          <p:cNvSpPr/>
          <p:nvPr/>
        </p:nvSpPr>
        <p:spPr>
          <a:xfrm>
            <a:off x="5830125" y="5625579"/>
            <a:ext cx="1307841" cy="287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700" b="1" dirty="0">
                <a:solidFill>
                  <a:schemeClr val="tx1"/>
                </a:solidFill>
                <a:latin typeface="Meiryo UI" panose="020B0604030504040204" pitchFamily="50" charset="-128"/>
                <a:ea typeface="Meiryo UI" panose="020B0604030504040204" pitchFamily="50" charset="-128"/>
              </a:rPr>
              <a:t>通貨決済方法</a:t>
            </a:r>
            <a:endParaRPr kumimoji="1" lang="en-US" altLang="ja-JP" sz="700" b="1" dirty="0">
              <a:solidFill>
                <a:schemeClr val="tx1"/>
              </a:solidFill>
              <a:latin typeface="Meiryo UI" panose="020B0604030504040204" pitchFamily="50" charset="-128"/>
              <a:ea typeface="Meiryo UI" panose="020B0604030504040204" pitchFamily="50" charset="-128"/>
            </a:endParaRPr>
          </a:p>
        </p:txBody>
      </p:sp>
      <p:sp>
        <p:nvSpPr>
          <p:cNvPr id="54" name="正方形/長方形 53">
            <a:extLst>
              <a:ext uri="{FF2B5EF4-FFF2-40B4-BE49-F238E27FC236}">
                <a16:creationId xmlns:a16="http://schemas.microsoft.com/office/drawing/2014/main" xmlns="" id="{42D119EB-F8C2-44CC-B74E-E57F6B728281}"/>
              </a:ext>
            </a:extLst>
          </p:cNvPr>
          <p:cNvSpPr/>
          <p:nvPr/>
        </p:nvSpPr>
        <p:spPr>
          <a:xfrm>
            <a:off x="6714578" y="5813406"/>
            <a:ext cx="1307841" cy="287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chemeClr val="tx1"/>
                </a:solidFill>
                <a:latin typeface="Meiryo UI" panose="020B0604030504040204" pitchFamily="50" charset="-128"/>
                <a:ea typeface="Meiryo UI" panose="020B0604030504040204" pitchFamily="50" charset="-128"/>
              </a:rPr>
              <a:t>A000001</a:t>
            </a:r>
          </a:p>
        </p:txBody>
      </p:sp>
      <p:sp>
        <p:nvSpPr>
          <p:cNvPr id="55" name="正方形/長方形 54">
            <a:extLst>
              <a:ext uri="{FF2B5EF4-FFF2-40B4-BE49-F238E27FC236}">
                <a16:creationId xmlns:a16="http://schemas.microsoft.com/office/drawing/2014/main" xmlns="" id="{1A3841B9-1BFA-4366-A9D6-F800D5CB6133}"/>
              </a:ext>
            </a:extLst>
          </p:cNvPr>
          <p:cNvSpPr/>
          <p:nvPr/>
        </p:nvSpPr>
        <p:spPr>
          <a:xfrm>
            <a:off x="7800101" y="5808596"/>
            <a:ext cx="1047990" cy="287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chemeClr val="tx1"/>
                </a:solidFill>
                <a:latin typeface="Meiryo UI" panose="020B0604030504040204" pitchFamily="50" charset="-128"/>
                <a:ea typeface="Meiryo UI" panose="020B0604030504040204" pitchFamily="50" charset="-128"/>
              </a:rPr>
              <a:t>13,000</a:t>
            </a:r>
            <a:r>
              <a:rPr kumimoji="1" lang="ja-JP" altLang="en-US" sz="800" dirty="0">
                <a:solidFill>
                  <a:schemeClr val="tx1"/>
                </a:solidFill>
                <a:latin typeface="Meiryo UI" panose="020B0604030504040204" pitchFamily="50" charset="-128"/>
                <a:ea typeface="Meiryo UI" panose="020B0604030504040204" pitchFamily="50" charset="-128"/>
              </a:rPr>
              <a:t>円</a:t>
            </a:r>
            <a:endParaRPr kumimoji="1" lang="en-US" altLang="ja-JP" sz="800" dirty="0">
              <a:solidFill>
                <a:schemeClr val="tx1"/>
              </a:solidFill>
              <a:latin typeface="Meiryo UI" panose="020B0604030504040204" pitchFamily="50" charset="-128"/>
              <a:ea typeface="Meiryo UI" panose="020B0604030504040204" pitchFamily="50" charset="-128"/>
            </a:endParaRPr>
          </a:p>
        </p:txBody>
      </p:sp>
      <p:sp>
        <p:nvSpPr>
          <p:cNvPr id="58" name="正方形/長方形 57">
            <a:extLst>
              <a:ext uri="{FF2B5EF4-FFF2-40B4-BE49-F238E27FC236}">
                <a16:creationId xmlns:a16="http://schemas.microsoft.com/office/drawing/2014/main" xmlns="" id="{A2552448-7EE7-4957-8340-871515BFC0D5}"/>
              </a:ext>
            </a:extLst>
          </p:cNvPr>
          <p:cNvSpPr/>
          <p:nvPr/>
        </p:nvSpPr>
        <p:spPr>
          <a:xfrm>
            <a:off x="4565797" y="6073368"/>
            <a:ext cx="1307841" cy="287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chemeClr val="tx1"/>
                </a:solidFill>
                <a:latin typeface="Meiryo UI" panose="020B0604030504040204" pitchFamily="50" charset="-128"/>
                <a:ea typeface="Meiryo UI" panose="020B0604030504040204" pitchFamily="50" charset="-128"/>
              </a:rPr>
              <a:t>00000987</a:t>
            </a:r>
          </a:p>
        </p:txBody>
      </p:sp>
      <p:sp>
        <p:nvSpPr>
          <p:cNvPr id="59" name="正方形/長方形 58">
            <a:extLst>
              <a:ext uri="{FF2B5EF4-FFF2-40B4-BE49-F238E27FC236}">
                <a16:creationId xmlns:a16="http://schemas.microsoft.com/office/drawing/2014/main" xmlns="" id="{A0CF179A-A846-4552-AE27-79E401A11D1B}"/>
              </a:ext>
            </a:extLst>
          </p:cNvPr>
          <p:cNvSpPr/>
          <p:nvPr/>
        </p:nvSpPr>
        <p:spPr>
          <a:xfrm>
            <a:off x="3050136" y="6069558"/>
            <a:ext cx="1382978" cy="291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chemeClr val="tx1"/>
                </a:solidFill>
                <a:latin typeface="Meiryo UI" panose="020B0604030504040204" pitchFamily="50" charset="-128"/>
                <a:ea typeface="Meiryo UI" panose="020B0604030504040204" pitchFamily="50" charset="-128"/>
              </a:rPr>
              <a:t>2017</a:t>
            </a:r>
            <a:r>
              <a:rPr kumimoji="1" lang="ja-JP" altLang="en-US" sz="800" dirty="0">
                <a:solidFill>
                  <a:schemeClr val="tx1"/>
                </a:solidFill>
                <a:latin typeface="Meiryo UI" panose="020B0604030504040204" pitchFamily="50" charset="-128"/>
                <a:ea typeface="Meiryo UI" panose="020B0604030504040204" pitchFamily="50" charset="-128"/>
              </a:rPr>
              <a:t>年</a:t>
            </a:r>
            <a:r>
              <a:rPr kumimoji="1" lang="en-US" altLang="ja-JP" sz="800" dirty="0">
                <a:solidFill>
                  <a:schemeClr val="tx1"/>
                </a:solidFill>
                <a:latin typeface="Meiryo UI" panose="020B0604030504040204" pitchFamily="50" charset="-128"/>
                <a:ea typeface="Meiryo UI" panose="020B0604030504040204" pitchFamily="50" charset="-128"/>
              </a:rPr>
              <a:t>7</a:t>
            </a:r>
            <a:r>
              <a:rPr kumimoji="1" lang="ja-JP" altLang="en-US" sz="800" dirty="0">
                <a:solidFill>
                  <a:schemeClr val="tx1"/>
                </a:solidFill>
                <a:latin typeface="Meiryo UI" panose="020B0604030504040204" pitchFamily="50" charset="-128"/>
                <a:ea typeface="Meiryo UI" panose="020B0604030504040204" pitchFamily="50" charset="-128"/>
              </a:rPr>
              <a:t>月</a:t>
            </a:r>
            <a:r>
              <a:rPr kumimoji="1" lang="en-US" altLang="ja-JP" sz="800" dirty="0">
                <a:solidFill>
                  <a:schemeClr val="tx1"/>
                </a:solidFill>
                <a:latin typeface="Meiryo UI" panose="020B0604030504040204" pitchFamily="50" charset="-128"/>
                <a:ea typeface="Meiryo UI" panose="020B0604030504040204" pitchFamily="50" charset="-128"/>
              </a:rPr>
              <a:t>15</a:t>
            </a:r>
            <a:r>
              <a:rPr kumimoji="1" lang="ja-JP" altLang="en-US" sz="800" dirty="0">
                <a:solidFill>
                  <a:schemeClr val="tx1"/>
                </a:solidFill>
                <a:latin typeface="Meiryo UI" panose="020B0604030504040204" pitchFamily="50" charset="-128"/>
                <a:ea typeface="Meiryo UI" panose="020B0604030504040204" pitchFamily="50" charset="-128"/>
              </a:rPr>
              <a:t>日　</a:t>
            </a:r>
            <a:r>
              <a:rPr kumimoji="1" lang="en-US" altLang="ja-JP" sz="800" dirty="0">
                <a:solidFill>
                  <a:schemeClr val="tx1"/>
                </a:solidFill>
                <a:latin typeface="Meiryo UI" panose="020B0604030504040204" pitchFamily="50" charset="-128"/>
                <a:ea typeface="Meiryo UI" panose="020B0604030504040204" pitchFamily="50" charset="-128"/>
              </a:rPr>
              <a:t>10</a:t>
            </a:r>
            <a:r>
              <a:rPr kumimoji="1" lang="ja-JP" altLang="en-US" sz="800" dirty="0">
                <a:solidFill>
                  <a:schemeClr val="tx1"/>
                </a:solidFill>
                <a:latin typeface="Meiryo UI" panose="020B0604030504040204" pitchFamily="50" charset="-128"/>
                <a:ea typeface="Meiryo UI" panose="020B0604030504040204" pitchFamily="50" charset="-128"/>
              </a:rPr>
              <a:t>：</a:t>
            </a:r>
            <a:r>
              <a:rPr kumimoji="1" lang="en-US" altLang="ja-JP" sz="800" dirty="0">
                <a:solidFill>
                  <a:schemeClr val="tx1"/>
                </a:solidFill>
                <a:latin typeface="Meiryo UI" panose="020B0604030504040204" pitchFamily="50" charset="-128"/>
                <a:ea typeface="Meiryo UI" panose="020B0604030504040204" pitchFamily="50" charset="-128"/>
              </a:rPr>
              <a:t>25</a:t>
            </a:r>
          </a:p>
        </p:txBody>
      </p:sp>
      <p:sp>
        <p:nvSpPr>
          <p:cNvPr id="60" name="正方形/長方形 59">
            <a:extLst>
              <a:ext uri="{FF2B5EF4-FFF2-40B4-BE49-F238E27FC236}">
                <a16:creationId xmlns:a16="http://schemas.microsoft.com/office/drawing/2014/main" xmlns="" id="{7BB9C2B4-05F7-41B0-9944-8E090A50598F}"/>
              </a:ext>
            </a:extLst>
          </p:cNvPr>
          <p:cNvSpPr/>
          <p:nvPr/>
        </p:nvSpPr>
        <p:spPr>
          <a:xfrm>
            <a:off x="6716267" y="6063637"/>
            <a:ext cx="1307841" cy="287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chemeClr val="tx1"/>
                </a:solidFill>
                <a:latin typeface="Meiryo UI" panose="020B0604030504040204" pitchFamily="50" charset="-128"/>
                <a:ea typeface="Meiryo UI" panose="020B0604030504040204" pitchFamily="50" charset="-128"/>
              </a:rPr>
              <a:t>A000001</a:t>
            </a:r>
          </a:p>
        </p:txBody>
      </p:sp>
      <p:sp>
        <p:nvSpPr>
          <p:cNvPr id="61" name="正方形/長方形 60">
            <a:extLst>
              <a:ext uri="{FF2B5EF4-FFF2-40B4-BE49-F238E27FC236}">
                <a16:creationId xmlns:a16="http://schemas.microsoft.com/office/drawing/2014/main" xmlns="" id="{4276A93C-9DE8-4AB3-BE3D-624DEED68B1C}"/>
              </a:ext>
            </a:extLst>
          </p:cNvPr>
          <p:cNvSpPr/>
          <p:nvPr/>
        </p:nvSpPr>
        <p:spPr>
          <a:xfrm>
            <a:off x="7801790" y="6058827"/>
            <a:ext cx="1047990" cy="2878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800" dirty="0">
                <a:solidFill>
                  <a:schemeClr val="tx1"/>
                </a:solidFill>
                <a:latin typeface="Meiryo UI" panose="020B0604030504040204" pitchFamily="50" charset="-128"/>
                <a:ea typeface="Meiryo UI" panose="020B0604030504040204" pitchFamily="50" charset="-128"/>
              </a:rPr>
              <a:t>　</a:t>
            </a:r>
            <a:r>
              <a:rPr kumimoji="1" lang="en-US" altLang="ja-JP" sz="800" dirty="0">
                <a:solidFill>
                  <a:schemeClr val="tx1"/>
                </a:solidFill>
                <a:latin typeface="Meiryo UI" panose="020B0604030504040204" pitchFamily="50" charset="-128"/>
                <a:ea typeface="Meiryo UI" panose="020B0604030504040204" pitchFamily="50" charset="-128"/>
              </a:rPr>
              <a:t>3,000</a:t>
            </a:r>
            <a:r>
              <a:rPr kumimoji="1" lang="ja-JP" altLang="en-US" sz="800" dirty="0">
                <a:solidFill>
                  <a:schemeClr val="tx1"/>
                </a:solidFill>
                <a:latin typeface="Meiryo UI" panose="020B0604030504040204" pitchFamily="50" charset="-128"/>
                <a:ea typeface="Meiryo UI" panose="020B0604030504040204" pitchFamily="50" charset="-128"/>
              </a:rPr>
              <a:t>円</a:t>
            </a:r>
            <a:endParaRPr kumimoji="1" lang="en-US" altLang="ja-JP" sz="800" dirty="0">
              <a:solidFill>
                <a:schemeClr val="tx1"/>
              </a:solidFill>
              <a:latin typeface="Meiryo UI" panose="020B0604030504040204" pitchFamily="50" charset="-128"/>
              <a:ea typeface="Meiryo UI" panose="020B0604030504040204" pitchFamily="50" charset="-128"/>
            </a:endParaRPr>
          </a:p>
        </p:txBody>
      </p:sp>
      <p:sp>
        <p:nvSpPr>
          <p:cNvPr id="32" name="スライド番号プレースホルダー 19">
            <a:extLst>
              <a:ext uri="{FF2B5EF4-FFF2-40B4-BE49-F238E27FC236}">
                <a16:creationId xmlns:a16="http://schemas.microsoft.com/office/drawing/2014/main" xmlns="" id="{C7AF1277-FDD0-46F0-BD33-95140F73AB86}"/>
              </a:ext>
            </a:extLst>
          </p:cNvPr>
          <p:cNvSpPr>
            <a:spLocks noGrp="1"/>
          </p:cNvSpPr>
          <p:nvPr>
            <p:ph type="sldNum" sz="quarter" idx="12"/>
          </p:nvPr>
        </p:nvSpPr>
        <p:spPr>
          <a:xfrm>
            <a:off x="6889603" y="6496885"/>
            <a:ext cx="2133600" cy="365125"/>
          </a:xfrm>
        </p:spPr>
        <p:txBody>
          <a:bodyPr/>
          <a:lstStyle/>
          <a:p>
            <a:fld id="{B1946512-26A0-2943-97A2-6EA47330DC2E}" type="slidenum">
              <a:rPr kumimoji="1" lang="ja-JP" altLang="en-US" sz="1000" smtClean="0">
                <a:solidFill>
                  <a:schemeClr val="tx1"/>
                </a:solidFill>
                <a:cs typeface="ヒラギノ丸ゴ Pro W4"/>
              </a:rPr>
              <a:pPr/>
              <a:t>15</a:t>
            </a:fld>
            <a:endParaRPr kumimoji="1" lang="ja-JP" altLang="en-US" sz="1000" dirty="0">
              <a:solidFill>
                <a:schemeClr val="tx1"/>
              </a:solidFill>
              <a:cs typeface="ヒラギノ丸ゴ Pro W4"/>
            </a:endParaRPr>
          </a:p>
        </p:txBody>
      </p:sp>
      <p:sp>
        <p:nvSpPr>
          <p:cNvPr id="125" name="タイトル 5"/>
          <p:cNvSpPr>
            <a:spLocks noGrp="1"/>
          </p:cNvSpPr>
          <p:nvPr>
            <p:ph type="title"/>
          </p:nvPr>
        </p:nvSpPr>
        <p:spPr>
          <a:xfrm>
            <a:off x="486076" y="435391"/>
            <a:ext cx="8229600" cy="626373"/>
          </a:xfrm>
          <a:prstGeom prst="rect">
            <a:avLst/>
          </a:prstGeom>
        </p:spPr>
        <p:txBody>
          <a:bodyPr>
            <a:normAutofit/>
          </a:bodyPr>
          <a:lstStyle/>
          <a:p>
            <a:r>
              <a:rPr lang="en-US" altLang="ja-JP" sz="1800" dirty="0"/>
              <a:t>3. </a:t>
            </a:r>
            <a:r>
              <a:rPr lang="ja-JP" altLang="en-US" sz="1800" dirty="0"/>
              <a:t>加盟店業務の詳細 </a:t>
            </a:r>
            <a:r>
              <a:rPr lang="en-US" altLang="ja-JP" sz="1800" dirty="0"/>
              <a:t>– </a:t>
            </a:r>
            <a:r>
              <a:rPr lang="ja-JP" altLang="en-US" sz="1800" dirty="0"/>
              <a:t>精算の仕組み②</a:t>
            </a:r>
            <a:endParaRPr kumimoji="1" lang="ja-JP" altLang="en-US" sz="1800" dirty="0">
              <a:cs typeface="ヒラギノ丸ゴ Pro W4"/>
            </a:endParaRPr>
          </a:p>
        </p:txBody>
      </p:sp>
      <p:sp>
        <p:nvSpPr>
          <p:cNvPr id="22" name="テキスト ボックス 21">
            <a:extLst>
              <a:ext uri="{FF2B5EF4-FFF2-40B4-BE49-F238E27FC236}">
                <a16:creationId xmlns:a16="http://schemas.microsoft.com/office/drawing/2014/main" xmlns="" id="{BC9E27E8-BC2D-48C0-B9FA-AA1E18A72824}"/>
              </a:ext>
            </a:extLst>
          </p:cNvPr>
          <p:cNvSpPr txBox="1"/>
          <p:nvPr/>
        </p:nvSpPr>
        <p:spPr>
          <a:xfrm>
            <a:off x="377032" y="1111845"/>
            <a:ext cx="1812037" cy="307777"/>
          </a:xfrm>
          <a:prstGeom prst="rect">
            <a:avLst/>
          </a:prstGeom>
          <a:noFill/>
        </p:spPr>
        <p:txBody>
          <a:bodyPr wrap="square" rtlCol="0">
            <a:spAutoFit/>
          </a:bodyPr>
          <a:lstStyle/>
          <a:p>
            <a:pPr algn="r"/>
            <a:r>
              <a:rPr kumimoji="1" lang="en-US" altLang="ja-JP" sz="1400" b="1" dirty="0">
                <a:latin typeface="Meiryo UI" panose="020B0604030504040204" pitchFamily="50" charset="-128"/>
                <a:ea typeface="Meiryo UI" panose="020B0604030504040204" pitchFamily="50" charset="-128"/>
                <a:cs typeface="ヒラギノ丸ゴ ProN W4"/>
              </a:rPr>
              <a:t>3. </a:t>
            </a:r>
            <a:r>
              <a:rPr kumimoji="1" lang="ja-JP" altLang="en-US" sz="1400" b="1" dirty="0">
                <a:latin typeface="Meiryo UI" panose="020B0604030504040204" pitchFamily="50" charset="-128"/>
                <a:ea typeface="Meiryo UI" panose="020B0604030504040204" pitchFamily="50" charset="-128"/>
                <a:cs typeface="ヒラギノ丸ゴ ProN W4"/>
              </a:rPr>
              <a:t>入金を確認します</a:t>
            </a:r>
          </a:p>
        </p:txBody>
      </p:sp>
      <p:sp>
        <p:nvSpPr>
          <p:cNvPr id="29" name="テキスト ボックス 28">
            <a:extLst>
              <a:ext uri="{FF2B5EF4-FFF2-40B4-BE49-F238E27FC236}">
                <a16:creationId xmlns:a16="http://schemas.microsoft.com/office/drawing/2014/main" xmlns="" id="{47FE1F70-3EA3-4366-83EB-C0B2C85E923E}"/>
              </a:ext>
            </a:extLst>
          </p:cNvPr>
          <p:cNvSpPr txBox="1"/>
          <p:nvPr/>
        </p:nvSpPr>
        <p:spPr>
          <a:xfrm>
            <a:off x="178666" y="3284561"/>
            <a:ext cx="4982453" cy="307777"/>
          </a:xfrm>
          <a:prstGeom prst="rect">
            <a:avLst/>
          </a:prstGeom>
          <a:noFill/>
        </p:spPr>
        <p:txBody>
          <a:bodyPr wrap="none" rtlCol="0">
            <a:spAutoFit/>
          </a:bodyPr>
          <a:lstStyle/>
          <a:p>
            <a:pPr algn="r"/>
            <a:r>
              <a:rPr kumimoji="1" lang="ja-JP" altLang="en-US" sz="1400" b="1" dirty="0">
                <a:latin typeface="Meiryo UI" panose="020B0604030504040204" pitchFamily="50" charset="-128"/>
                <a:ea typeface="Meiryo UI" panose="020B0604030504040204" pitchFamily="50" charset="-128"/>
                <a:cs typeface="ヒラギノ丸ゴ ProN W4"/>
              </a:rPr>
              <a:t>（利用実績データは管理画面（パソコンより）で確認可能です）</a:t>
            </a:r>
          </a:p>
        </p:txBody>
      </p:sp>
      <p:pic>
        <p:nvPicPr>
          <p:cNvPr id="30" name="図 29" descr="もの が含まれている画像&#10;&#10;高い精度で生成された説明">
            <a:extLst>
              <a:ext uri="{FF2B5EF4-FFF2-40B4-BE49-F238E27FC236}">
                <a16:creationId xmlns:a16="http://schemas.microsoft.com/office/drawing/2014/main" xmlns="" id="{9D0D21BB-2793-477D-AF3E-3DA6E24B4FD8}"/>
              </a:ext>
            </a:extLst>
          </p:cNvPr>
          <p:cNvPicPr>
            <a:picLocks noChangeAspect="1"/>
          </p:cNvPicPr>
          <p:nvPr/>
        </p:nvPicPr>
        <p:blipFill>
          <a:blip r:embed="rId3"/>
          <a:stretch>
            <a:fillRect/>
          </a:stretch>
        </p:blipFill>
        <p:spPr>
          <a:xfrm>
            <a:off x="6206467" y="1722225"/>
            <a:ext cx="1623656" cy="1159000"/>
          </a:xfrm>
          <a:prstGeom prst="rect">
            <a:avLst/>
          </a:prstGeom>
        </p:spPr>
      </p:pic>
      <p:pic>
        <p:nvPicPr>
          <p:cNvPr id="31" name="図 30">
            <a:extLst>
              <a:ext uri="{FF2B5EF4-FFF2-40B4-BE49-F238E27FC236}">
                <a16:creationId xmlns:a16="http://schemas.microsoft.com/office/drawing/2014/main" xmlns="" id="{D19DAF16-7083-4F19-A9B3-C5CE9A69CC6D}"/>
              </a:ext>
            </a:extLst>
          </p:cNvPr>
          <p:cNvPicPr>
            <a:picLocks noChangeAspect="1"/>
          </p:cNvPicPr>
          <p:nvPr/>
        </p:nvPicPr>
        <p:blipFill>
          <a:blip r:embed="rId4"/>
          <a:stretch>
            <a:fillRect/>
          </a:stretch>
        </p:blipFill>
        <p:spPr>
          <a:xfrm>
            <a:off x="1103551" y="1757022"/>
            <a:ext cx="1281083" cy="1053770"/>
          </a:xfrm>
          <a:prstGeom prst="rect">
            <a:avLst/>
          </a:prstGeom>
        </p:spPr>
      </p:pic>
      <p:sp>
        <p:nvSpPr>
          <p:cNvPr id="33" name="矢印: 右 32">
            <a:extLst>
              <a:ext uri="{FF2B5EF4-FFF2-40B4-BE49-F238E27FC236}">
                <a16:creationId xmlns:a16="http://schemas.microsoft.com/office/drawing/2014/main" xmlns="" id="{F40D70BF-7A34-4888-BA5A-3BE3C69A54CB}"/>
              </a:ext>
            </a:extLst>
          </p:cNvPr>
          <p:cNvSpPr/>
          <p:nvPr/>
        </p:nvSpPr>
        <p:spPr>
          <a:xfrm>
            <a:off x="2616105" y="2112590"/>
            <a:ext cx="1902387" cy="425378"/>
          </a:xfrm>
          <a:prstGeom prst="rightArrow">
            <a:avLst/>
          </a:prstGeom>
          <a:solidFill>
            <a:srgbClr val="00B0F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eiryo UI" panose="020B0604030504040204" pitchFamily="50" charset="-128"/>
              <a:ea typeface="Meiryo UI" panose="020B0604030504040204" pitchFamily="50" charset="-128"/>
            </a:endParaRPr>
          </a:p>
        </p:txBody>
      </p:sp>
      <p:pic>
        <p:nvPicPr>
          <p:cNvPr id="34" name="図 33" descr="1461215410_Money.png">
            <a:extLst>
              <a:ext uri="{FF2B5EF4-FFF2-40B4-BE49-F238E27FC236}">
                <a16:creationId xmlns:a16="http://schemas.microsoft.com/office/drawing/2014/main" xmlns="" id="{DBB75233-502A-4CA8-8D2D-BA31A64D33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35924" y="1594359"/>
            <a:ext cx="1317801" cy="1216433"/>
          </a:xfrm>
          <a:prstGeom prst="rect">
            <a:avLst/>
          </a:prstGeom>
        </p:spPr>
      </p:pic>
      <p:pic>
        <p:nvPicPr>
          <p:cNvPr id="35" name="図 34">
            <a:extLst>
              <a:ext uri="{FF2B5EF4-FFF2-40B4-BE49-F238E27FC236}">
                <a16:creationId xmlns:a16="http://schemas.microsoft.com/office/drawing/2014/main" xmlns="" id="{6B4EE15A-4094-4D8A-B4CD-5B10288220EF}"/>
              </a:ext>
            </a:extLst>
          </p:cNvPr>
          <p:cNvPicPr>
            <a:picLocks noChangeAspect="1"/>
          </p:cNvPicPr>
          <p:nvPr/>
        </p:nvPicPr>
        <p:blipFill>
          <a:blip r:embed="rId6"/>
          <a:stretch>
            <a:fillRect/>
          </a:stretch>
        </p:blipFill>
        <p:spPr>
          <a:xfrm>
            <a:off x="4971954" y="1812006"/>
            <a:ext cx="1208585" cy="935982"/>
          </a:xfrm>
          <a:prstGeom prst="rect">
            <a:avLst/>
          </a:prstGeom>
        </p:spPr>
      </p:pic>
      <p:pic>
        <p:nvPicPr>
          <p:cNvPr id="37" name="図 36" descr="電子機器 が含まれている画像&#10;&#10;非常に高い精度で生成された説明">
            <a:extLst>
              <a:ext uri="{FF2B5EF4-FFF2-40B4-BE49-F238E27FC236}">
                <a16:creationId xmlns:a16="http://schemas.microsoft.com/office/drawing/2014/main" xmlns="" id="{9EB7240D-BC5C-482F-97BE-65C50B0080CF}"/>
              </a:ext>
            </a:extLst>
          </p:cNvPr>
          <p:cNvPicPr>
            <a:picLocks noChangeAspect="1"/>
          </p:cNvPicPr>
          <p:nvPr/>
        </p:nvPicPr>
        <p:blipFill>
          <a:blip r:embed="rId7"/>
          <a:stretch>
            <a:fillRect/>
          </a:stretch>
        </p:blipFill>
        <p:spPr>
          <a:xfrm>
            <a:off x="393216" y="3963906"/>
            <a:ext cx="1539712" cy="1026073"/>
          </a:xfrm>
          <a:prstGeom prst="rect">
            <a:avLst/>
          </a:prstGeom>
        </p:spPr>
      </p:pic>
      <p:pic>
        <p:nvPicPr>
          <p:cNvPr id="38" name="図 37" descr="座っている, 空 が含まれている画像&#10;&#10;高い精度で生成された説明">
            <a:extLst>
              <a:ext uri="{FF2B5EF4-FFF2-40B4-BE49-F238E27FC236}">
                <a16:creationId xmlns:a16="http://schemas.microsoft.com/office/drawing/2014/main" xmlns="" id="{CE14AD19-259A-4353-8B2E-7D4D64344ED8}"/>
              </a:ext>
            </a:extLst>
          </p:cNvPr>
          <p:cNvPicPr>
            <a:picLocks noChangeAspect="1"/>
          </p:cNvPicPr>
          <p:nvPr/>
        </p:nvPicPr>
        <p:blipFill>
          <a:blip r:embed="rId8"/>
          <a:stretch>
            <a:fillRect/>
          </a:stretch>
        </p:blipFill>
        <p:spPr>
          <a:xfrm>
            <a:off x="495834" y="5223054"/>
            <a:ext cx="1350446" cy="970634"/>
          </a:xfrm>
          <a:prstGeom prst="rect">
            <a:avLst/>
          </a:prstGeom>
        </p:spPr>
      </p:pic>
      <p:sp>
        <p:nvSpPr>
          <p:cNvPr id="56" name="矢印: 右 55">
            <a:extLst>
              <a:ext uri="{FF2B5EF4-FFF2-40B4-BE49-F238E27FC236}">
                <a16:creationId xmlns:a16="http://schemas.microsoft.com/office/drawing/2014/main" xmlns="" id="{B8B4674F-86A7-4714-B54F-D406B12D49D8}"/>
              </a:ext>
            </a:extLst>
          </p:cNvPr>
          <p:cNvSpPr/>
          <p:nvPr/>
        </p:nvSpPr>
        <p:spPr>
          <a:xfrm>
            <a:off x="2189069" y="4443374"/>
            <a:ext cx="597602" cy="1271394"/>
          </a:xfrm>
          <a:prstGeom prst="rightArrow">
            <a:avLst/>
          </a:prstGeom>
          <a:solidFill>
            <a:srgbClr val="00B0F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eiryo UI" panose="020B0604030504040204" pitchFamily="50" charset="-128"/>
              <a:ea typeface="Meiryo UI" panose="020B0604030504040204" pitchFamily="50" charset="-128"/>
            </a:endParaRPr>
          </a:p>
        </p:txBody>
      </p:sp>
      <p:sp>
        <p:nvSpPr>
          <p:cNvPr id="57" name="四角形: 角を丸くする 56">
            <a:extLst>
              <a:ext uri="{FF2B5EF4-FFF2-40B4-BE49-F238E27FC236}">
                <a16:creationId xmlns:a16="http://schemas.microsoft.com/office/drawing/2014/main" xmlns="" id="{85D775FF-2D49-4BDC-9F26-700DE81D5179}"/>
              </a:ext>
            </a:extLst>
          </p:cNvPr>
          <p:cNvSpPr/>
          <p:nvPr/>
        </p:nvSpPr>
        <p:spPr>
          <a:xfrm>
            <a:off x="7509557" y="3708117"/>
            <a:ext cx="1157422" cy="268530"/>
          </a:xfrm>
          <a:prstGeom prst="roundRect">
            <a:avLst/>
          </a:prstGeom>
          <a:solidFill>
            <a:schemeClr val="bg2">
              <a:lumMod val="9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latin typeface="Meiryo UI" panose="020B0604030504040204" pitchFamily="50" charset="-128"/>
                <a:ea typeface="Meiryo UI" panose="020B0604030504040204" pitchFamily="50" charset="-128"/>
              </a:rPr>
              <a:t>例</a:t>
            </a:r>
          </a:p>
        </p:txBody>
      </p:sp>
      <p:sp>
        <p:nvSpPr>
          <p:cNvPr id="62" name="正方形/長方形 61">
            <a:extLst>
              <a:ext uri="{FF2B5EF4-FFF2-40B4-BE49-F238E27FC236}">
                <a16:creationId xmlns:a16="http://schemas.microsoft.com/office/drawing/2014/main" xmlns="" id="{2009FBF6-0BF4-4855-BEA8-C3A7B606B78C}"/>
              </a:ext>
            </a:extLst>
          </p:cNvPr>
          <p:cNvSpPr/>
          <p:nvPr/>
        </p:nvSpPr>
        <p:spPr>
          <a:xfrm>
            <a:off x="6721182" y="1009944"/>
            <a:ext cx="508816" cy="26192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200" dirty="0">
              <a:solidFill>
                <a:schemeClr val="tx1"/>
              </a:solidFill>
              <a:latin typeface="ヒラギノ丸ゴ ProN W4"/>
              <a:ea typeface="ヒラギノ丸ゴ ProN W4"/>
              <a:cs typeface="ヒラギノ丸ゴ ProN W4"/>
            </a:endParaRPr>
          </a:p>
        </p:txBody>
      </p:sp>
      <p:sp>
        <p:nvSpPr>
          <p:cNvPr id="63" name="正方形/長方形 62">
            <a:extLst>
              <a:ext uri="{FF2B5EF4-FFF2-40B4-BE49-F238E27FC236}">
                <a16:creationId xmlns:a16="http://schemas.microsoft.com/office/drawing/2014/main" xmlns="" id="{81AEDDB6-E964-4A08-9A1B-9583607EF3DE}"/>
              </a:ext>
            </a:extLst>
          </p:cNvPr>
          <p:cNvSpPr/>
          <p:nvPr/>
        </p:nvSpPr>
        <p:spPr>
          <a:xfrm>
            <a:off x="7122408" y="949356"/>
            <a:ext cx="1612000" cy="40667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1400" b="1" dirty="0">
                <a:solidFill>
                  <a:schemeClr val="tx1"/>
                </a:solidFill>
                <a:latin typeface="ヒラギノ丸ゴ ProN W4"/>
                <a:ea typeface="ヒラギノ丸ゴ ProN W4"/>
                <a:cs typeface="ヒラギノ丸ゴ ProN W4"/>
              </a:rPr>
              <a:t>＝　加盟店業務</a:t>
            </a:r>
          </a:p>
        </p:txBody>
      </p:sp>
    </p:spTree>
    <p:extLst>
      <p:ext uri="{BB962C8B-B14F-4D97-AF65-F5344CB8AC3E}">
        <p14:creationId xmlns:p14="http://schemas.microsoft.com/office/powerpoint/2010/main" val="29002705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スライド番号プレースホルダー 19"/>
          <p:cNvSpPr>
            <a:spLocks noGrp="1"/>
          </p:cNvSpPr>
          <p:nvPr>
            <p:ph type="sldNum" sz="quarter" idx="12"/>
          </p:nvPr>
        </p:nvSpPr>
        <p:spPr>
          <a:xfrm>
            <a:off x="6553200" y="6438654"/>
            <a:ext cx="2133600" cy="365125"/>
          </a:xfrm>
        </p:spPr>
        <p:txBody>
          <a:bodyPr/>
          <a:lstStyle/>
          <a:p>
            <a:fld id="{B1946512-26A0-2943-97A2-6EA47330DC2E}" type="slidenum">
              <a:rPr kumimoji="1" lang="ja-JP" altLang="en-US" sz="1000" smtClean="0">
                <a:cs typeface="ヒラギノ丸ゴ Pro W4"/>
              </a:rPr>
              <a:pPr/>
              <a:t>16</a:t>
            </a:fld>
            <a:endParaRPr kumimoji="1" lang="ja-JP" altLang="en-US" sz="1000" dirty="0">
              <a:cs typeface="ヒラギノ丸ゴ Pro W4"/>
            </a:endParaRPr>
          </a:p>
        </p:txBody>
      </p:sp>
      <p:sp>
        <p:nvSpPr>
          <p:cNvPr id="125" name="タイトル 5"/>
          <p:cNvSpPr>
            <a:spLocks noGrp="1"/>
          </p:cNvSpPr>
          <p:nvPr>
            <p:ph type="title"/>
          </p:nvPr>
        </p:nvSpPr>
        <p:spPr>
          <a:xfrm>
            <a:off x="457200" y="457816"/>
            <a:ext cx="8229600" cy="492182"/>
          </a:xfrm>
          <a:prstGeom prst="rect">
            <a:avLst/>
          </a:prstGeom>
        </p:spPr>
        <p:txBody>
          <a:bodyPr>
            <a:normAutofit/>
          </a:bodyPr>
          <a:lstStyle/>
          <a:p>
            <a:pPr lvl="0"/>
            <a:r>
              <a:rPr lang="en-US" altLang="ja-JP" sz="1800" dirty="0"/>
              <a:t>4.</a:t>
            </a:r>
            <a:r>
              <a:rPr lang="ja-JP" altLang="en-US" sz="1800" dirty="0"/>
              <a:t> 加盟店規約　抜粋①</a:t>
            </a:r>
            <a:endParaRPr lang="en-US" altLang="ja-JP" sz="1800" dirty="0"/>
          </a:p>
        </p:txBody>
      </p:sp>
      <p:graphicFrame>
        <p:nvGraphicFramePr>
          <p:cNvPr id="5" name="表 4">
            <a:extLst>
              <a:ext uri="{FF2B5EF4-FFF2-40B4-BE49-F238E27FC236}">
                <a16:creationId xmlns:a16="http://schemas.microsoft.com/office/drawing/2014/main" xmlns="" id="{5F49C23B-1A5A-4CD2-98E3-01C0332E6EA2}"/>
              </a:ext>
            </a:extLst>
          </p:cNvPr>
          <p:cNvGraphicFramePr>
            <a:graphicFrameLocks noGrp="1"/>
          </p:cNvGraphicFramePr>
          <p:nvPr>
            <p:extLst>
              <p:ext uri="{D42A27DB-BD31-4B8C-83A1-F6EECF244321}">
                <p14:modId xmlns:p14="http://schemas.microsoft.com/office/powerpoint/2010/main" val="3377223838"/>
              </p:ext>
            </p:extLst>
          </p:nvPr>
        </p:nvGraphicFramePr>
        <p:xfrm>
          <a:off x="353811" y="1213230"/>
          <a:ext cx="8487178" cy="5218285"/>
        </p:xfrm>
        <a:graphic>
          <a:graphicData uri="http://schemas.openxmlformats.org/drawingml/2006/table">
            <a:tbl>
              <a:tblPr firstRow="1" bandRow="1">
                <a:tableStyleId>{5C22544A-7EE6-4342-B048-85BDC9FD1C3A}</a:tableStyleId>
              </a:tblPr>
              <a:tblGrid>
                <a:gridCol w="952475">
                  <a:extLst>
                    <a:ext uri="{9D8B030D-6E8A-4147-A177-3AD203B41FA5}">
                      <a16:colId xmlns:a16="http://schemas.microsoft.com/office/drawing/2014/main" xmlns="" val="20000"/>
                    </a:ext>
                  </a:extLst>
                </a:gridCol>
                <a:gridCol w="7534703">
                  <a:extLst>
                    <a:ext uri="{9D8B030D-6E8A-4147-A177-3AD203B41FA5}">
                      <a16:colId xmlns:a16="http://schemas.microsoft.com/office/drawing/2014/main" xmlns="" val="20001"/>
                    </a:ext>
                  </a:extLst>
                </a:gridCol>
              </a:tblGrid>
              <a:tr h="452430">
                <a:tc>
                  <a:txBody>
                    <a:bodyPr/>
                    <a:lstStyle/>
                    <a:p>
                      <a:pPr algn="ctr"/>
                      <a:r>
                        <a:rPr kumimoji="1" lang="ja-JP" altLang="en-US" dirty="0"/>
                        <a:t>条文</a:t>
                      </a:r>
                    </a:p>
                  </a:txBody>
                  <a:tcPr anchor="ctr"/>
                </a:tc>
                <a:tc>
                  <a:txBody>
                    <a:bodyPr/>
                    <a:lstStyle/>
                    <a:p>
                      <a:pPr algn="ctr"/>
                      <a:r>
                        <a:rPr kumimoji="1" lang="ja-JP" altLang="en-US" dirty="0"/>
                        <a:t>要点</a:t>
                      </a:r>
                    </a:p>
                  </a:txBody>
                  <a:tcPr anchor="ctr"/>
                </a:tc>
                <a:extLst>
                  <a:ext uri="{0D108BD9-81ED-4DB2-BD59-A6C34878D82A}">
                    <a16:rowId xmlns:a16="http://schemas.microsoft.com/office/drawing/2014/main" xmlns="" val="10000"/>
                  </a:ext>
                </a:extLst>
              </a:tr>
              <a:tr h="346066">
                <a:tc>
                  <a:txBody>
                    <a:bodyPr/>
                    <a:lstStyle/>
                    <a:p>
                      <a:pPr algn="ctr"/>
                      <a:r>
                        <a:rPr kumimoji="1" lang="ja-JP" altLang="en-US" sz="1200" dirty="0"/>
                        <a:t>第</a:t>
                      </a:r>
                      <a:r>
                        <a:rPr kumimoji="1" lang="en-US" altLang="ja-JP" sz="1200" dirty="0"/>
                        <a:t>3</a:t>
                      </a:r>
                      <a:r>
                        <a:rPr kumimoji="1" lang="ja-JP" altLang="en-US" sz="1200" dirty="0"/>
                        <a:t>条</a:t>
                      </a:r>
                      <a:endParaRPr kumimoji="1" lang="en-US" altLang="ja-JP" sz="1200" dirty="0"/>
                    </a:p>
                  </a:txBody>
                  <a:tcPr anchor="ctr"/>
                </a:tc>
                <a:tc>
                  <a:txBody>
                    <a:bodyPr/>
                    <a:lstStyle/>
                    <a:p>
                      <a:pPr algn="just"/>
                      <a:r>
                        <a:rPr lang="en-US" altLang="ja-JP" sz="1200" dirty="0"/>
                        <a:t>1</a:t>
                      </a:r>
                      <a:r>
                        <a:rPr lang="ja-JP" altLang="en-US" sz="1200" dirty="0"/>
                        <a:t>セットのうち</a:t>
                      </a:r>
                      <a:r>
                        <a:rPr lang="en-US" altLang="ja-JP" sz="1200" dirty="0"/>
                        <a:t>7000</a:t>
                      </a:r>
                      <a:r>
                        <a:rPr lang="ja-JP" altLang="en-US" sz="1200" dirty="0"/>
                        <a:t>円は必ず宿泊施設にて使っていただきます。</a:t>
                      </a:r>
                      <a:r>
                        <a:rPr lang="en-US" altLang="ja-JP" sz="1200" dirty="0"/>
                        <a:t>3000</a:t>
                      </a:r>
                      <a:r>
                        <a:rPr lang="ja-JP" altLang="en-US" sz="1200" dirty="0"/>
                        <a:t>円分は宿泊やお土産などに使えます。</a:t>
                      </a:r>
                      <a:endParaRPr lang="en-US" altLang="ja-JP" sz="1200" dirty="0">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xmlns="" val="10002"/>
                  </a:ext>
                </a:extLst>
              </a:tr>
              <a:tr h="514549">
                <a:tc rowSpan="3">
                  <a:txBody>
                    <a:bodyPr/>
                    <a:lstStyle/>
                    <a:p>
                      <a:pPr algn="ctr"/>
                      <a:r>
                        <a:rPr kumimoji="1" lang="ja-JP" altLang="en-US" sz="1200" dirty="0"/>
                        <a:t>第</a:t>
                      </a:r>
                      <a:r>
                        <a:rPr kumimoji="1" lang="en-US" altLang="ja-JP" sz="1200" dirty="0"/>
                        <a:t>4</a:t>
                      </a:r>
                      <a:r>
                        <a:rPr kumimoji="1" lang="ja-JP" altLang="en-US" sz="1200" dirty="0"/>
                        <a:t>条</a:t>
                      </a:r>
                    </a:p>
                  </a:txBody>
                  <a:tcPr anchor="ctr"/>
                </a:tc>
                <a:tc>
                  <a:txBody>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200" b="0" dirty="0">
                          <a:latin typeface="Meiryo UI" panose="020B0604030504040204" pitchFamily="50" charset="-128"/>
                          <a:ea typeface="Meiryo UI" panose="020B0604030504040204" pitchFamily="50" charset="-128"/>
                          <a:cs typeface="ヒラギノ丸ゴ ProN W4"/>
                        </a:rPr>
                        <a:t>竹芝客船ターミナル待合所および客船内、</a:t>
                      </a:r>
                      <a:r>
                        <a:rPr lang="ja-JP" altLang="en-US" sz="1200" dirty="0"/>
                        <a:t>または島内にて店舗等を構え事業を行っている方、または島内に在住し事業を行っている方を対象としています。</a:t>
                      </a:r>
                      <a:endParaRPr lang="en-US" altLang="ja-JP" sz="1200" dirty="0"/>
                    </a:p>
                    <a:p>
                      <a:pPr algn="just"/>
                      <a:r>
                        <a:rPr lang="ja-JP" altLang="en-US" sz="1200" dirty="0"/>
                        <a:t>各島の観光協会員・商工会会員であること、または公的に事業を行っていることが証明できることが条件となります。</a:t>
                      </a:r>
                      <a:endParaRPr lang="en-US" altLang="ja-JP" sz="1200" dirty="0">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xmlns="" val="10003"/>
                  </a:ext>
                </a:extLst>
              </a:tr>
              <a:tr h="615594">
                <a:tc vMerge="1">
                  <a:txBody>
                    <a:bodyPr/>
                    <a:lstStyle/>
                    <a:p>
                      <a:pPr algn="ctr"/>
                      <a:endParaRPr kumimoji="1" lang="ja-JP" altLang="en-US" sz="1200" dirty="0"/>
                    </a:p>
                  </a:txBody>
                  <a:tcPr anchor="ctr"/>
                </a:tc>
                <a:tc>
                  <a:txBody>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ja-JP" altLang="en-US" sz="1200" dirty="0"/>
                        <a:t>電子スタンプはスマートフォンのみ対応可能です。ガラケー及び</a:t>
                      </a:r>
                      <a:r>
                        <a:rPr lang="en-US" altLang="ja-JP" sz="1200" dirty="0"/>
                        <a:t>iPad</a:t>
                      </a:r>
                      <a:r>
                        <a:rPr lang="ja-JP" altLang="en-US" sz="1200" dirty="0"/>
                        <a:t>などのタブレットの場合は認証コードの入力となります。</a:t>
                      </a:r>
                      <a:endParaRPr lang="en-US" altLang="ja-JP" sz="1200" dirty="0">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xmlns="" val="10004"/>
                  </a:ext>
                </a:extLst>
              </a:tr>
              <a:tr h="625331">
                <a:tc vMerge="1">
                  <a:txBody>
                    <a:bodyPr/>
                    <a:lstStyle/>
                    <a:p>
                      <a:pPr algn="ctr"/>
                      <a:endParaRPr kumimoji="1" lang="ja-JP" altLang="en-US" sz="1200" dirty="0"/>
                    </a:p>
                  </a:txBody>
                  <a:tcPr anchor="ctr"/>
                </a:tc>
                <a:tc>
                  <a:txBody>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ja-JP" altLang="en-US" sz="1200" dirty="0"/>
                        <a:t>お知らせや売上金・請求金額はメールで通知いたしますので、メールアドレスの取得は必須となります。</a:t>
                      </a:r>
                      <a:endParaRPr lang="en-US" altLang="ja-JP" sz="1200" dirty="0">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xmlns="" val="10005"/>
                  </a:ext>
                </a:extLst>
              </a:tr>
              <a:tr h="64975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dirty="0"/>
                        <a:t>第</a:t>
                      </a:r>
                      <a:r>
                        <a:rPr kumimoji="1" lang="en-US" altLang="ja-JP" sz="1200" dirty="0"/>
                        <a:t>9</a:t>
                      </a:r>
                      <a:r>
                        <a:rPr kumimoji="1" lang="ja-JP" altLang="en-US" sz="1200" dirty="0"/>
                        <a:t>条</a:t>
                      </a:r>
                    </a:p>
                  </a:txBody>
                  <a:tcPr anchor="ctr"/>
                </a:tc>
                <a:tc>
                  <a:txBody>
                    <a:bodyPr/>
                    <a:lstStyle/>
                    <a:p>
                      <a:pPr algn="just"/>
                      <a:r>
                        <a:rPr lang="ja-JP" altLang="en-US" sz="1200" dirty="0" err="1"/>
                        <a:t>しまぽ</a:t>
                      </a:r>
                      <a:r>
                        <a:rPr lang="ja-JP" altLang="en-US" sz="1200" dirty="0"/>
                        <a:t>通貨利用の際は携帯電話の通信が必要となります。また天候等により電波が入らない時は利用者に告知・案内をしていただくことがあります。</a:t>
                      </a:r>
                      <a:endParaRPr lang="en-US" altLang="ja-JP" sz="1200" dirty="0">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xmlns="" val="3230314227"/>
                  </a:ext>
                </a:extLst>
              </a:tr>
              <a:tr h="351768">
                <a:tc>
                  <a:txBody>
                    <a:bodyPr/>
                    <a:lstStyle/>
                    <a:p>
                      <a:pPr algn="ctr"/>
                      <a:r>
                        <a:rPr kumimoji="1" lang="ja-JP" altLang="en-US" sz="1200" dirty="0"/>
                        <a:t>第</a:t>
                      </a:r>
                      <a:r>
                        <a:rPr kumimoji="1" lang="en-US" altLang="ja-JP" sz="1200" dirty="0"/>
                        <a:t>10</a:t>
                      </a:r>
                      <a:r>
                        <a:rPr kumimoji="1" lang="ja-JP" altLang="en-US" sz="1200" dirty="0"/>
                        <a:t>条</a:t>
                      </a:r>
                    </a:p>
                  </a:txBody>
                  <a:tcPr anchor="ctr"/>
                </a:tc>
                <a:tc>
                  <a:txBody>
                    <a:bodyPr/>
                    <a:lstStyle/>
                    <a:p>
                      <a:pPr algn="just"/>
                      <a:r>
                        <a:rPr lang="ja-JP" altLang="en-US" sz="1200" dirty="0"/>
                        <a:t>決済後の返金や返品（取引の取り消し）はできません。必ず画面の金額をお客様と双方のご確認の上決済を行ってください。</a:t>
                      </a:r>
                      <a:endParaRPr kumimoji="1" lang="ja-JP" altLang="en-US" sz="1200" dirty="0"/>
                    </a:p>
                  </a:txBody>
                  <a:tcPr anchor="ctr"/>
                </a:tc>
                <a:extLst>
                  <a:ext uri="{0D108BD9-81ED-4DB2-BD59-A6C34878D82A}">
                    <a16:rowId xmlns:a16="http://schemas.microsoft.com/office/drawing/2014/main" xmlns="" val="10006"/>
                  </a:ext>
                </a:extLst>
              </a:tr>
              <a:tr h="351768">
                <a:tc>
                  <a:txBody>
                    <a:bodyPr/>
                    <a:lstStyle/>
                    <a:p>
                      <a:pPr algn="ctr"/>
                      <a:r>
                        <a:rPr kumimoji="1" lang="ja-JP" altLang="en-US" sz="1200" dirty="0"/>
                        <a:t>第</a:t>
                      </a:r>
                      <a:r>
                        <a:rPr kumimoji="1" lang="en-US" altLang="ja-JP" sz="1200" dirty="0"/>
                        <a:t>12</a:t>
                      </a:r>
                      <a:r>
                        <a:rPr kumimoji="1" lang="ja-JP" altLang="en-US" sz="1200" dirty="0"/>
                        <a:t>条</a:t>
                      </a:r>
                    </a:p>
                  </a:txBody>
                  <a:tcPr anchor="ctr"/>
                </a:tc>
                <a:tc>
                  <a:txBody>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ja-JP" altLang="en-US" sz="1200" dirty="0"/>
                        <a:t>釣り銭はお支払いできません。額面に見合うよう、お客様へ利用促進をしていただくのも売上向上につながります。</a:t>
                      </a:r>
                      <a:endParaRPr lang="en-US" altLang="ja-JP" sz="1200" dirty="0">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xmlns="" val="10007"/>
                  </a:ext>
                </a:extLst>
              </a:tr>
              <a:tr h="791753">
                <a:tc>
                  <a:txBody>
                    <a:bodyPr/>
                    <a:lstStyle/>
                    <a:p>
                      <a:pPr algn="ctr"/>
                      <a:r>
                        <a:rPr kumimoji="1" lang="ja-JP" altLang="en-US" sz="1200" dirty="0"/>
                        <a:t>第</a:t>
                      </a:r>
                      <a:r>
                        <a:rPr kumimoji="1" lang="en-US" altLang="ja-JP" sz="1200" dirty="0"/>
                        <a:t>16</a:t>
                      </a:r>
                      <a:r>
                        <a:rPr kumimoji="1" lang="ja-JP" altLang="en-US" sz="1200" dirty="0"/>
                        <a:t>条</a:t>
                      </a:r>
                    </a:p>
                  </a:txBody>
                  <a:tcPr anchor="ctr"/>
                </a:tc>
                <a:tc>
                  <a:txBody>
                    <a:bodyPr/>
                    <a:lstStyle/>
                    <a:p>
                      <a:pPr algn="just"/>
                      <a:r>
                        <a:rPr lang="ja-JP" altLang="en-US" sz="1200" dirty="0"/>
                        <a:t>恐れ入りますが加盟店手数料として、売上金から手数料率（</a:t>
                      </a:r>
                      <a:r>
                        <a:rPr lang="en-US" altLang="ja-JP" sz="1200" dirty="0"/>
                        <a:t>3</a:t>
                      </a:r>
                      <a:r>
                        <a:rPr lang="ja-JP" altLang="en-US" sz="1200" dirty="0"/>
                        <a:t>％）を差し引いた金額を精算額としてお支払いいたします。（いただいた手数料はクレジットカード決済代行会社への手数料支払いに充当いたします。）</a:t>
                      </a:r>
                      <a:endParaRPr lang="ja-JP" altLang="en-US" sz="1200" dirty="0">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4459878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スライド番号プレースホルダー 19"/>
          <p:cNvSpPr>
            <a:spLocks noGrp="1"/>
          </p:cNvSpPr>
          <p:nvPr>
            <p:ph type="sldNum" sz="quarter" idx="12"/>
          </p:nvPr>
        </p:nvSpPr>
        <p:spPr>
          <a:xfrm>
            <a:off x="6553200" y="6527666"/>
            <a:ext cx="2133600" cy="365125"/>
          </a:xfrm>
        </p:spPr>
        <p:txBody>
          <a:bodyPr/>
          <a:lstStyle/>
          <a:p>
            <a:fld id="{B1946512-26A0-2943-97A2-6EA47330DC2E}" type="slidenum">
              <a:rPr kumimoji="1" lang="ja-JP" altLang="en-US" sz="1000" smtClean="0">
                <a:cs typeface="ヒラギノ丸ゴ Pro W4"/>
              </a:rPr>
              <a:pPr/>
              <a:t>17</a:t>
            </a:fld>
            <a:endParaRPr kumimoji="1" lang="ja-JP" altLang="en-US" sz="1000" dirty="0">
              <a:cs typeface="ヒラギノ丸ゴ Pro W4"/>
            </a:endParaRPr>
          </a:p>
        </p:txBody>
      </p:sp>
      <p:sp>
        <p:nvSpPr>
          <p:cNvPr id="7" name="正方形/長方形 6">
            <a:extLst>
              <a:ext uri="{FF2B5EF4-FFF2-40B4-BE49-F238E27FC236}">
                <a16:creationId xmlns:a16="http://schemas.microsoft.com/office/drawing/2014/main" xmlns="" id="{21BAE423-F2DD-402F-8492-22EF2E14D2D4}"/>
              </a:ext>
            </a:extLst>
          </p:cNvPr>
          <p:cNvSpPr/>
          <p:nvPr/>
        </p:nvSpPr>
        <p:spPr>
          <a:xfrm>
            <a:off x="452635" y="528193"/>
            <a:ext cx="8229600" cy="6089777"/>
          </a:xfrm>
          <a:prstGeom prst="rect">
            <a:avLst/>
          </a:prstGeom>
          <a:solidFill>
            <a:schemeClr val="bg1"/>
          </a:solidFill>
          <a:effectLst/>
        </p:spPr>
        <p:style>
          <a:lnRef idx="1">
            <a:schemeClr val="accent1"/>
          </a:lnRef>
          <a:fillRef idx="3">
            <a:schemeClr val="accent1"/>
          </a:fillRef>
          <a:effectRef idx="2">
            <a:schemeClr val="accent1"/>
          </a:effectRef>
          <a:fontRef idx="minor">
            <a:schemeClr val="lt1"/>
          </a:fontRef>
        </p:style>
        <p:txBody>
          <a:bodyPr rtlCol="0" anchor="t"/>
          <a:lstStyle/>
          <a:p>
            <a:r>
              <a:rPr lang="ja-JP" altLang="en-US" sz="1400" dirty="0">
                <a:solidFill>
                  <a:schemeClr val="tx1"/>
                </a:solidFill>
                <a:latin typeface="Meiryo UI" panose="020B0604030504040204" pitchFamily="50" charset="-128"/>
                <a:ea typeface="Meiryo UI" panose="020B0604030504040204" pitchFamily="50" charset="-128"/>
              </a:rPr>
              <a:t>・</a:t>
            </a:r>
            <a:r>
              <a:rPr lang="zh-CN" altLang="en-US" sz="1400" dirty="0">
                <a:solidFill>
                  <a:schemeClr val="tx1"/>
                </a:solidFill>
                <a:latin typeface="Meiryo UI" panose="020B0604030504040204" pitchFamily="50" charset="-128"/>
                <a:ea typeface="Meiryo UI" panose="020B0604030504040204" pitchFamily="50" charset="-128"/>
              </a:rPr>
              <a:t>第１１条</a:t>
            </a:r>
            <a:r>
              <a:rPr lang="ja-JP" altLang="en-US" sz="1400" dirty="0">
                <a:solidFill>
                  <a:schemeClr val="tx1"/>
                </a:solidFill>
                <a:latin typeface="Meiryo UI" panose="020B0604030504040204" pitchFamily="50" charset="-128"/>
                <a:ea typeface="Meiryo UI" panose="020B0604030504040204" pitchFamily="50" charset="-128"/>
              </a:rPr>
              <a:t>　</a:t>
            </a:r>
            <a:r>
              <a:rPr lang="zh-CN" altLang="en-US" sz="1400" dirty="0">
                <a:solidFill>
                  <a:schemeClr val="tx1"/>
                </a:solidFill>
                <a:latin typeface="Meiryo UI" panose="020B0604030504040204" pitchFamily="50" charset="-128"/>
                <a:ea typeface="Meiryo UI" panose="020B0604030504040204" pitchFamily="50" charset="-128"/>
              </a:rPr>
              <a:t>対象商品等</a:t>
            </a:r>
            <a:endParaRPr lang="en-US" altLang="zh-CN" sz="1400" dirty="0">
              <a:solidFill>
                <a:schemeClr val="tx1"/>
              </a:solidFill>
              <a:latin typeface="Meiryo UI" panose="020B0604030504040204" pitchFamily="50" charset="-128"/>
              <a:ea typeface="Meiryo UI" panose="020B0604030504040204" pitchFamily="50" charset="-128"/>
            </a:endParaRPr>
          </a:p>
          <a:p>
            <a:endParaRPr lang="en-US" altLang="zh-CN" sz="1400" dirty="0">
              <a:solidFill>
                <a:schemeClr val="tx1"/>
              </a:solidFill>
              <a:latin typeface="Meiryo UI" panose="020B0604030504040204" pitchFamily="50" charset="-128"/>
              <a:ea typeface="Meiryo UI" panose="020B0604030504040204" pitchFamily="50" charset="-128"/>
            </a:endParaRPr>
          </a:p>
          <a:p>
            <a:endParaRPr lang="en-US" altLang="zh-CN" sz="1400" dirty="0">
              <a:solidFill>
                <a:schemeClr val="tx1"/>
              </a:solidFill>
              <a:latin typeface="Meiryo UI" panose="020B0604030504040204" pitchFamily="50" charset="-128"/>
              <a:ea typeface="Meiryo UI" panose="020B0604030504040204" pitchFamily="50" charset="-128"/>
            </a:endParaRPr>
          </a:p>
          <a:p>
            <a:endParaRPr lang="en-US" altLang="zh-CN" sz="1400" dirty="0">
              <a:solidFill>
                <a:schemeClr val="tx1"/>
              </a:solidFill>
              <a:latin typeface="Meiryo UI" panose="020B0604030504040204" pitchFamily="50" charset="-128"/>
              <a:ea typeface="Meiryo UI" panose="020B0604030504040204" pitchFamily="50" charset="-128"/>
            </a:endParaRPr>
          </a:p>
          <a:p>
            <a:endParaRPr lang="en-US" altLang="zh-CN" sz="1400" dirty="0">
              <a:solidFill>
                <a:schemeClr val="tx1"/>
              </a:solidFill>
              <a:latin typeface="Meiryo UI" panose="020B0604030504040204" pitchFamily="50" charset="-128"/>
              <a:ea typeface="Meiryo UI" panose="020B0604030504040204" pitchFamily="50" charset="-128"/>
            </a:endParaRPr>
          </a:p>
          <a:p>
            <a:endParaRPr lang="en-US" altLang="zh-CN" sz="1400" dirty="0">
              <a:solidFill>
                <a:schemeClr val="tx1"/>
              </a:solidFill>
              <a:latin typeface="Meiryo UI" panose="020B0604030504040204" pitchFamily="50" charset="-128"/>
              <a:ea typeface="Meiryo UI" panose="020B0604030504040204" pitchFamily="50" charset="-128"/>
            </a:endParaRPr>
          </a:p>
          <a:p>
            <a:endParaRPr lang="en-US" altLang="zh-CN" sz="1400" dirty="0">
              <a:solidFill>
                <a:schemeClr val="tx1"/>
              </a:solidFill>
              <a:latin typeface="Meiryo UI" panose="020B0604030504040204" pitchFamily="50" charset="-128"/>
              <a:ea typeface="Meiryo UI" panose="020B0604030504040204" pitchFamily="50" charset="-128"/>
            </a:endParaRPr>
          </a:p>
          <a:p>
            <a:endParaRPr lang="en-US" altLang="zh-CN" sz="1400" dirty="0">
              <a:solidFill>
                <a:schemeClr val="tx1"/>
              </a:solidFill>
              <a:latin typeface="Meiryo UI" panose="020B0604030504040204" pitchFamily="50" charset="-128"/>
              <a:ea typeface="Meiryo UI" panose="020B0604030504040204" pitchFamily="50" charset="-128"/>
            </a:endParaRPr>
          </a:p>
          <a:p>
            <a:endParaRPr lang="en-US" altLang="zh-CN" sz="1400" dirty="0">
              <a:solidFill>
                <a:schemeClr val="tx1"/>
              </a:solidFill>
              <a:latin typeface="Meiryo UI" panose="020B0604030504040204" pitchFamily="50" charset="-128"/>
              <a:ea typeface="Meiryo UI" panose="020B0604030504040204" pitchFamily="50" charset="-128"/>
            </a:endParaRPr>
          </a:p>
          <a:p>
            <a:endParaRPr lang="en-US" altLang="zh-CN" sz="1400" dirty="0">
              <a:solidFill>
                <a:schemeClr val="tx1"/>
              </a:solidFill>
              <a:latin typeface="Meiryo UI" panose="020B0604030504040204" pitchFamily="50" charset="-128"/>
              <a:ea typeface="Meiryo UI" panose="020B0604030504040204" pitchFamily="50" charset="-128"/>
            </a:endParaRPr>
          </a:p>
          <a:p>
            <a:endParaRPr lang="en-US" altLang="zh-CN" sz="1400" dirty="0">
              <a:solidFill>
                <a:schemeClr val="tx1"/>
              </a:solidFill>
              <a:latin typeface="Meiryo UI" panose="020B0604030504040204" pitchFamily="50" charset="-128"/>
              <a:ea typeface="Meiryo UI" panose="020B0604030504040204" pitchFamily="50" charset="-128"/>
            </a:endParaRPr>
          </a:p>
          <a:p>
            <a:endParaRPr lang="en-US" altLang="zh-CN" sz="1400" dirty="0">
              <a:solidFill>
                <a:schemeClr val="tx1"/>
              </a:solidFill>
              <a:latin typeface="Meiryo UI" panose="020B0604030504040204" pitchFamily="50" charset="-128"/>
              <a:ea typeface="Meiryo UI" panose="020B0604030504040204" pitchFamily="50" charset="-128"/>
            </a:endParaRPr>
          </a:p>
          <a:p>
            <a:endParaRPr lang="en-US" altLang="zh-CN" sz="1400" dirty="0">
              <a:solidFill>
                <a:schemeClr val="tx1"/>
              </a:solidFill>
              <a:latin typeface="Meiryo UI" panose="020B0604030504040204" pitchFamily="50" charset="-128"/>
              <a:ea typeface="Meiryo UI" panose="020B0604030504040204" pitchFamily="50" charset="-128"/>
            </a:endParaRPr>
          </a:p>
          <a:p>
            <a:endParaRPr lang="en-US" altLang="zh-CN" sz="1400" dirty="0">
              <a:solidFill>
                <a:schemeClr val="tx1"/>
              </a:solidFill>
              <a:latin typeface="Meiryo UI" panose="020B0604030504040204" pitchFamily="50" charset="-128"/>
              <a:ea typeface="Meiryo UI" panose="020B0604030504040204" pitchFamily="50" charset="-128"/>
            </a:endParaRPr>
          </a:p>
          <a:p>
            <a:endParaRPr lang="en-US" altLang="zh-CN" sz="1400" dirty="0">
              <a:solidFill>
                <a:schemeClr val="tx1"/>
              </a:solidFill>
              <a:latin typeface="Meiryo UI" panose="020B0604030504040204" pitchFamily="50" charset="-128"/>
              <a:ea typeface="Meiryo UI" panose="020B0604030504040204" pitchFamily="50" charset="-128"/>
            </a:endParaRPr>
          </a:p>
          <a:p>
            <a:endParaRPr lang="en-US" altLang="zh-CN" sz="1400" dirty="0">
              <a:solidFill>
                <a:schemeClr val="tx1"/>
              </a:solidFill>
              <a:latin typeface="Meiryo UI" panose="020B0604030504040204" pitchFamily="50" charset="-128"/>
              <a:ea typeface="Meiryo UI" panose="020B0604030504040204" pitchFamily="50" charset="-128"/>
            </a:endParaRPr>
          </a:p>
          <a:p>
            <a:endParaRPr lang="en-US" altLang="zh-CN" sz="1400" dirty="0">
              <a:solidFill>
                <a:schemeClr val="tx1"/>
              </a:solidFill>
              <a:latin typeface="Meiryo UI" panose="020B0604030504040204" pitchFamily="50" charset="-128"/>
              <a:ea typeface="Meiryo UI" panose="020B0604030504040204" pitchFamily="50" charset="-128"/>
            </a:endParaRPr>
          </a:p>
          <a:p>
            <a:endParaRPr lang="en-US" altLang="zh-CN" sz="1400" dirty="0">
              <a:solidFill>
                <a:schemeClr val="tx1"/>
              </a:solidFill>
              <a:latin typeface="Meiryo UI" panose="020B0604030504040204" pitchFamily="50" charset="-128"/>
              <a:ea typeface="Meiryo UI" panose="020B0604030504040204" pitchFamily="50" charset="-128"/>
            </a:endParaRPr>
          </a:p>
          <a:p>
            <a:endParaRPr lang="en-US" altLang="zh-CN" sz="1100" dirty="0">
              <a:solidFill>
                <a:schemeClr val="tx1"/>
              </a:solidFill>
              <a:latin typeface="Meiryo UI" panose="020B0604030504040204" pitchFamily="50" charset="-128"/>
              <a:ea typeface="Meiryo UI" panose="020B0604030504040204" pitchFamily="50" charset="-128"/>
            </a:endParaRPr>
          </a:p>
          <a:p>
            <a:endParaRPr lang="en-US" altLang="ja-JP" sz="1100" dirty="0">
              <a:solidFill>
                <a:schemeClr val="tx1"/>
              </a:solidFill>
              <a:latin typeface="Meiryo UI" panose="020B0604030504040204" pitchFamily="50" charset="-128"/>
              <a:ea typeface="Meiryo UI" panose="020B0604030504040204" pitchFamily="50" charset="-128"/>
            </a:endParaRPr>
          </a:p>
          <a:p>
            <a:endParaRPr lang="ja-JP" altLang="en-US" sz="1000" dirty="0">
              <a:solidFill>
                <a:schemeClr val="tx1"/>
              </a:solidFill>
              <a:latin typeface="Meiryo UI" panose="020B0604030504040204" pitchFamily="50" charset="-128"/>
              <a:ea typeface="Meiryo UI" panose="020B0604030504040204" pitchFamily="50" charset="-128"/>
            </a:endParaRPr>
          </a:p>
          <a:p>
            <a:endParaRPr lang="ja-JP" altLang="en-US" sz="1000" dirty="0">
              <a:solidFill>
                <a:schemeClr val="tx1"/>
              </a:solidFill>
              <a:latin typeface="Meiryo UI" panose="020B0604030504040204" pitchFamily="50" charset="-128"/>
              <a:ea typeface="Meiryo UI" panose="020B0604030504040204" pitchFamily="50" charset="-128"/>
            </a:endParaRPr>
          </a:p>
          <a:p>
            <a:endParaRPr lang="en-US" altLang="ja-JP" sz="1000" dirty="0">
              <a:solidFill>
                <a:schemeClr val="tx1"/>
              </a:solidFill>
              <a:latin typeface="Meiryo UI" panose="020B0604030504040204" pitchFamily="50" charset="-128"/>
              <a:ea typeface="Meiryo UI" panose="020B0604030504040204" pitchFamily="50" charset="-128"/>
            </a:endParaRPr>
          </a:p>
          <a:p>
            <a:endParaRPr lang="en-US" altLang="ja-JP" sz="1000" dirty="0">
              <a:solidFill>
                <a:schemeClr val="tx1"/>
              </a:solidFill>
              <a:latin typeface="Meiryo UI" panose="020B0604030504040204" pitchFamily="50" charset="-128"/>
              <a:ea typeface="Meiryo UI" panose="020B0604030504040204" pitchFamily="50" charset="-128"/>
            </a:endParaRPr>
          </a:p>
          <a:p>
            <a:endParaRPr lang="en-US" altLang="ja-JP" sz="1000" dirty="0">
              <a:solidFill>
                <a:schemeClr val="tx1"/>
              </a:solidFill>
              <a:latin typeface="Meiryo UI" panose="020B0604030504040204" pitchFamily="50" charset="-128"/>
              <a:ea typeface="Meiryo UI" panose="020B0604030504040204" pitchFamily="50" charset="-128"/>
            </a:endParaRPr>
          </a:p>
          <a:p>
            <a:endParaRPr kumimoji="1" lang="en-US" altLang="ja-JP" sz="1000" dirty="0">
              <a:solidFill>
                <a:schemeClr val="tx1"/>
              </a:solidFill>
              <a:latin typeface="Meiryo UI" panose="020B0604030504040204" pitchFamily="50" charset="-128"/>
              <a:ea typeface="Meiryo UI" panose="020B0604030504040204" pitchFamily="50" charset="-128"/>
            </a:endParaRPr>
          </a:p>
          <a:p>
            <a:endParaRPr lang="en-US" altLang="ja-JP" sz="1000" dirty="0">
              <a:solidFill>
                <a:schemeClr val="tx1"/>
              </a:solidFill>
              <a:latin typeface="Meiryo UI" panose="020B0604030504040204" pitchFamily="50" charset="-128"/>
              <a:ea typeface="Meiryo UI" panose="020B0604030504040204" pitchFamily="50" charset="-128"/>
            </a:endParaRPr>
          </a:p>
          <a:p>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125" name="タイトル 5"/>
          <p:cNvSpPr>
            <a:spLocks noGrp="1"/>
          </p:cNvSpPr>
          <p:nvPr>
            <p:ph type="title"/>
          </p:nvPr>
        </p:nvSpPr>
        <p:spPr>
          <a:xfrm>
            <a:off x="457200" y="114029"/>
            <a:ext cx="8229600" cy="492182"/>
          </a:xfrm>
          <a:prstGeom prst="rect">
            <a:avLst/>
          </a:prstGeom>
        </p:spPr>
        <p:txBody>
          <a:bodyPr>
            <a:normAutofit/>
          </a:bodyPr>
          <a:lstStyle/>
          <a:p>
            <a:pPr lvl="0"/>
            <a:r>
              <a:rPr lang="en-US" altLang="ja-JP" sz="1800" dirty="0"/>
              <a:t>4.</a:t>
            </a:r>
            <a:r>
              <a:rPr lang="ja-JP" altLang="en-US" sz="1800" dirty="0"/>
              <a:t> 加盟店規約　抜粋②</a:t>
            </a:r>
            <a:endParaRPr lang="en-US" altLang="ja-JP" sz="1800" dirty="0"/>
          </a:p>
        </p:txBody>
      </p:sp>
      <p:sp>
        <p:nvSpPr>
          <p:cNvPr id="8" name="コンテンツ プレースホルダー 4">
            <a:extLst>
              <a:ext uri="{FF2B5EF4-FFF2-40B4-BE49-F238E27FC236}">
                <a16:creationId xmlns:a16="http://schemas.microsoft.com/office/drawing/2014/main" xmlns="" id="{A1699BB0-EBD6-453B-B44D-8E2AFFF20887}"/>
              </a:ext>
            </a:extLst>
          </p:cNvPr>
          <p:cNvSpPr>
            <a:spLocks noGrp="1"/>
          </p:cNvSpPr>
          <p:nvPr>
            <p:ph idx="4294967295"/>
          </p:nvPr>
        </p:nvSpPr>
        <p:spPr>
          <a:xfrm>
            <a:off x="549781" y="800538"/>
            <a:ext cx="8035310" cy="636292"/>
          </a:xfrm>
          <a:prstGeom prst="rect">
            <a:avLst/>
          </a:prstGeom>
        </p:spPr>
        <p:txBody>
          <a:bodyPr>
            <a:normAutofit/>
          </a:bodyPr>
          <a:lstStyle/>
          <a:p>
            <a:pPr marL="0" indent="0">
              <a:buNone/>
            </a:pPr>
            <a:r>
              <a:rPr lang="ja-JP" altLang="en-US" sz="1400" dirty="0">
                <a:latin typeface="Meiryo UI" panose="020B0604030504040204" pitchFamily="50" charset="-128"/>
                <a:ea typeface="Meiryo UI" panose="020B0604030504040204" pitchFamily="50" charset="-128"/>
              </a:rPr>
              <a:t>　基本的に旅行者が島内での消費を行いやすくするため、大きな制限は設けていません。</a:t>
            </a:r>
            <a:endParaRPr lang="en-US" altLang="ja-JP" sz="1400" dirty="0">
              <a:latin typeface="Meiryo UI" panose="020B0604030504040204" pitchFamily="50" charset="-128"/>
              <a:ea typeface="Meiryo UI" panose="020B0604030504040204" pitchFamily="50" charset="-128"/>
            </a:endParaRPr>
          </a:p>
          <a:p>
            <a:pPr marL="0" indent="0">
              <a:buNone/>
            </a:pPr>
            <a:r>
              <a:rPr lang="ja-JP" altLang="en-US" sz="1400" dirty="0">
                <a:latin typeface="Meiryo UI" panose="020B0604030504040204" pitchFamily="50" charset="-128"/>
                <a:ea typeface="Meiryo UI" panose="020B0604030504040204" pitchFamily="50" charset="-128"/>
              </a:rPr>
              <a:t>　ただし、風営法、換金性の高いものなどは制限をしています。</a:t>
            </a:r>
            <a:endParaRPr lang="en-US" altLang="ja-JP" sz="1400" dirty="0">
              <a:latin typeface="Meiryo UI" panose="020B0604030504040204" pitchFamily="50" charset="-128"/>
              <a:ea typeface="Meiryo UI" panose="020B0604030504040204" pitchFamily="50" charset="-128"/>
            </a:endParaRPr>
          </a:p>
        </p:txBody>
      </p:sp>
      <p:graphicFrame>
        <p:nvGraphicFramePr>
          <p:cNvPr id="6" name="表 5"/>
          <p:cNvGraphicFramePr>
            <a:graphicFrameLocks noGrp="1"/>
          </p:cNvGraphicFramePr>
          <p:nvPr>
            <p:extLst>
              <p:ext uri="{D42A27DB-BD31-4B8C-83A1-F6EECF244321}">
                <p14:modId xmlns:p14="http://schemas.microsoft.com/office/powerpoint/2010/main" val="2785856060"/>
              </p:ext>
            </p:extLst>
          </p:nvPr>
        </p:nvGraphicFramePr>
        <p:xfrm>
          <a:off x="661156" y="1908841"/>
          <a:ext cx="7812557" cy="4618828"/>
        </p:xfrm>
        <a:graphic>
          <a:graphicData uri="http://schemas.openxmlformats.org/drawingml/2006/table">
            <a:tbl>
              <a:tblPr firstRow="1" bandRow="1">
                <a:tableStyleId>{5C22544A-7EE6-4342-B048-85BDC9FD1C3A}</a:tableStyleId>
              </a:tblPr>
              <a:tblGrid>
                <a:gridCol w="2822410">
                  <a:extLst>
                    <a:ext uri="{9D8B030D-6E8A-4147-A177-3AD203B41FA5}">
                      <a16:colId xmlns:a16="http://schemas.microsoft.com/office/drawing/2014/main" xmlns="" val="20000"/>
                    </a:ext>
                  </a:extLst>
                </a:gridCol>
                <a:gridCol w="4990147">
                  <a:extLst>
                    <a:ext uri="{9D8B030D-6E8A-4147-A177-3AD203B41FA5}">
                      <a16:colId xmlns:a16="http://schemas.microsoft.com/office/drawing/2014/main" xmlns="" val="20001"/>
                    </a:ext>
                  </a:extLst>
                </a:gridCol>
              </a:tblGrid>
              <a:tr h="267884">
                <a:tc>
                  <a:txBody>
                    <a:bodyPr/>
                    <a:lstStyle/>
                    <a:p>
                      <a:pPr algn="l">
                        <a:spcAft>
                          <a:spcPts val="0"/>
                        </a:spcAft>
                      </a:pP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区　分</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tc>
                  <a:txBody>
                    <a:bodyPr/>
                    <a:lstStyle/>
                    <a:p>
                      <a:pPr algn="l">
                        <a:spcAft>
                          <a:spcPts val="0"/>
                        </a:spcAft>
                      </a:pPr>
                      <a:r>
                        <a:rPr lang="ja-JP" sz="1100" kern="100">
                          <a:effectLst/>
                          <a:latin typeface="Meiryo UI" panose="020B0604030504040204" pitchFamily="50" charset="-128"/>
                          <a:ea typeface="Meiryo UI" panose="020B0604030504040204" pitchFamily="50" charset="-128"/>
                          <a:cs typeface="Times New Roman" panose="02020603050405020304" pitchFamily="18" charset="0"/>
                        </a:rPr>
                        <a:t>事　例</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xmlns="" val="10000"/>
                  </a:ext>
                </a:extLst>
              </a:tr>
              <a:tr h="351795">
                <a:tc>
                  <a:txBody>
                    <a:bodyPr/>
                    <a:lstStyle/>
                    <a:p>
                      <a:pPr algn="l">
                        <a:spcAft>
                          <a:spcPts val="0"/>
                        </a:spcAft>
                      </a:pP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出資や債務の支払い</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tc>
                  <a:txBody>
                    <a:bodyPr/>
                    <a:lstStyle/>
                    <a:p>
                      <a:pPr algn="l">
                        <a:spcAft>
                          <a:spcPts val="0"/>
                        </a:spcAft>
                      </a:pP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税金、振込手数料、電気、ガス、水道料金等</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xmlns="" val="10001"/>
                  </a:ext>
                </a:extLst>
              </a:tr>
              <a:tr h="351795">
                <a:tc>
                  <a:txBody>
                    <a:bodyPr/>
                    <a:lstStyle/>
                    <a:p>
                      <a:pPr algn="l">
                        <a:spcAft>
                          <a:spcPts val="0"/>
                        </a:spcAft>
                      </a:pPr>
                      <a:r>
                        <a:rPr lang="ja-JP" altLang="en-US" sz="1100" kern="100" dirty="0">
                          <a:effectLst/>
                          <a:latin typeface="Meiryo UI" panose="020B0604030504040204" pitchFamily="50" charset="-128"/>
                          <a:ea typeface="Meiryo UI" panose="020B0604030504040204" pitchFamily="50" charset="-128"/>
                          <a:cs typeface="Times New Roman" panose="02020603050405020304" pitchFamily="18" charset="0"/>
                        </a:rPr>
                        <a:t>現金への交換がしやすいもの</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tc>
                  <a:txBody>
                    <a:bodyPr/>
                    <a:lstStyle/>
                    <a:p>
                      <a:pPr algn="l">
                        <a:spcAft>
                          <a:spcPts val="0"/>
                        </a:spcAft>
                      </a:pP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有価証券・商品券・ビール券・図書券・切手、印紙</a:t>
                      </a:r>
                      <a:r>
                        <a:rPr lang="ja-JP" altLang="en-US" sz="1100" kern="100" dirty="0">
                          <a:effectLst/>
                          <a:latin typeface="Meiryo UI" panose="020B0604030504040204" pitchFamily="50" charset="-128"/>
                          <a:ea typeface="Meiryo UI" panose="020B0604030504040204" pitchFamily="50" charset="-128"/>
                          <a:cs typeface="Times New Roman" panose="02020603050405020304" pitchFamily="18" charset="0"/>
                        </a:rPr>
                        <a:t>・</a:t>
                      </a: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プリペイドカード等</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xmlns="" val="10002"/>
                  </a:ext>
                </a:extLst>
              </a:tr>
              <a:tr h="413916">
                <a:tc>
                  <a:txBody>
                    <a:bodyPr/>
                    <a:lstStyle/>
                    <a:p>
                      <a:pPr algn="l">
                        <a:spcAft>
                          <a:spcPts val="0"/>
                        </a:spcAft>
                      </a:pP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たばこ</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tc>
                  <a:txBody>
                    <a:bodyPr/>
                    <a:lstStyle/>
                    <a:p>
                      <a:pPr algn="l">
                        <a:spcAft>
                          <a:spcPts val="0"/>
                        </a:spcAft>
                      </a:pPr>
                      <a:r>
                        <a:rPr lang="ja-JP" altLang="en-US" sz="1100" kern="100" dirty="0">
                          <a:effectLst/>
                          <a:latin typeface="Meiryo UI" panose="020B0604030504040204" pitchFamily="50" charset="-128"/>
                          <a:ea typeface="Meiryo UI" panose="020B0604030504040204" pitchFamily="50" charset="-128"/>
                          <a:cs typeface="Times New Roman" panose="02020603050405020304" pitchFamily="18" charset="0"/>
                        </a:rPr>
                        <a:t>たばこ</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xmlns="" val="10003"/>
                  </a:ext>
                </a:extLst>
              </a:tr>
              <a:tr h="351795">
                <a:tc>
                  <a:txBody>
                    <a:bodyPr/>
                    <a:lstStyle/>
                    <a:p>
                      <a:pPr algn="l">
                        <a:spcAft>
                          <a:spcPts val="0"/>
                        </a:spcAft>
                      </a:pP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事業活動の仕入れ</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tc>
                  <a:txBody>
                    <a:bodyPr/>
                    <a:lstStyle/>
                    <a:p>
                      <a:pPr algn="l">
                        <a:spcAft>
                          <a:spcPts val="0"/>
                        </a:spcAft>
                      </a:pP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事業活動に伴って私用する原材料、機器類及び仕入れ商品等の購入</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xmlns="" val="10004"/>
                  </a:ext>
                </a:extLst>
              </a:tr>
              <a:tr h="351795">
                <a:tc>
                  <a:txBody>
                    <a:bodyPr/>
                    <a:lstStyle/>
                    <a:p>
                      <a:pPr algn="l">
                        <a:spcAft>
                          <a:spcPts val="0"/>
                        </a:spcAft>
                      </a:pPr>
                      <a:r>
                        <a:rPr lang="ja-JP" sz="1100" kern="100">
                          <a:effectLst/>
                          <a:latin typeface="Meiryo UI" panose="020B0604030504040204" pitchFamily="50" charset="-128"/>
                          <a:ea typeface="Meiryo UI" panose="020B0604030504040204" pitchFamily="50" charset="-128"/>
                          <a:cs typeface="Times New Roman" panose="02020603050405020304" pitchFamily="18" charset="0"/>
                        </a:rPr>
                        <a:t>不動産に係る支払い</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tc>
                  <a:txBody>
                    <a:bodyPr/>
                    <a:lstStyle/>
                    <a:p>
                      <a:pPr algn="l">
                        <a:spcAft>
                          <a:spcPts val="0"/>
                        </a:spcAft>
                      </a:pP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土地、家屋購入、家賃、地代、駐車場（一時預かりを除く）等</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xmlns="" val="10005"/>
                  </a:ext>
                </a:extLst>
              </a:tr>
              <a:tr h="1105847">
                <a:tc>
                  <a:txBody>
                    <a:bodyPr/>
                    <a:lstStyle/>
                    <a:p>
                      <a:pPr algn="l">
                        <a:spcAft>
                          <a:spcPts val="0"/>
                        </a:spcAft>
                      </a:pP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風俗営業等の規則及び義務の適正化等に関する法律（昭和</a:t>
                      </a:r>
                      <a:r>
                        <a:rPr lang="en-US" sz="1100" kern="100" dirty="0">
                          <a:effectLst/>
                          <a:latin typeface="Meiryo UI" panose="020B0604030504040204" pitchFamily="50" charset="-128"/>
                          <a:ea typeface="Meiryo UI" panose="020B0604030504040204" pitchFamily="50" charset="-128"/>
                          <a:cs typeface="Times New Roman" panose="02020603050405020304" pitchFamily="18" charset="0"/>
                        </a:rPr>
                        <a:t>23</a:t>
                      </a: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年法律第</a:t>
                      </a:r>
                      <a:r>
                        <a:rPr lang="en-US" sz="1100" kern="100" dirty="0">
                          <a:effectLst/>
                          <a:latin typeface="Meiryo UI" panose="020B0604030504040204" pitchFamily="50" charset="-128"/>
                          <a:ea typeface="Meiryo UI" panose="020B0604030504040204" pitchFamily="50" charset="-128"/>
                          <a:cs typeface="Times New Roman" panose="02020603050405020304" pitchFamily="18" charset="0"/>
                        </a:rPr>
                        <a:t>122</a:t>
                      </a: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号）第</a:t>
                      </a:r>
                      <a:r>
                        <a:rPr lang="en-US" sz="1100" kern="100" dirty="0">
                          <a:effectLst/>
                          <a:latin typeface="Meiryo UI" panose="020B0604030504040204" pitchFamily="50" charset="-128"/>
                          <a:ea typeface="Meiryo UI" panose="020B0604030504040204" pitchFamily="50" charset="-128"/>
                          <a:cs typeface="Times New Roman" panose="02020603050405020304" pitchFamily="18" charset="0"/>
                        </a:rPr>
                        <a:t>2</a:t>
                      </a: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条に規定する営業に係る支払い</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tc>
                  <a:txBody>
                    <a:bodyPr/>
                    <a:lstStyle/>
                    <a:p>
                      <a:pPr algn="l">
                        <a:spcAft>
                          <a:spcPts val="0"/>
                        </a:spcAft>
                      </a:pP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・店舗型性風俗特殊営業</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algn="l">
                        <a:spcAft>
                          <a:spcPts val="0"/>
                        </a:spcAft>
                      </a:pP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・店舗型電話異性紹介営業</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algn="l">
                        <a:spcAft>
                          <a:spcPts val="0"/>
                        </a:spcAft>
                      </a:pP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・無店舗型性風俗特殊営業</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algn="l">
                        <a:spcAft>
                          <a:spcPts val="0"/>
                        </a:spcAft>
                      </a:pP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・無店舗型電話異性紹介営業</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algn="l">
                        <a:spcAft>
                          <a:spcPts val="0"/>
                        </a:spcAft>
                      </a:pP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・映像送信型性風俗特殊営業</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algn="l">
                        <a:spcAft>
                          <a:spcPts val="0"/>
                        </a:spcAft>
                      </a:pP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・パチンコ、マージャン等</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xmlns="" val="10007"/>
                  </a:ext>
                </a:extLst>
              </a:tr>
              <a:tr h="351795">
                <a:tc>
                  <a:txBody>
                    <a:bodyPr/>
                    <a:lstStyle/>
                    <a:p>
                      <a:pPr algn="l">
                        <a:spcAft>
                          <a:spcPts val="0"/>
                        </a:spcAft>
                      </a:pPr>
                      <a:r>
                        <a:rPr lang="ja-JP" sz="1100" kern="100">
                          <a:effectLst/>
                          <a:latin typeface="Meiryo UI" panose="020B0604030504040204" pitchFamily="50" charset="-128"/>
                          <a:ea typeface="Meiryo UI" panose="020B0604030504040204" pitchFamily="50" charset="-128"/>
                          <a:cs typeface="Times New Roman" panose="02020603050405020304" pitchFamily="18" charset="0"/>
                        </a:rPr>
                        <a:t>保険支払い</a:t>
                      </a:r>
                      <a:endParaRPr lang="ja-JP" sz="1050" kern="10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tc>
                  <a:txBody>
                    <a:bodyPr/>
                    <a:lstStyle/>
                    <a:p>
                      <a:pPr algn="l">
                        <a:spcAft>
                          <a:spcPts val="0"/>
                        </a:spcAft>
                      </a:pP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医療保険や介護保険等</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xmlns="" val="10008"/>
                  </a:ext>
                </a:extLst>
              </a:tr>
              <a:tr h="351795">
                <a:tc>
                  <a:txBody>
                    <a:bodyPr/>
                    <a:lstStyle/>
                    <a:p>
                      <a:pPr algn="l">
                        <a:spcAft>
                          <a:spcPts val="0"/>
                        </a:spcAft>
                      </a:pP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公序良俗に反するもの</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tc>
                  <a:txBody>
                    <a:bodyPr/>
                    <a:lstStyle/>
                    <a:p>
                      <a:pPr algn="l">
                        <a:spcAft>
                          <a:spcPts val="0"/>
                        </a:spcAft>
                      </a:pP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特定の宗教・政治団体と関わるものや公序良俗に反するもの</a:t>
                      </a:r>
                      <a:endParaRPr 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xmlns="" val="10009"/>
                  </a:ext>
                </a:extLst>
              </a:tr>
              <a:tr h="351795">
                <a:tc>
                  <a:txBody>
                    <a:bodyPr/>
                    <a:lstStyle/>
                    <a:p>
                      <a:pPr algn="l">
                        <a:spcAft>
                          <a:spcPts val="0"/>
                        </a:spcAft>
                      </a:pPr>
                      <a:r>
                        <a:rPr lang="ja-JP" altLang="en-US" sz="1100" kern="100" dirty="0">
                          <a:effectLst/>
                          <a:latin typeface="Meiryo UI" panose="020B0604030504040204" pitchFamily="50" charset="-128"/>
                          <a:ea typeface="Meiryo UI" panose="020B0604030504040204" pitchFamily="50" charset="-128"/>
                          <a:cs typeface="Times New Roman" panose="02020603050405020304" pitchFamily="18" charset="0"/>
                        </a:rPr>
                        <a:t>島への往復移動に係る支払い</a:t>
                      </a:r>
                      <a:endParaRPr 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tc>
                  <a:txBody>
                    <a:bodyPr/>
                    <a:lstStyle/>
                    <a:p>
                      <a:pPr algn="l">
                        <a:spcAft>
                          <a:spcPts val="0"/>
                        </a:spcAft>
                      </a:pPr>
                      <a:r>
                        <a:rPr lang="ja-JP" altLang="en-US" sz="1100" kern="100" dirty="0">
                          <a:effectLst/>
                          <a:latin typeface="Meiryo UI" panose="020B0604030504040204" pitchFamily="50" charset="-128"/>
                          <a:ea typeface="Meiryo UI" panose="020B0604030504040204" pitchFamily="50" charset="-128"/>
                          <a:cs typeface="Times New Roman" panose="02020603050405020304" pitchFamily="18" charset="0"/>
                        </a:rPr>
                        <a:t>船賃・航空運賃等</a:t>
                      </a:r>
                      <a:endParaRPr 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xmlns="" val="10011"/>
                  </a:ext>
                </a:extLst>
              </a:tr>
              <a:tr h="368616">
                <a:tc gridSpan="2">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ja-JP" sz="1100" kern="100" dirty="0">
                          <a:effectLst/>
                          <a:latin typeface="Meiryo UI" panose="020B0604030504040204" pitchFamily="50" charset="-128"/>
                          <a:ea typeface="Meiryo UI" panose="020B0604030504040204" pitchFamily="50" charset="-128"/>
                          <a:cs typeface="Times New Roman" panose="02020603050405020304" pitchFamily="18" charset="0"/>
                        </a:rPr>
                        <a:t>※</a:t>
                      </a:r>
                      <a:r>
                        <a:rPr lang="ja-JP" sz="1100" kern="100" dirty="0" err="1">
                          <a:effectLst/>
                          <a:latin typeface="Meiryo UI" panose="020B0604030504040204" pitchFamily="50" charset="-128"/>
                          <a:ea typeface="Meiryo UI" panose="020B0604030504040204" pitchFamily="50" charset="-128"/>
                          <a:cs typeface="Times New Roman" panose="02020603050405020304" pitchFamily="18" charset="0"/>
                        </a:rPr>
                        <a:t>しまぽ</a:t>
                      </a:r>
                      <a:r>
                        <a:rPr lang="ja-JP" sz="1100" kern="100" dirty="0">
                          <a:effectLst/>
                          <a:latin typeface="Meiryo UI" panose="020B0604030504040204" pitchFamily="50" charset="-128"/>
                          <a:ea typeface="Meiryo UI" panose="020B0604030504040204" pitchFamily="50" charset="-128"/>
                          <a:cs typeface="Times New Roman" panose="02020603050405020304" pitchFamily="18" charset="0"/>
                        </a:rPr>
                        <a:t>通貨（商品券）の交換または売買</a:t>
                      </a:r>
                      <a:r>
                        <a:rPr lang="ja-JP" altLang="en-US" sz="1100" kern="100" dirty="0">
                          <a:effectLst/>
                          <a:latin typeface="Meiryo UI" panose="020B0604030504040204" pitchFamily="50" charset="-128"/>
                          <a:ea typeface="Meiryo UI" panose="020B0604030504040204" pitchFamily="50" charset="-128"/>
                          <a:cs typeface="Times New Roman" panose="02020603050405020304" pitchFamily="18" charset="0"/>
                        </a:rPr>
                        <a:t>もできません。</a:t>
                      </a:r>
                      <a:endParaRPr lang="en-US" alt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ja-JP" sz="1050" kern="10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1050" kern="100" dirty="0">
                          <a:effectLst/>
                          <a:latin typeface="Meiryo UI" panose="020B0604030504040204" pitchFamily="50" charset="-128"/>
                          <a:ea typeface="Meiryo UI" panose="020B0604030504040204" pitchFamily="50" charset="-128"/>
                          <a:cs typeface="Times New Roman" panose="02020603050405020304" pitchFamily="18" charset="0"/>
                        </a:rPr>
                        <a:t>現金との換金はできません。</a:t>
                      </a:r>
                      <a:endParaRPr lang="en-US" altLang="ja-JP" sz="105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tc hMerge="1">
                  <a:txBody>
                    <a:bodyPr/>
                    <a:lstStyle/>
                    <a:p>
                      <a:endParaRPr kumimoji="1" lang="ja-JP" altLang="en-US"/>
                    </a:p>
                  </a:txBody>
                  <a:tcPr/>
                </a:tc>
                <a:extLst>
                  <a:ext uri="{0D108BD9-81ED-4DB2-BD59-A6C34878D82A}">
                    <a16:rowId xmlns:a16="http://schemas.microsoft.com/office/drawing/2014/main" xmlns="" val="10010"/>
                  </a:ext>
                </a:extLst>
              </a:tr>
            </a:tbl>
          </a:graphicData>
        </a:graphic>
      </p:graphicFrame>
      <p:sp>
        <p:nvSpPr>
          <p:cNvPr id="2" name="テキスト ボックス 1"/>
          <p:cNvSpPr txBox="1"/>
          <p:nvPr/>
        </p:nvSpPr>
        <p:spPr>
          <a:xfrm>
            <a:off x="661156" y="1481662"/>
            <a:ext cx="2391325" cy="369332"/>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kumimoji="1" lang="ja-JP" altLang="en-US" dirty="0"/>
              <a:t>取扱対象外一覧</a:t>
            </a:r>
          </a:p>
        </p:txBody>
      </p:sp>
    </p:spTree>
    <p:extLst>
      <p:ext uri="{BB962C8B-B14F-4D97-AF65-F5344CB8AC3E}">
        <p14:creationId xmlns:p14="http://schemas.microsoft.com/office/powerpoint/2010/main" val="9997509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スライド番号プレースホルダー 19"/>
          <p:cNvSpPr>
            <a:spLocks noGrp="1"/>
          </p:cNvSpPr>
          <p:nvPr>
            <p:ph type="sldNum" sz="quarter" idx="12"/>
          </p:nvPr>
        </p:nvSpPr>
        <p:spPr>
          <a:xfrm>
            <a:off x="6553200" y="6461823"/>
            <a:ext cx="2133600" cy="365125"/>
          </a:xfrm>
        </p:spPr>
        <p:txBody>
          <a:bodyPr/>
          <a:lstStyle/>
          <a:p>
            <a:fld id="{B1946512-26A0-2943-97A2-6EA47330DC2E}" type="slidenum">
              <a:rPr kumimoji="1" lang="ja-JP" altLang="en-US" sz="1000" smtClean="0">
                <a:cs typeface="ヒラギノ丸ゴ Pro W4"/>
              </a:rPr>
              <a:pPr/>
              <a:t>18</a:t>
            </a:fld>
            <a:endParaRPr kumimoji="1" lang="ja-JP" altLang="en-US" sz="1000" dirty="0">
              <a:cs typeface="ヒラギノ丸ゴ Pro W4"/>
            </a:endParaRPr>
          </a:p>
        </p:txBody>
      </p:sp>
      <p:sp>
        <p:nvSpPr>
          <p:cNvPr id="125" name="タイトル 5"/>
          <p:cNvSpPr>
            <a:spLocks noGrp="1"/>
          </p:cNvSpPr>
          <p:nvPr>
            <p:ph type="title"/>
          </p:nvPr>
        </p:nvSpPr>
        <p:spPr>
          <a:xfrm>
            <a:off x="457200" y="447587"/>
            <a:ext cx="8229600" cy="510649"/>
          </a:xfrm>
          <a:prstGeom prst="rect">
            <a:avLst/>
          </a:prstGeom>
        </p:spPr>
        <p:txBody>
          <a:bodyPr>
            <a:normAutofit/>
          </a:bodyPr>
          <a:lstStyle/>
          <a:p>
            <a:r>
              <a:rPr lang="en-US" altLang="ja-JP" sz="1800" dirty="0">
                <a:cs typeface="ヒラギノ丸ゴ Pro W4"/>
              </a:rPr>
              <a:t>5</a:t>
            </a:r>
            <a:r>
              <a:rPr kumimoji="1" lang="en-US" altLang="ja-JP" sz="1800" dirty="0">
                <a:cs typeface="ヒラギノ丸ゴ Pro W4"/>
              </a:rPr>
              <a:t>. </a:t>
            </a:r>
            <a:r>
              <a:rPr kumimoji="1" lang="ja-JP" altLang="en-US" sz="1800" dirty="0">
                <a:cs typeface="ヒラギノ丸ゴ Pro W4"/>
              </a:rPr>
              <a:t>しまぽ通貨加盟店になるメリット</a:t>
            </a:r>
          </a:p>
        </p:txBody>
      </p:sp>
      <p:sp>
        <p:nvSpPr>
          <p:cNvPr id="3" name="角丸四角形 2"/>
          <p:cNvSpPr/>
          <p:nvPr/>
        </p:nvSpPr>
        <p:spPr>
          <a:xfrm>
            <a:off x="428324" y="1172567"/>
            <a:ext cx="2420754" cy="1866271"/>
          </a:xfrm>
          <a:prstGeom prst="roundRect">
            <a:avLst/>
          </a:prstGeom>
          <a:solidFill>
            <a:schemeClr val="accent2">
              <a:lumMod val="40000"/>
              <a:lumOff val="60000"/>
            </a:schemeClr>
          </a:solidFill>
          <a:ln>
            <a:solidFill>
              <a:srgbClr val="C40000"/>
            </a:solidFill>
          </a:ln>
          <a:effectLst/>
        </p:spPr>
        <p:style>
          <a:lnRef idx="1">
            <a:schemeClr val="accent1"/>
          </a:lnRef>
          <a:fillRef idx="3">
            <a:schemeClr val="accent1"/>
          </a:fillRef>
          <a:effectRef idx="2">
            <a:schemeClr val="accent1"/>
          </a:effectRef>
          <a:fontRef idx="minor">
            <a:schemeClr val="lt1"/>
          </a:fontRef>
        </p:style>
        <p:txBody>
          <a:bodyPr rtlCol="0" anchor="t"/>
          <a:lstStyle/>
          <a:p>
            <a:pPr algn="ctr"/>
            <a:r>
              <a:rPr lang="ja-JP" altLang="en-US" sz="1600" b="1" dirty="0">
                <a:solidFill>
                  <a:schemeClr val="tx1"/>
                </a:solidFill>
                <a:latin typeface="Meiryo UI" panose="020B0604030504040204" pitchFamily="50" charset="-128"/>
                <a:ea typeface="Meiryo UI" panose="020B0604030504040204" pitchFamily="50" charset="-128"/>
                <a:cs typeface="ヒラギノ丸ゴ ProN W4"/>
              </a:rPr>
              <a:t>①</a:t>
            </a:r>
            <a:r>
              <a:rPr lang="ja-JP" altLang="en-US" sz="1600" b="1" dirty="0" err="1">
                <a:solidFill>
                  <a:schemeClr val="tx1"/>
                </a:solidFill>
                <a:latin typeface="Meiryo UI" panose="020B0604030504040204" pitchFamily="50" charset="-128"/>
                <a:ea typeface="Meiryo UI" panose="020B0604030504040204" pitchFamily="50" charset="-128"/>
                <a:cs typeface="ヒラギノ丸ゴ ProN W4"/>
              </a:rPr>
              <a:t>しまぽ</a:t>
            </a:r>
            <a:r>
              <a:rPr lang="ja-JP" altLang="en-US" sz="1600" b="1" dirty="0">
                <a:solidFill>
                  <a:schemeClr val="tx1"/>
                </a:solidFill>
                <a:latin typeface="Meiryo UI" panose="020B0604030504040204" pitchFamily="50" charset="-128"/>
                <a:ea typeface="Meiryo UI" panose="020B0604030504040204" pitchFamily="50" charset="-128"/>
                <a:cs typeface="ヒラギノ丸ゴ ProN W4"/>
              </a:rPr>
              <a:t>通貨による自店への観光客の送客・購買意欲向上</a:t>
            </a:r>
          </a:p>
        </p:txBody>
      </p:sp>
      <p:sp>
        <p:nvSpPr>
          <p:cNvPr id="11" name="角丸四角形 10"/>
          <p:cNvSpPr/>
          <p:nvPr/>
        </p:nvSpPr>
        <p:spPr>
          <a:xfrm>
            <a:off x="428322" y="3306698"/>
            <a:ext cx="2420755" cy="1753119"/>
          </a:xfrm>
          <a:prstGeom prst="roundRect">
            <a:avLst/>
          </a:prstGeom>
          <a:solidFill>
            <a:schemeClr val="accent2">
              <a:lumMod val="40000"/>
              <a:lumOff val="60000"/>
            </a:schemeClr>
          </a:solidFill>
          <a:ln>
            <a:solidFill>
              <a:srgbClr val="C40000"/>
            </a:solidFill>
          </a:ln>
          <a:effectLst/>
        </p:spPr>
        <p:style>
          <a:lnRef idx="1">
            <a:schemeClr val="accent1"/>
          </a:lnRef>
          <a:fillRef idx="3">
            <a:schemeClr val="accent1"/>
          </a:fillRef>
          <a:effectRef idx="2">
            <a:schemeClr val="accent1"/>
          </a:effectRef>
          <a:fontRef idx="minor">
            <a:schemeClr val="lt1"/>
          </a:fontRef>
        </p:style>
        <p:txBody>
          <a:bodyPr rtlCol="0" anchor="t"/>
          <a:lstStyle/>
          <a:p>
            <a:pPr marL="0" lvl="1" algn="ctr"/>
            <a:r>
              <a:rPr lang="ja-JP" altLang="en-US" sz="1600" b="1" dirty="0">
                <a:solidFill>
                  <a:schemeClr val="tx1"/>
                </a:solidFill>
                <a:latin typeface="Meiryo UI" panose="020B0604030504040204" pitchFamily="50" charset="-128"/>
                <a:ea typeface="Meiryo UI" panose="020B0604030504040204" pitchFamily="50" charset="-128"/>
              </a:rPr>
              <a:t>②</a:t>
            </a:r>
            <a:r>
              <a:rPr lang="ja-JP" altLang="en-US" sz="1600" b="1" dirty="0" err="1">
                <a:solidFill>
                  <a:schemeClr val="tx1"/>
                </a:solidFill>
                <a:latin typeface="Meiryo UI" panose="020B0604030504040204" pitchFamily="50" charset="-128"/>
                <a:ea typeface="Meiryo UI" panose="020B0604030504040204" pitchFamily="50" charset="-128"/>
              </a:rPr>
              <a:t>しまぽ</a:t>
            </a:r>
            <a:r>
              <a:rPr lang="ja-JP" altLang="en-US" sz="1600" b="1" dirty="0">
                <a:solidFill>
                  <a:schemeClr val="tx1"/>
                </a:solidFill>
                <a:latin typeface="Meiryo UI" panose="020B0604030504040204" pitchFamily="50" charset="-128"/>
                <a:ea typeface="Meiryo UI" panose="020B0604030504040204" pitchFamily="50" charset="-128"/>
              </a:rPr>
              <a:t>通貨加盟店としてプロモーションすることによる自店の認知向上</a:t>
            </a:r>
          </a:p>
        </p:txBody>
      </p:sp>
      <p:sp>
        <p:nvSpPr>
          <p:cNvPr id="13" name="テキスト ボックス 12"/>
          <p:cNvSpPr txBox="1"/>
          <p:nvPr/>
        </p:nvSpPr>
        <p:spPr>
          <a:xfrm>
            <a:off x="3021157" y="1172567"/>
            <a:ext cx="5635592" cy="2045606"/>
          </a:xfrm>
          <a:prstGeom prst="rect">
            <a:avLst/>
          </a:prstGeom>
        </p:spPr>
        <p:style>
          <a:lnRef idx="2">
            <a:schemeClr val="dk1"/>
          </a:lnRef>
          <a:fillRef idx="1">
            <a:schemeClr val="lt1"/>
          </a:fillRef>
          <a:effectRef idx="0">
            <a:schemeClr val="dk1"/>
          </a:effectRef>
          <a:fontRef idx="minor">
            <a:schemeClr val="dk1"/>
          </a:fontRef>
        </p:style>
        <p:txBody>
          <a:bodyPr wrap="square" rtlCol="0" anchor="ctr">
            <a:noAutofit/>
          </a:bodyPr>
          <a:lstStyle/>
          <a:p>
            <a:pPr marL="176213" indent="-176213">
              <a:buFont typeface="Arial"/>
              <a:buChar char="•"/>
            </a:pPr>
            <a:r>
              <a:rPr lang="en-US" altLang="ja-JP" sz="1400" b="1" u="sng" dirty="0">
                <a:solidFill>
                  <a:srgbClr val="000090"/>
                </a:solidFill>
                <a:latin typeface="Meiryo UI" panose="020B0604030504040204" pitchFamily="50" charset="-128"/>
                <a:ea typeface="Meiryo UI" panose="020B0604030504040204" pitchFamily="50" charset="-128"/>
                <a:cs typeface="ヒラギノ丸ゴ ProN W4"/>
              </a:rPr>
              <a:t>30%</a:t>
            </a:r>
            <a:r>
              <a:rPr lang="ja-JP" altLang="en-US" sz="1400" b="1" u="sng" dirty="0">
                <a:solidFill>
                  <a:srgbClr val="000090"/>
                </a:solidFill>
                <a:latin typeface="Meiryo UI" panose="020B0604030504040204" pitchFamily="50" charset="-128"/>
                <a:ea typeface="Meiryo UI" panose="020B0604030504040204" pitchFamily="50" charset="-128"/>
                <a:cs typeface="ヒラギノ丸ゴ ProN W4"/>
              </a:rPr>
              <a:t>を超えるプレミアム率</a:t>
            </a:r>
            <a:r>
              <a:rPr lang="ja-JP" altLang="en-US" sz="1400" dirty="0">
                <a:latin typeface="Meiryo UI" panose="020B0604030504040204" pitchFamily="50" charset="-128"/>
                <a:ea typeface="Meiryo UI" panose="020B0604030504040204" pitchFamily="50" charset="-128"/>
                <a:cs typeface="ヒラギノ丸ゴ ProN W4"/>
              </a:rPr>
              <a:t>により、電子しまぽをきっかけとした宿泊旅行客増加、お土産店など加盟店への送客の増加が見込めます。</a:t>
            </a:r>
            <a:r>
              <a:rPr lang="en-US" altLang="ja-JP" sz="1400" dirty="0">
                <a:latin typeface="Meiryo UI" panose="020B0604030504040204" pitchFamily="50" charset="-128"/>
                <a:ea typeface="Meiryo UI" panose="020B0604030504040204" pitchFamily="50" charset="-128"/>
                <a:cs typeface="ヒラギノ丸ゴ ProN W4"/>
              </a:rPr>
              <a:t/>
            </a:r>
            <a:br>
              <a:rPr lang="en-US" altLang="ja-JP" sz="1400" dirty="0">
                <a:latin typeface="Meiryo UI" panose="020B0604030504040204" pitchFamily="50" charset="-128"/>
                <a:ea typeface="Meiryo UI" panose="020B0604030504040204" pitchFamily="50" charset="-128"/>
                <a:cs typeface="ヒラギノ丸ゴ ProN W4"/>
              </a:rPr>
            </a:br>
            <a:r>
              <a:rPr lang="ja-JP" altLang="en-US" sz="1400" dirty="0">
                <a:latin typeface="Meiryo UI" panose="020B0604030504040204" pitchFamily="50" charset="-128"/>
                <a:ea typeface="Meiryo UI" panose="020B0604030504040204" pitchFamily="50" charset="-128"/>
                <a:cs typeface="ヒラギノ丸ゴ ProN W4"/>
              </a:rPr>
              <a:t>（</a:t>
            </a:r>
            <a:r>
              <a:rPr lang="en-US" altLang="ja-JP" sz="1400" dirty="0">
                <a:latin typeface="Meiryo UI" panose="020B0604030504040204" pitchFamily="50" charset="-128"/>
                <a:ea typeface="Meiryo UI" panose="020B0604030504040204" pitchFamily="50" charset="-128"/>
                <a:cs typeface="ヒラギノ丸ゴ ProN W4"/>
              </a:rPr>
              <a:t>※</a:t>
            </a:r>
            <a:r>
              <a:rPr lang="ja-JP" altLang="en-US" sz="1400" dirty="0">
                <a:latin typeface="Meiryo UI" panose="020B0604030504040204" pitchFamily="50" charset="-128"/>
                <a:ea typeface="Meiryo UI" panose="020B0604030504040204" pitchFamily="50" charset="-128"/>
                <a:cs typeface="ヒラギノ丸ゴ ProN W4"/>
              </a:rPr>
              <a:t>一般的には</a:t>
            </a:r>
            <a:r>
              <a:rPr lang="en-US" altLang="ja-JP" sz="1400" dirty="0">
                <a:latin typeface="Meiryo UI" panose="020B0604030504040204" pitchFamily="50" charset="-128"/>
                <a:ea typeface="Meiryo UI" panose="020B0604030504040204" pitchFamily="50" charset="-128"/>
                <a:cs typeface="ヒラギノ丸ゴ ProN W4"/>
              </a:rPr>
              <a:t>10</a:t>
            </a:r>
            <a:r>
              <a:rPr lang="ja-JP" altLang="en-US" sz="1400" dirty="0">
                <a:latin typeface="Meiryo UI" panose="020B0604030504040204" pitchFamily="50" charset="-128"/>
                <a:ea typeface="Meiryo UI" panose="020B0604030504040204" pitchFamily="50" charset="-128"/>
                <a:cs typeface="ヒラギノ丸ゴ ProN W4"/>
              </a:rPr>
              <a:t>％～</a:t>
            </a:r>
            <a:r>
              <a:rPr lang="en-US" altLang="ja-JP" sz="1400" dirty="0">
                <a:latin typeface="Meiryo UI" panose="020B0604030504040204" pitchFamily="50" charset="-128"/>
                <a:ea typeface="Meiryo UI" panose="020B0604030504040204" pitchFamily="50" charset="-128"/>
                <a:cs typeface="ヒラギノ丸ゴ ProN W4"/>
              </a:rPr>
              <a:t>20</a:t>
            </a:r>
            <a:r>
              <a:rPr lang="ja-JP" altLang="en-US" sz="1400" dirty="0">
                <a:latin typeface="Meiryo UI" panose="020B0604030504040204" pitchFamily="50" charset="-128"/>
                <a:ea typeface="Meiryo UI" panose="020B0604030504040204" pitchFamily="50" charset="-128"/>
                <a:cs typeface="ヒラギノ丸ゴ ProN W4"/>
              </a:rPr>
              <a:t>％のプレミアム率です）</a:t>
            </a:r>
            <a:endParaRPr lang="en-US" altLang="ja-JP" sz="1400" dirty="0">
              <a:latin typeface="Meiryo UI" panose="020B0604030504040204" pitchFamily="50" charset="-128"/>
              <a:ea typeface="Meiryo UI" panose="020B0604030504040204" pitchFamily="50" charset="-128"/>
              <a:cs typeface="ヒラギノ丸ゴ ProN W4"/>
            </a:endParaRPr>
          </a:p>
          <a:p>
            <a:r>
              <a:rPr lang="ja-JP" altLang="ja-JP" sz="1000" dirty="0">
                <a:latin typeface="Meiryo UI" panose="020B0604030504040204" pitchFamily="50" charset="-128"/>
                <a:ea typeface="Meiryo UI" panose="020B0604030504040204" pitchFamily="50" charset="-128"/>
                <a:cs typeface="ヒラギノ丸ゴ ProN W4"/>
              </a:rPr>
              <a:t>　</a:t>
            </a:r>
          </a:p>
          <a:p>
            <a:pPr marL="176213" indent="-176213">
              <a:buFont typeface="Arial"/>
              <a:buChar char="•"/>
            </a:pPr>
            <a:r>
              <a:rPr lang="ja-JP" altLang="en-US" sz="1400" b="1" u="sng" dirty="0">
                <a:solidFill>
                  <a:srgbClr val="000090"/>
                </a:solidFill>
                <a:latin typeface="Meiryo UI" panose="020B0604030504040204" pitchFamily="50" charset="-128"/>
                <a:ea typeface="Meiryo UI" panose="020B0604030504040204" pitchFamily="50" charset="-128"/>
                <a:cs typeface="ヒラギノ丸ゴ ProN W4"/>
              </a:rPr>
              <a:t>購買意欲・購買単価の向上につながります。</a:t>
            </a:r>
            <a:endParaRPr lang="en-US" altLang="ja-JP" sz="1400" b="1" u="sng" dirty="0">
              <a:solidFill>
                <a:srgbClr val="000090"/>
              </a:solidFill>
              <a:latin typeface="Meiryo UI" panose="020B0604030504040204" pitchFamily="50" charset="-128"/>
              <a:ea typeface="Meiryo UI" panose="020B0604030504040204" pitchFamily="50" charset="-128"/>
              <a:cs typeface="ヒラギノ丸ゴ ProN W4"/>
            </a:endParaRPr>
          </a:p>
          <a:p>
            <a:r>
              <a:rPr lang="ja-JP" altLang="en-US" sz="1400" b="1" dirty="0">
                <a:solidFill>
                  <a:srgbClr val="000090"/>
                </a:solidFill>
                <a:latin typeface="Meiryo UI" panose="020B0604030504040204" pitchFamily="50" charset="-128"/>
                <a:ea typeface="Meiryo UI" panose="020B0604030504040204" pitchFamily="50" charset="-128"/>
                <a:cs typeface="ヒラギノ丸ゴ ProN W4"/>
              </a:rPr>
              <a:t>　</a:t>
            </a:r>
            <a:r>
              <a:rPr lang="ja-JP" altLang="en-US" sz="1400" b="1" dirty="0">
                <a:solidFill>
                  <a:schemeClr val="tx1"/>
                </a:solidFill>
                <a:latin typeface="Meiryo UI" panose="020B0604030504040204" pitchFamily="50" charset="-128"/>
                <a:ea typeface="Meiryo UI" panose="020B0604030504040204" pitchFamily="50" charset="-128"/>
                <a:cs typeface="ヒラギノ丸ゴ ProN W4"/>
              </a:rPr>
              <a:t>→</a:t>
            </a:r>
            <a:r>
              <a:rPr lang="ja-JP" altLang="en-US" sz="1400" dirty="0">
                <a:solidFill>
                  <a:schemeClr val="tx1"/>
                </a:solidFill>
                <a:latin typeface="Meiryo UI" panose="020B0604030504040204" pitchFamily="50" charset="-128"/>
                <a:ea typeface="Meiryo UI" panose="020B0604030504040204" pitchFamily="50" charset="-128"/>
                <a:cs typeface="ヒラギノ丸ゴ ProN W4"/>
              </a:rPr>
              <a:t>利用単位は</a:t>
            </a:r>
            <a:r>
              <a:rPr lang="en-US" altLang="ja-JP" sz="1400" dirty="0">
                <a:solidFill>
                  <a:schemeClr val="tx1"/>
                </a:solidFill>
                <a:latin typeface="Meiryo UI" panose="020B0604030504040204" pitchFamily="50" charset="-128"/>
                <a:ea typeface="Meiryo UI" panose="020B0604030504040204" pitchFamily="50" charset="-128"/>
                <a:cs typeface="ヒラギノ丸ゴ ProN W4"/>
              </a:rPr>
              <a:t>1,000</a:t>
            </a:r>
            <a:r>
              <a:rPr lang="ja-JP" altLang="en-US" sz="1400" dirty="0">
                <a:solidFill>
                  <a:schemeClr val="tx1"/>
                </a:solidFill>
                <a:latin typeface="Meiryo UI" panose="020B0604030504040204" pitchFamily="50" charset="-128"/>
                <a:ea typeface="Meiryo UI" panose="020B0604030504040204" pitchFamily="50" charset="-128"/>
                <a:cs typeface="ヒラギノ丸ゴ ProN W4"/>
              </a:rPr>
              <a:t>円としており、お釣りがでないため、</a:t>
            </a:r>
            <a:r>
              <a:rPr lang="en-US" altLang="ja-JP" sz="1400" dirty="0">
                <a:solidFill>
                  <a:schemeClr val="tx1"/>
                </a:solidFill>
                <a:latin typeface="Meiryo UI" panose="020B0604030504040204" pitchFamily="50" charset="-128"/>
                <a:ea typeface="Meiryo UI" panose="020B0604030504040204" pitchFamily="50" charset="-128"/>
                <a:cs typeface="ヒラギノ丸ゴ ProN W4"/>
              </a:rPr>
              <a:t>1</a:t>
            </a:r>
            <a:r>
              <a:rPr lang="ja-JP" altLang="en-US" sz="1400" dirty="0">
                <a:solidFill>
                  <a:schemeClr val="tx1"/>
                </a:solidFill>
                <a:latin typeface="Meiryo UI" panose="020B0604030504040204" pitchFamily="50" charset="-128"/>
                <a:ea typeface="Meiryo UI" panose="020B0604030504040204" pitchFamily="50" charset="-128"/>
                <a:cs typeface="ヒラギノ丸ゴ ProN W4"/>
              </a:rPr>
              <a:t>件あたり</a:t>
            </a:r>
            <a:r>
              <a:rPr lang="en-US" altLang="ja-JP" sz="1400" dirty="0">
                <a:solidFill>
                  <a:schemeClr val="tx1"/>
                </a:solidFill>
                <a:latin typeface="Meiryo UI" panose="020B0604030504040204" pitchFamily="50" charset="-128"/>
                <a:ea typeface="Meiryo UI" panose="020B0604030504040204" pitchFamily="50" charset="-128"/>
                <a:cs typeface="ヒラギノ丸ゴ ProN W4"/>
              </a:rPr>
              <a:t>1,000</a:t>
            </a:r>
            <a:r>
              <a:rPr lang="ja-JP" altLang="en-US" sz="1400" dirty="0">
                <a:solidFill>
                  <a:schemeClr val="tx1"/>
                </a:solidFill>
                <a:latin typeface="Meiryo UI" panose="020B0604030504040204" pitchFamily="50" charset="-128"/>
                <a:ea typeface="Meiryo UI" panose="020B0604030504040204" pitchFamily="50" charset="-128"/>
                <a:cs typeface="ヒラギノ丸ゴ ProN W4"/>
              </a:rPr>
              <a:t>円</a:t>
            </a:r>
            <a:endParaRPr lang="en-US" altLang="ja-JP" sz="1400" dirty="0">
              <a:solidFill>
                <a:schemeClr val="tx1"/>
              </a:solidFill>
              <a:latin typeface="Meiryo UI" panose="020B0604030504040204" pitchFamily="50" charset="-128"/>
              <a:ea typeface="Meiryo UI" panose="020B0604030504040204" pitchFamily="50" charset="-128"/>
              <a:cs typeface="ヒラギノ丸ゴ ProN W4"/>
            </a:endParaRPr>
          </a:p>
          <a:p>
            <a:r>
              <a:rPr lang="ja-JP" altLang="en-US" sz="1400" dirty="0">
                <a:solidFill>
                  <a:schemeClr val="tx1"/>
                </a:solidFill>
                <a:latin typeface="Meiryo UI" panose="020B0604030504040204" pitchFamily="50" charset="-128"/>
                <a:ea typeface="Meiryo UI" panose="020B0604030504040204" pitchFamily="50" charset="-128"/>
                <a:cs typeface="ヒラギノ丸ゴ ProN W4"/>
              </a:rPr>
              <a:t>　以上の購入が見込めます。</a:t>
            </a:r>
            <a:endParaRPr lang="en-US" altLang="ja-JP" sz="1400" dirty="0">
              <a:solidFill>
                <a:schemeClr val="tx1"/>
              </a:solidFill>
              <a:latin typeface="Meiryo UI" panose="020B0604030504040204" pitchFamily="50" charset="-128"/>
              <a:ea typeface="Meiryo UI" panose="020B0604030504040204" pitchFamily="50" charset="-128"/>
              <a:cs typeface="ヒラギノ丸ゴ ProN W4"/>
            </a:endParaRPr>
          </a:p>
          <a:p>
            <a:r>
              <a:rPr lang="ja-JP" altLang="en-US" sz="1400" dirty="0">
                <a:solidFill>
                  <a:schemeClr val="tx1"/>
                </a:solidFill>
                <a:latin typeface="Meiryo UI" panose="020B0604030504040204" pitchFamily="50" charset="-128"/>
                <a:ea typeface="Meiryo UI" panose="020B0604030504040204" pitchFamily="50" charset="-128"/>
                <a:cs typeface="ヒラギノ丸ゴ ProN W4"/>
              </a:rPr>
              <a:t>　</a:t>
            </a:r>
            <a:r>
              <a:rPr lang="en-US" altLang="ja-JP" sz="1400" dirty="0">
                <a:solidFill>
                  <a:schemeClr val="tx1"/>
                </a:solidFill>
                <a:latin typeface="Meiryo UI" panose="020B0604030504040204" pitchFamily="50" charset="-128"/>
                <a:ea typeface="Meiryo UI" panose="020B0604030504040204" pitchFamily="50" charset="-128"/>
                <a:cs typeface="ヒラギノ丸ゴ ProN W4"/>
              </a:rPr>
              <a:t>(</a:t>
            </a:r>
            <a:r>
              <a:rPr lang="ja-JP" altLang="en-US" sz="1400" dirty="0">
                <a:solidFill>
                  <a:schemeClr val="tx1"/>
                </a:solidFill>
                <a:latin typeface="Meiryo UI" panose="020B0604030504040204" pitchFamily="50" charset="-128"/>
                <a:ea typeface="Meiryo UI" panose="020B0604030504040204" pitchFamily="50" charset="-128"/>
                <a:cs typeface="ヒラギノ丸ゴ ProN W4"/>
              </a:rPr>
              <a:t>例：</a:t>
            </a:r>
            <a:r>
              <a:rPr lang="en-US" altLang="ja-JP" sz="1400" dirty="0">
                <a:solidFill>
                  <a:schemeClr val="tx1"/>
                </a:solidFill>
                <a:latin typeface="Meiryo UI" panose="020B0604030504040204" pitchFamily="50" charset="-128"/>
                <a:ea typeface="Meiryo UI" panose="020B0604030504040204" pitchFamily="50" charset="-128"/>
                <a:cs typeface="ヒラギノ丸ゴ ProN W4"/>
              </a:rPr>
              <a:t>800</a:t>
            </a:r>
            <a:r>
              <a:rPr lang="ja-JP" altLang="en-US" sz="1400" dirty="0">
                <a:solidFill>
                  <a:schemeClr val="tx1"/>
                </a:solidFill>
                <a:latin typeface="Meiryo UI" panose="020B0604030504040204" pitchFamily="50" charset="-128"/>
                <a:ea typeface="Meiryo UI" panose="020B0604030504040204" pitchFamily="50" charset="-128"/>
                <a:cs typeface="ヒラギノ丸ゴ ProN W4"/>
              </a:rPr>
              <a:t>円のお菓子を購入したが</a:t>
            </a:r>
            <a:r>
              <a:rPr lang="en-US" altLang="ja-JP" sz="1400" dirty="0">
                <a:solidFill>
                  <a:schemeClr val="tx1"/>
                </a:solidFill>
                <a:latin typeface="Meiryo UI" panose="020B0604030504040204" pitchFamily="50" charset="-128"/>
                <a:ea typeface="Meiryo UI" panose="020B0604030504040204" pitchFamily="50" charset="-128"/>
                <a:cs typeface="ヒラギノ丸ゴ ProN W4"/>
              </a:rPr>
              <a:t>200</a:t>
            </a:r>
            <a:r>
              <a:rPr lang="ja-JP" altLang="en-US" sz="1400" dirty="0">
                <a:solidFill>
                  <a:schemeClr val="tx1"/>
                </a:solidFill>
                <a:latin typeface="Meiryo UI" panose="020B0604030504040204" pitchFamily="50" charset="-128"/>
                <a:ea typeface="Meiryo UI" panose="020B0604030504040204" pitchFamily="50" charset="-128"/>
                <a:cs typeface="ヒラギノ丸ゴ ProN W4"/>
              </a:rPr>
              <a:t>円余るため飲み物を追加購入）</a:t>
            </a:r>
            <a:endParaRPr lang="en-US" altLang="ja-JP" sz="1400" dirty="0">
              <a:solidFill>
                <a:schemeClr val="tx1"/>
              </a:solidFill>
              <a:latin typeface="Meiryo UI" panose="020B0604030504040204" pitchFamily="50" charset="-128"/>
              <a:ea typeface="Meiryo UI" panose="020B0604030504040204" pitchFamily="50" charset="-128"/>
              <a:cs typeface="ヒラギノ丸ゴ ProN W4"/>
            </a:endParaRPr>
          </a:p>
        </p:txBody>
      </p:sp>
      <p:sp>
        <p:nvSpPr>
          <p:cNvPr id="14" name="テキスト ボックス 13"/>
          <p:cNvSpPr txBox="1"/>
          <p:nvPr/>
        </p:nvSpPr>
        <p:spPr>
          <a:xfrm>
            <a:off x="3022333" y="3369341"/>
            <a:ext cx="5635592" cy="1627832"/>
          </a:xfrm>
          <a:prstGeom prst="rect">
            <a:avLst/>
          </a:prstGeom>
        </p:spPr>
        <p:style>
          <a:lnRef idx="2">
            <a:schemeClr val="dk1"/>
          </a:lnRef>
          <a:fillRef idx="1">
            <a:schemeClr val="lt1"/>
          </a:fillRef>
          <a:effectRef idx="0">
            <a:schemeClr val="dk1"/>
          </a:effectRef>
          <a:fontRef idx="minor">
            <a:schemeClr val="dk1"/>
          </a:fontRef>
        </p:style>
        <p:txBody>
          <a:bodyPr wrap="square" rtlCol="0" anchor="ctr">
            <a:noAutofit/>
          </a:bodyPr>
          <a:lstStyle/>
          <a:p>
            <a:pPr marL="176213" indent="-176213">
              <a:buFont typeface="Arial"/>
              <a:buChar char="•"/>
            </a:pPr>
            <a:r>
              <a:rPr lang="ja-JP" altLang="en-US" sz="1400" b="1" u="sng" dirty="0">
                <a:solidFill>
                  <a:srgbClr val="000090"/>
                </a:solidFill>
                <a:latin typeface="Meiryo UI" panose="020B0604030504040204" pitchFamily="50" charset="-128"/>
                <a:ea typeface="Meiryo UI" panose="020B0604030504040204" pitchFamily="50" charset="-128"/>
                <a:cs typeface="ヒラギノ丸ゴ ProN W4"/>
              </a:rPr>
              <a:t>公式ホームページ上で加盟店のプロモーションが実施</a:t>
            </a:r>
            <a:r>
              <a:rPr lang="ja-JP" altLang="en-US" sz="1400" dirty="0">
                <a:latin typeface="Meiryo UI" panose="020B0604030504040204" pitchFamily="50" charset="-128"/>
                <a:ea typeface="Meiryo UI" panose="020B0604030504040204" pitchFamily="50" charset="-128"/>
                <a:cs typeface="ヒラギノ丸ゴ ProN W4"/>
              </a:rPr>
              <a:t>されることで、自店の認知度向上が見込めます。</a:t>
            </a:r>
            <a:r>
              <a:rPr lang="en-US" altLang="ja-JP" sz="1400" dirty="0">
                <a:latin typeface="Meiryo UI" panose="020B0604030504040204" pitchFamily="50" charset="-128"/>
                <a:ea typeface="Meiryo UI" panose="020B0604030504040204" pitchFamily="50" charset="-128"/>
                <a:cs typeface="ヒラギノ丸ゴ ProN W4"/>
              </a:rPr>
              <a:t/>
            </a:r>
            <a:br>
              <a:rPr lang="en-US" altLang="ja-JP" sz="1400" dirty="0">
                <a:latin typeface="Meiryo UI" panose="020B0604030504040204" pitchFamily="50" charset="-128"/>
                <a:ea typeface="Meiryo UI" panose="020B0604030504040204" pitchFamily="50" charset="-128"/>
                <a:cs typeface="ヒラギノ丸ゴ ProN W4"/>
              </a:rPr>
            </a:br>
            <a:r>
              <a:rPr lang="en-US" altLang="ja-JP" sz="1400" dirty="0">
                <a:latin typeface="Meiryo UI" panose="020B0604030504040204" pitchFamily="50" charset="-128"/>
                <a:ea typeface="Meiryo UI" panose="020B0604030504040204" pitchFamily="50" charset="-128"/>
                <a:cs typeface="ヒラギノ丸ゴ ProN W4"/>
              </a:rPr>
              <a:t>→</a:t>
            </a:r>
            <a:r>
              <a:rPr lang="ja-JP" altLang="en-US" sz="1400" dirty="0">
                <a:latin typeface="Meiryo UI" panose="020B0604030504040204" pitchFamily="50" charset="-128"/>
                <a:ea typeface="Meiryo UI" panose="020B0604030504040204" pitchFamily="50" charset="-128"/>
                <a:cs typeface="ヒラギノ丸ゴ ProN W4"/>
              </a:rPr>
              <a:t>旅行者が閲覧する公式ホームページ上で加盟店情報が掲載されるため、旅行者やこれから旅行を計画している人に対して、加盟店の認知度が向上されます。また</a:t>
            </a:r>
            <a:r>
              <a:rPr lang="en-US" altLang="ja-JP" sz="1400" u="sng" dirty="0">
                <a:latin typeface="Meiryo UI" panose="020B0604030504040204" pitchFamily="50" charset="-128"/>
                <a:ea typeface="Meiryo UI" panose="020B0604030504040204" pitchFamily="50" charset="-128"/>
                <a:cs typeface="ヒラギノ丸ゴ ProN W4"/>
              </a:rPr>
              <a:t>SNS</a:t>
            </a:r>
            <a:r>
              <a:rPr lang="ja-JP" altLang="en-US" sz="1400" u="sng" dirty="0">
                <a:latin typeface="Meiryo UI" panose="020B0604030504040204" pitchFamily="50" charset="-128"/>
                <a:ea typeface="Meiryo UI" panose="020B0604030504040204" pitchFamily="50" charset="-128"/>
                <a:cs typeface="ヒラギノ丸ゴ ProN W4"/>
              </a:rPr>
              <a:t>広告をはじめとした各種</a:t>
            </a:r>
            <a:r>
              <a:rPr lang="en-US" altLang="ja-JP" sz="1400" u="sng" dirty="0">
                <a:latin typeface="Meiryo UI" panose="020B0604030504040204" pitchFamily="50" charset="-128"/>
                <a:ea typeface="Meiryo UI" panose="020B0604030504040204" pitchFamily="50" charset="-128"/>
                <a:cs typeface="ヒラギノ丸ゴ ProN W4"/>
              </a:rPr>
              <a:t>PR</a:t>
            </a:r>
            <a:r>
              <a:rPr lang="ja-JP" altLang="en-US" sz="1400" u="sng" dirty="0">
                <a:latin typeface="Meiryo UI" panose="020B0604030504040204" pitchFamily="50" charset="-128"/>
                <a:ea typeface="Meiryo UI" panose="020B0604030504040204" pitchFamily="50" charset="-128"/>
                <a:cs typeface="ヒラギノ丸ゴ ProN W4"/>
              </a:rPr>
              <a:t>ツール</a:t>
            </a:r>
            <a:r>
              <a:rPr lang="ja-JP" altLang="en-US" sz="1400" dirty="0">
                <a:latin typeface="Meiryo UI" panose="020B0604030504040204" pitchFamily="50" charset="-128"/>
                <a:ea typeface="Meiryo UI" panose="020B0604030504040204" pitchFamily="50" charset="-128"/>
                <a:cs typeface="ヒラギノ丸ゴ ProN W4"/>
              </a:rPr>
              <a:t>を用いて、当事業を周知していきます。</a:t>
            </a:r>
            <a:endParaRPr lang="en-US" altLang="ja-JP" sz="1400" dirty="0">
              <a:latin typeface="Meiryo UI" panose="020B0604030504040204" pitchFamily="50" charset="-128"/>
              <a:ea typeface="Meiryo UI" panose="020B0604030504040204" pitchFamily="50" charset="-128"/>
              <a:cs typeface="ヒラギノ丸ゴ ProN W4"/>
            </a:endParaRPr>
          </a:p>
        </p:txBody>
      </p:sp>
      <p:sp>
        <p:nvSpPr>
          <p:cNvPr id="12" name="角丸四角形 10">
            <a:extLst>
              <a:ext uri="{FF2B5EF4-FFF2-40B4-BE49-F238E27FC236}">
                <a16:creationId xmlns:a16="http://schemas.microsoft.com/office/drawing/2014/main" xmlns="" id="{2BAAD2DB-0A19-43C0-89F4-4C5D78C265CB}"/>
              </a:ext>
            </a:extLst>
          </p:cNvPr>
          <p:cNvSpPr/>
          <p:nvPr/>
        </p:nvSpPr>
        <p:spPr>
          <a:xfrm>
            <a:off x="440353" y="5250068"/>
            <a:ext cx="2420755" cy="1395666"/>
          </a:xfrm>
          <a:prstGeom prst="roundRect">
            <a:avLst/>
          </a:prstGeom>
          <a:solidFill>
            <a:schemeClr val="accent2">
              <a:lumMod val="40000"/>
              <a:lumOff val="60000"/>
            </a:schemeClr>
          </a:solidFill>
          <a:ln>
            <a:solidFill>
              <a:srgbClr val="C40000"/>
            </a:solidFill>
          </a:ln>
          <a:effectLst/>
        </p:spPr>
        <p:style>
          <a:lnRef idx="1">
            <a:schemeClr val="accent1"/>
          </a:lnRef>
          <a:fillRef idx="3">
            <a:schemeClr val="accent1"/>
          </a:fillRef>
          <a:effectRef idx="2">
            <a:schemeClr val="accent1"/>
          </a:effectRef>
          <a:fontRef idx="minor">
            <a:schemeClr val="lt1"/>
          </a:fontRef>
        </p:style>
        <p:txBody>
          <a:bodyPr rtlCol="0" anchor="t"/>
          <a:lstStyle/>
          <a:p>
            <a:pPr marL="4763" lvl="1" algn="ctr"/>
            <a:r>
              <a:rPr lang="ja-JP" altLang="en-US" sz="1600" b="1" dirty="0">
                <a:solidFill>
                  <a:schemeClr val="tx1"/>
                </a:solidFill>
                <a:latin typeface="Meiryo UI" panose="020B0604030504040204" pitchFamily="50" charset="-128"/>
                <a:ea typeface="Meiryo UI" panose="020B0604030504040204" pitchFamily="50" charset="-128"/>
                <a:cs typeface="ヒラギノ丸ゴ ProN W4"/>
              </a:rPr>
              <a:t>③加盟店での利用</a:t>
            </a:r>
            <a:endParaRPr lang="en-US" altLang="ja-JP" sz="1600" b="1" dirty="0">
              <a:solidFill>
                <a:schemeClr val="tx1"/>
              </a:solidFill>
              <a:latin typeface="Meiryo UI" panose="020B0604030504040204" pitchFamily="50" charset="-128"/>
              <a:ea typeface="Meiryo UI" panose="020B0604030504040204" pitchFamily="50" charset="-128"/>
              <a:cs typeface="ヒラギノ丸ゴ ProN W4"/>
            </a:endParaRPr>
          </a:p>
          <a:p>
            <a:pPr marL="4763" lvl="1" algn="ctr"/>
            <a:r>
              <a:rPr lang="ja-JP" altLang="en-US" sz="1600" b="1" dirty="0">
                <a:solidFill>
                  <a:schemeClr val="tx1"/>
                </a:solidFill>
                <a:latin typeface="Meiryo UI" panose="020B0604030504040204" pitchFamily="50" charset="-128"/>
                <a:ea typeface="Meiryo UI" panose="020B0604030504040204" pitchFamily="50" charset="-128"/>
                <a:cs typeface="ヒラギノ丸ゴ ProN W4"/>
              </a:rPr>
              <a:t>データ取得と情報提供</a:t>
            </a:r>
            <a:endParaRPr lang="en-US" altLang="ja-JP" sz="1600" b="1" dirty="0">
              <a:solidFill>
                <a:schemeClr val="tx1"/>
              </a:solidFill>
              <a:latin typeface="Meiryo UI" panose="020B0604030504040204" pitchFamily="50" charset="-128"/>
              <a:ea typeface="Meiryo UI" panose="020B0604030504040204" pitchFamily="50" charset="-128"/>
              <a:cs typeface="ヒラギノ丸ゴ ProN W4"/>
            </a:endParaRPr>
          </a:p>
        </p:txBody>
      </p:sp>
      <p:sp>
        <p:nvSpPr>
          <p:cNvPr id="15" name="テキスト ボックス 14">
            <a:extLst>
              <a:ext uri="{FF2B5EF4-FFF2-40B4-BE49-F238E27FC236}">
                <a16:creationId xmlns:a16="http://schemas.microsoft.com/office/drawing/2014/main" xmlns="" id="{837EEB63-B26B-4A48-BA25-AF46B08A9015}"/>
              </a:ext>
            </a:extLst>
          </p:cNvPr>
          <p:cNvSpPr txBox="1"/>
          <p:nvPr/>
        </p:nvSpPr>
        <p:spPr>
          <a:xfrm>
            <a:off x="3022334" y="5346629"/>
            <a:ext cx="5635591" cy="1202543"/>
          </a:xfrm>
          <a:prstGeom prst="rect">
            <a:avLst/>
          </a:prstGeom>
        </p:spPr>
        <p:style>
          <a:lnRef idx="2">
            <a:schemeClr val="dk1"/>
          </a:lnRef>
          <a:fillRef idx="1">
            <a:schemeClr val="lt1"/>
          </a:fillRef>
          <a:effectRef idx="0">
            <a:schemeClr val="dk1"/>
          </a:effectRef>
          <a:fontRef idx="minor">
            <a:schemeClr val="dk1"/>
          </a:fontRef>
        </p:style>
        <p:txBody>
          <a:bodyPr wrap="square" rtlCol="0" anchor="ctr">
            <a:noAutofit/>
          </a:bodyPr>
          <a:lstStyle/>
          <a:p>
            <a:pPr marL="176213" indent="-176213">
              <a:buFont typeface="Arial"/>
              <a:buChar char="•"/>
            </a:pPr>
            <a:r>
              <a:rPr lang="ja-JP" altLang="en-US" sz="1400" b="1" u="sng" dirty="0">
                <a:solidFill>
                  <a:srgbClr val="000090"/>
                </a:solidFill>
                <a:latin typeface="Meiryo UI" panose="020B0604030504040204" pitchFamily="50" charset="-128"/>
                <a:ea typeface="Meiryo UI" panose="020B0604030504040204" pitchFamily="50" charset="-128"/>
              </a:rPr>
              <a:t>電子で通貨決済</a:t>
            </a:r>
            <a:r>
              <a:rPr lang="ja-JP" altLang="en-US" sz="1400" dirty="0">
                <a:latin typeface="Meiryo UI" panose="020B0604030504040204" pitchFamily="50" charset="-128"/>
                <a:ea typeface="Meiryo UI" panose="020B0604030504040204" pitchFamily="50" charset="-128"/>
              </a:rPr>
              <a:t>することで、どういった属性（例：年齢、性別、在住地など）の旅行者の方が、いつ、いくら利用したのか、といった情報を確認することが可能となり、皆様の今後の事業計画や販売の参考にしていただけます。</a:t>
            </a:r>
            <a:endParaRPr lang="en-US" altLang="ja-JP" sz="1400" dirty="0">
              <a:latin typeface="Meiryo UI" panose="020B0604030504040204" pitchFamily="50" charset="-128"/>
              <a:ea typeface="Meiryo UI" panose="020B0604030504040204" pitchFamily="50" charset="-128"/>
              <a:cs typeface="ヒラギノ丸ゴ ProN W4"/>
            </a:endParaRPr>
          </a:p>
        </p:txBody>
      </p:sp>
      <p:pic>
        <p:nvPicPr>
          <p:cNvPr id="8" name="グラフィックス 7" descr="棒グラフ">
            <a:extLst>
              <a:ext uri="{FF2B5EF4-FFF2-40B4-BE49-F238E27FC236}">
                <a16:creationId xmlns:a16="http://schemas.microsoft.com/office/drawing/2014/main" xmlns="" id="{537DEBDB-5729-4A88-9800-CB83682F4F31}"/>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265857" y="5867031"/>
            <a:ext cx="789570" cy="778703"/>
          </a:xfrm>
          <a:prstGeom prst="rect">
            <a:avLst/>
          </a:prstGeom>
        </p:spPr>
      </p:pic>
      <p:pic>
        <p:nvPicPr>
          <p:cNvPr id="17" name="グラフィックス 16" descr="買い物袋">
            <a:extLst>
              <a:ext uri="{FF2B5EF4-FFF2-40B4-BE49-F238E27FC236}">
                <a16:creationId xmlns:a16="http://schemas.microsoft.com/office/drawing/2014/main" xmlns="" id="{73691C70-18EF-469E-85C5-32698A10B48A}"/>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1658532" y="2147734"/>
            <a:ext cx="793790" cy="798339"/>
          </a:xfrm>
          <a:prstGeom prst="rect">
            <a:avLst/>
          </a:prstGeom>
        </p:spPr>
      </p:pic>
      <p:pic>
        <p:nvPicPr>
          <p:cNvPr id="19" name="グラフィックス 18" descr="マネー">
            <a:extLst>
              <a:ext uri="{FF2B5EF4-FFF2-40B4-BE49-F238E27FC236}">
                <a16:creationId xmlns:a16="http://schemas.microsoft.com/office/drawing/2014/main" xmlns="" id="{43B4B93F-2517-4ECC-AFD1-70D07D269AB6}"/>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1067826" y="2147734"/>
            <a:ext cx="590706" cy="891104"/>
          </a:xfrm>
          <a:prstGeom prst="rect">
            <a:avLst/>
          </a:prstGeom>
        </p:spPr>
      </p:pic>
      <p:pic>
        <p:nvPicPr>
          <p:cNvPr id="23" name="グラフィックス 22" descr="ストア">
            <a:extLst>
              <a:ext uri="{FF2B5EF4-FFF2-40B4-BE49-F238E27FC236}">
                <a16:creationId xmlns:a16="http://schemas.microsoft.com/office/drawing/2014/main" xmlns="" id="{579FBA9C-3A32-4EE4-BF4D-860405C4256A}"/>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1526737" y="4113912"/>
            <a:ext cx="831335" cy="883261"/>
          </a:xfrm>
          <a:prstGeom prst="rect">
            <a:avLst/>
          </a:prstGeom>
        </p:spPr>
      </p:pic>
      <p:pic>
        <p:nvPicPr>
          <p:cNvPr id="28" name="グラフィックス 27" descr="歩く">
            <a:extLst>
              <a:ext uri="{FF2B5EF4-FFF2-40B4-BE49-F238E27FC236}">
                <a16:creationId xmlns:a16="http://schemas.microsoft.com/office/drawing/2014/main" xmlns="" id="{BAFE460A-0F30-47F5-8F68-5B97C6419CA2}"/>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824501" y="4240696"/>
            <a:ext cx="738301" cy="663712"/>
          </a:xfrm>
          <a:prstGeom prst="rect">
            <a:avLst/>
          </a:prstGeom>
        </p:spPr>
      </p:pic>
    </p:spTree>
    <p:extLst>
      <p:ext uri="{BB962C8B-B14F-4D97-AF65-F5344CB8AC3E}">
        <p14:creationId xmlns:p14="http://schemas.microsoft.com/office/powerpoint/2010/main" val="16469483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スライド番号プレースホルダー 19"/>
          <p:cNvSpPr>
            <a:spLocks noGrp="1"/>
          </p:cNvSpPr>
          <p:nvPr>
            <p:ph type="sldNum" sz="quarter" idx="12"/>
          </p:nvPr>
        </p:nvSpPr>
        <p:spPr>
          <a:xfrm>
            <a:off x="6553200" y="6438654"/>
            <a:ext cx="2133600" cy="365125"/>
          </a:xfrm>
        </p:spPr>
        <p:txBody>
          <a:bodyPr/>
          <a:lstStyle/>
          <a:p>
            <a:fld id="{B1946512-26A0-2943-97A2-6EA47330DC2E}" type="slidenum">
              <a:rPr kumimoji="1" lang="ja-JP" altLang="en-US" sz="1000" smtClean="0">
                <a:latin typeface="ヒラギノ丸ゴ Pro W4"/>
                <a:ea typeface="ヒラギノ丸ゴ Pro W4"/>
                <a:cs typeface="ヒラギノ丸ゴ Pro W4"/>
              </a:rPr>
              <a:pPr/>
              <a:t>19</a:t>
            </a:fld>
            <a:endParaRPr kumimoji="1" lang="ja-JP" altLang="en-US" sz="1000" dirty="0">
              <a:latin typeface="ヒラギノ丸ゴ Pro W4"/>
              <a:ea typeface="ヒラギノ丸ゴ Pro W4"/>
              <a:cs typeface="ヒラギノ丸ゴ Pro W4"/>
            </a:endParaRPr>
          </a:p>
        </p:txBody>
      </p:sp>
      <p:sp>
        <p:nvSpPr>
          <p:cNvPr id="125" name="タイトル 5"/>
          <p:cNvSpPr>
            <a:spLocks noGrp="1"/>
          </p:cNvSpPr>
          <p:nvPr>
            <p:ph type="title"/>
          </p:nvPr>
        </p:nvSpPr>
        <p:spPr>
          <a:xfrm>
            <a:off x="418542" y="400633"/>
            <a:ext cx="8229600" cy="626373"/>
          </a:xfrm>
          <a:prstGeom prst="rect">
            <a:avLst/>
          </a:prstGeom>
        </p:spPr>
        <p:txBody>
          <a:bodyPr>
            <a:normAutofit/>
          </a:bodyPr>
          <a:lstStyle/>
          <a:p>
            <a:pPr lvl="0"/>
            <a:r>
              <a:rPr lang="en-US" altLang="ja-JP" sz="1800" dirty="0"/>
              <a:t>6.</a:t>
            </a:r>
            <a:r>
              <a:rPr lang="ja-JP" altLang="en-US" sz="1800" dirty="0"/>
              <a:t> 加盟店への登録方法</a:t>
            </a:r>
            <a:endParaRPr lang="en-US" altLang="ja-JP" sz="1800" dirty="0"/>
          </a:p>
        </p:txBody>
      </p:sp>
      <p:sp>
        <p:nvSpPr>
          <p:cNvPr id="5" name="コンテンツ プレースホルダー 4">
            <a:extLst>
              <a:ext uri="{FF2B5EF4-FFF2-40B4-BE49-F238E27FC236}">
                <a16:creationId xmlns="" xmlns:a16="http://schemas.microsoft.com/office/drawing/2014/main" id="{A1699BB0-EBD6-453B-B44D-8E2AFFF20887}"/>
              </a:ext>
            </a:extLst>
          </p:cNvPr>
          <p:cNvSpPr>
            <a:spLocks noGrp="1"/>
          </p:cNvSpPr>
          <p:nvPr>
            <p:ph idx="4294967295"/>
          </p:nvPr>
        </p:nvSpPr>
        <p:spPr>
          <a:xfrm>
            <a:off x="457199" y="1106298"/>
            <a:ext cx="8229601" cy="322836"/>
          </a:xfrm>
          <a:prstGeom prst="rect">
            <a:avLst/>
          </a:prstGeom>
        </p:spPr>
        <p:txBody>
          <a:bodyPr>
            <a:noAutofit/>
          </a:bodyPr>
          <a:lstStyle/>
          <a:p>
            <a:pPr marL="0" indent="0">
              <a:buNone/>
            </a:pPr>
            <a:r>
              <a:rPr lang="ja-JP" altLang="en-US" sz="1400" dirty="0">
                <a:latin typeface="Meiryo UI" panose="020B0604030504040204" pitchFamily="50" charset="-128"/>
                <a:ea typeface="Meiryo UI" panose="020B0604030504040204" pitchFamily="50" charset="-128"/>
              </a:rPr>
              <a:t>しまぽ通貨加盟店になるには、以下①</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④までを行っていただく必要がございます。</a:t>
            </a:r>
          </a:p>
        </p:txBody>
      </p:sp>
      <p:sp>
        <p:nvSpPr>
          <p:cNvPr id="2" name="ホームベース 1"/>
          <p:cNvSpPr/>
          <p:nvPr/>
        </p:nvSpPr>
        <p:spPr>
          <a:xfrm>
            <a:off x="522032" y="1554068"/>
            <a:ext cx="2131391" cy="1247913"/>
          </a:xfrm>
          <a:prstGeom prst="homePlate">
            <a:avLst>
              <a:gd name="adj" fmla="val 23451"/>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chemeClr val="bg1"/>
                </a:solidFill>
                <a:latin typeface="Meiryo UI" panose="020B0604030504040204" pitchFamily="50" charset="-128"/>
                <a:ea typeface="Meiryo UI" panose="020B0604030504040204" pitchFamily="50" charset="-128"/>
                <a:cs typeface="ヒラギノ丸ゴ ProN W4"/>
              </a:rPr>
              <a:t>①加盟店申込書</a:t>
            </a:r>
            <a:endParaRPr kumimoji="1" lang="en-US" altLang="ja-JP" dirty="0">
              <a:solidFill>
                <a:schemeClr val="bg1"/>
              </a:solidFill>
              <a:latin typeface="Meiryo UI" panose="020B0604030504040204" pitchFamily="50" charset="-128"/>
              <a:ea typeface="Meiryo UI" panose="020B0604030504040204" pitchFamily="50" charset="-128"/>
              <a:cs typeface="ヒラギノ丸ゴ ProN W4"/>
            </a:endParaRPr>
          </a:p>
          <a:p>
            <a:pPr algn="ctr"/>
            <a:r>
              <a:rPr kumimoji="1" lang="ja-JP" altLang="en-US" dirty="0">
                <a:solidFill>
                  <a:schemeClr val="bg1"/>
                </a:solidFill>
                <a:latin typeface="Meiryo UI" panose="020B0604030504040204" pitchFamily="50" charset="-128"/>
                <a:ea typeface="Meiryo UI" panose="020B0604030504040204" pitchFamily="50" charset="-128"/>
                <a:cs typeface="ヒラギノ丸ゴ ProN W4"/>
              </a:rPr>
              <a:t>記載・規約同意</a:t>
            </a:r>
          </a:p>
        </p:txBody>
      </p:sp>
      <p:sp>
        <p:nvSpPr>
          <p:cNvPr id="9" name="ホームベース 8"/>
          <p:cNvSpPr/>
          <p:nvPr/>
        </p:nvSpPr>
        <p:spPr>
          <a:xfrm>
            <a:off x="2741771" y="1528114"/>
            <a:ext cx="2131391" cy="1247913"/>
          </a:xfrm>
          <a:prstGeom prst="homePlate">
            <a:avLst>
              <a:gd name="adj" fmla="val 23451"/>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chemeClr val="bg1"/>
                </a:solidFill>
                <a:latin typeface="Meiryo UI" panose="020B0604030504040204" pitchFamily="50" charset="-128"/>
                <a:ea typeface="Meiryo UI" panose="020B0604030504040204" pitchFamily="50" charset="-128"/>
                <a:cs typeface="ヒラギノ丸ゴ ProN W4"/>
              </a:rPr>
              <a:t>②必要書類送付</a:t>
            </a:r>
          </a:p>
        </p:txBody>
      </p:sp>
      <p:sp>
        <p:nvSpPr>
          <p:cNvPr id="10" name="ホームベース 9"/>
          <p:cNvSpPr/>
          <p:nvPr/>
        </p:nvSpPr>
        <p:spPr>
          <a:xfrm>
            <a:off x="4927079" y="1528113"/>
            <a:ext cx="2131391" cy="1247913"/>
          </a:xfrm>
          <a:prstGeom prst="homePlate">
            <a:avLst>
              <a:gd name="adj" fmla="val 23451"/>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chemeClr val="bg1"/>
                </a:solidFill>
                <a:latin typeface="Meiryo UI" panose="020B0604030504040204" pitchFamily="50" charset="-128"/>
                <a:ea typeface="Meiryo UI" panose="020B0604030504040204" pitchFamily="50" charset="-128"/>
                <a:cs typeface="ヒラギノ丸ゴ ProN W4"/>
              </a:rPr>
              <a:t>③運用説明会への</a:t>
            </a:r>
            <a:r>
              <a:rPr kumimoji="1" lang="ja-JP" altLang="en-US" dirty="0" smtClean="0">
                <a:solidFill>
                  <a:schemeClr val="bg1"/>
                </a:solidFill>
                <a:latin typeface="Meiryo UI" panose="020B0604030504040204" pitchFamily="50" charset="-128"/>
                <a:ea typeface="Meiryo UI" panose="020B0604030504040204" pitchFamily="50" charset="-128"/>
                <a:cs typeface="ヒラギノ丸ゴ ProN W4"/>
              </a:rPr>
              <a:t>参加</a:t>
            </a:r>
            <a:r>
              <a:rPr kumimoji="1" lang="en-US" altLang="ja-JP" dirty="0" smtClean="0">
                <a:solidFill>
                  <a:schemeClr val="bg1"/>
                </a:solidFill>
                <a:latin typeface="Meiryo UI" panose="020B0604030504040204" pitchFamily="50" charset="-128"/>
                <a:ea typeface="Meiryo UI" panose="020B0604030504040204" pitchFamily="50" charset="-128"/>
                <a:cs typeface="ヒラギノ丸ゴ ProN W4"/>
              </a:rPr>
              <a:t>/</a:t>
            </a:r>
            <a:r>
              <a:rPr kumimoji="1" lang="ja-JP" altLang="en-US" dirty="0" smtClean="0">
                <a:solidFill>
                  <a:schemeClr val="bg1"/>
                </a:solidFill>
                <a:latin typeface="Meiryo UI" panose="020B0604030504040204" pitchFamily="50" charset="-128"/>
                <a:ea typeface="Meiryo UI" panose="020B0604030504040204" pitchFamily="50" charset="-128"/>
                <a:cs typeface="ヒラギノ丸ゴ ProN W4"/>
              </a:rPr>
              <a:t>加盟店正式登録</a:t>
            </a:r>
            <a:endParaRPr kumimoji="1" lang="ja-JP" altLang="en-US" dirty="0">
              <a:solidFill>
                <a:schemeClr val="bg1"/>
              </a:solidFill>
              <a:latin typeface="Meiryo UI" panose="020B0604030504040204" pitchFamily="50" charset="-128"/>
              <a:ea typeface="Meiryo UI" panose="020B0604030504040204" pitchFamily="50" charset="-128"/>
              <a:cs typeface="ヒラギノ丸ゴ ProN W4"/>
            </a:endParaRPr>
          </a:p>
        </p:txBody>
      </p:sp>
      <p:sp>
        <p:nvSpPr>
          <p:cNvPr id="11" name="テキスト ボックス 10"/>
          <p:cNvSpPr txBox="1"/>
          <p:nvPr/>
        </p:nvSpPr>
        <p:spPr>
          <a:xfrm>
            <a:off x="517499" y="3369905"/>
            <a:ext cx="2131391" cy="2143098"/>
          </a:xfrm>
          <a:prstGeom prst="rect">
            <a:avLst/>
          </a:prstGeom>
          <a:solidFill>
            <a:schemeClr val="bg2"/>
          </a:solidFill>
          <a:ln>
            <a:solidFill>
              <a:schemeClr val="accent1">
                <a:shade val="95000"/>
                <a:satMod val="105000"/>
              </a:schemeClr>
            </a:solidFill>
          </a:ln>
        </p:spPr>
        <p:txBody>
          <a:bodyPr wrap="square" rtlCol="0">
            <a:noAutofit/>
          </a:bodyPr>
          <a:lstStyle/>
          <a:p>
            <a:pPr marL="176213" indent="-176213">
              <a:buFont typeface="Arial"/>
              <a:buChar char="•"/>
            </a:pPr>
            <a:r>
              <a:rPr kumimoji="1" lang="ja-JP" altLang="en-US" sz="1200" dirty="0">
                <a:latin typeface="Meiryo UI" panose="020B0604030504040204" pitchFamily="50" charset="-128"/>
                <a:ea typeface="Meiryo UI" panose="020B0604030504040204" pitchFamily="50" charset="-128"/>
                <a:cs typeface="ヒラギノ丸ゴ ProN W4"/>
              </a:rPr>
              <a:t>別添の加盟店申込書に必要事項を記入いただきます。</a:t>
            </a:r>
            <a:endParaRPr kumimoji="1" lang="en-US" altLang="ja-JP" sz="1200" dirty="0">
              <a:latin typeface="Meiryo UI" panose="020B0604030504040204" pitchFamily="50" charset="-128"/>
              <a:ea typeface="Meiryo UI" panose="020B0604030504040204" pitchFamily="50" charset="-128"/>
              <a:cs typeface="ヒラギノ丸ゴ ProN W4"/>
            </a:endParaRPr>
          </a:p>
          <a:p>
            <a:pPr marL="176213" indent="-176213">
              <a:buFont typeface="Arial"/>
              <a:buChar char="•"/>
            </a:pPr>
            <a:r>
              <a:rPr kumimoji="1" lang="ja-JP" altLang="en-US" sz="1200" dirty="0">
                <a:latin typeface="Meiryo UI" panose="020B0604030504040204" pitchFamily="50" charset="-128"/>
                <a:ea typeface="Meiryo UI" panose="020B0604030504040204" pitchFamily="50" charset="-128"/>
                <a:cs typeface="ヒラギノ丸ゴ ProN W4"/>
              </a:rPr>
              <a:t>合わせて加盟店規約に同意頂きます。</a:t>
            </a:r>
            <a:endParaRPr kumimoji="1" lang="en-US" altLang="ja-JP" sz="1200" dirty="0">
              <a:latin typeface="Meiryo UI" panose="020B0604030504040204" pitchFamily="50" charset="-128"/>
              <a:ea typeface="Meiryo UI" panose="020B0604030504040204" pitchFamily="50" charset="-128"/>
              <a:cs typeface="ヒラギノ丸ゴ ProN W4"/>
            </a:endParaRPr>
          </a:p>
          <a:p>
            <a:pPr marL="176213" indent="-176213">
              <a:buFont typeface="Arial"/>
              <a:buChar char="•"/>
            </a:pPr>
            <a:r>
              <a:rPr lang="ja-JP" altLang="en-US" sz="1200" u="sng" dirty="0">
                <a:latin typeface="Meiryo UI" panose="020B0604030504040204" pitchFamily="50" charset="-128"/>
                <a:ea typeface="Meiryo UI" panose="020B0604030504040204" pitchFamily="50" charset="-128"/>
                <a:cs typeface="ヒラギノ丸ゴ ProN W4"/>
              </a:rPr>
              <a:t>登録に際し</a:t>
            </a:r>
            <a:r>
              <a:rPr lang="en-US" altLang="ja-JP" sz="1200" u="sng" dirty="0">
                <a:latin typeface="Meiryo UI" panose="020B0604030504040204" pitchFamily="50" charset="-128"/>
                <a:ea typeface="Meiryo UI" panose="020B0604030504040204" pitchFamily="50" charset="-128"/>
                <a:cs typeface="ヒラギノ丸ゴ ProN W4"/>
              </a:rPr>
              <a:t>E</a:t>
            </a:r>
            <a:r>
              <a:rPr lang="ja-JP" altLang="en-US" sz="1200" u="sng" dirty="0">
                <a:latin typeface="Meiryo UI" panose="020B0604030504040204" pitchFamily="50" charset="-128"/>
                <a:ea typeface="Meiryo UI" panose="020B0604030504040204" pitchFamily="50" charset="-128"/>
                <a:cs typeface="ヒラギノ丸ゴ ProN W4"/>
              </a:rPr>
              <a:t>メールアドレスが必要となります</a:t>
            </a:r>
            <a:r>
              <a:rPr lang="ja-JP" altLang="en-US" sz="1200" dirty="0">
                <a:latin typeface="Meiryo UI" panose="020B0604030504040204" pitchFamily="50" charset="-128"/>
                <a:ea typeface="Meiryo UI" panose="020B0604030504040204" pitchFamily="50" charset="-128"/>
                <a:cs typeface="ヒラギノ丸ゴ ProN W4"/>
              </a:rPr>
              <a:t>。</a:t>
            </a:r>
            <a:endParaRPr kumimoji="1" lang="en-US" altLang="ja-JP" sz="1200" dirty="0">
              <a:latin typeface="Meiryo UI" panose="020B0604030504040204" pitchFamily="50" charset="-128"/>
              <a:ea typeface="Meiryo UI" panose="020B0604030504040204" pitchFamily="50" charset="-128"/>
              <a:cs typeface="ヒラギノ丸ゴ ProN W4"/>
            </a:endParaRPr>
          </a:p>
          <a:p>
            <a:r>
              <a:rPr lang="ja-JP" altLang="en-US" sz="1200" dirty="0">
                <a:latin typeface="Meiryo UI" panose="020B0604030504040204" pitchFamily="50" charset="-128"/>
                <a:ea typeface="Meiryo UI" panose="020B0604030504040204" pitchFamily="50" charset="-128"/>
                <a:cs typeface="ヒラギノ丸ゴ ProN W4"/>
              </a:rPr>
              <a:t>　</a:t>
            </a:r>
            <a:endParaRPr lang="en-US" altLang="ja-JP" sz="1200" dirty="0">
              <a:latin typeface="Meiryo UI" panose="020B0604030504040204" pitchFamily="50" charset="-128"/>
              <a:ea typeface="Meiryo UI" panose="020B0604030504040204" pitchFamily="50" charset="-128"/>
              <a:cs typeface="ヒラギノ丸ゴ ProN W4"/>
            </a:endParaRPr>
          </a:p>
          <a:p>
            <a:r>
              <a:rPr lang="ja-JP" altLang="en-US" sz="1200" dirty="0">
                <a:solidFill>
                  <a:srgbClr val="FF0000"/>
                </a:solidFill>
                <a:latin typeface="Meiryo UI" panose="020B0604030504040204" pitchFamily="50" charset="-128"/>
                <a:ea typeface="Meiryo UI" panose="020B0604030504040204" pitchFamily="50" charset="-128"/>
                <a:cs typeface="ヒラギノ丸ゴ ProN W4"/>
              </a:rPr>
              <a:t>　</a:t>
            </a:r>
            <a:r>
              <a:rPr lang="en-US" altLang="ja-JP" sz="1200" dirty="0">
                <a:solidFill>
                  <a:srgbClr val="FF0000"/>
                </a:solidFill>
                <a:latin typeface="Meiryo UI" panose="020B0604030504040204" pitchFamily="50" charset="-128"/>
                <a:ea typeface="Meiryo UI" panose="020B0604030504040204" pitchFamily="50" charset="-128"/>
                <a:cs typeface="ヒラギノ丸ゴ ProN W4"/>
              </a:rPr>
              <a:t>※</a:t>
            </a:r>
            <a:r>
              <a:rPr lang="ja-JP" altLang="en-US" sz="1200" dirty="0">
                <a:solidFill>
                  <a:srgbClr val="FF0000"/>
                </a:solidFill>
                <a:latin typeface="Meiryo UI" panose="020B0604030504040204" pitchFamily="50" charset="-128"/>
                <a:ea typeface="Meiryo UI" panose="020B0604030504040204" pitchFamily="50" charset="-128"/>
                <a:cs typeface="ヒラギノ丸ゴ ProN W4"/>
              </a:rPr>
              <a:t>加盟店説明会に来られて</a:t>
            </a:r>
            <a:r>
              <a:rPr lang="ja-JP" altLang="en-US" sz="1200" dirty="0" err="1">
                <a:solidFill>
                  <a:srgbClr val="FF0000"/>
                </a:solidFill>
                <a:latin typeface="Meiryo UI" panose="020B0604030504040204" pitchFamily="50" charset="-128"/>
                <a:ea typeface="Meiryo UI" panose="020B0604030504040204" pitchFamily="50" charset="-128"/>
                <a:cs typeface="ヒラギノ丸ゴ ProN W4"/>
              </a:rPr>
              <a:t>い</a:t>
            </a:r>
            <a:endParaRPr lang="en-US" altLang="ja-JP" sz="1200" dirty="0">
              <a:solidFill>
                <a:srgbClr val="FF0000"/>
              </a:solidFill>
              <a:latin typeface="Meiryo UI" panose="020B0604030504040204" pitchFamily="50" charset="-128"/>
              <a:ea typeface="Meiryo UI" panose="020B0604030504040204" pitchFamily="50" charset="-128"/>
              <a:cs typeface="ヒラギノ丸ゴ ProN W4"/>
            </a:endParaRPr>
          </a:p>
          <a:p>
            <a:r>
              <a:rPr lang="ja-JP" altLang="en-US" sz="1200" dirty="0">
                <a:solidFill>
                  <a:srgbClr val="FF0000"/>
                </a:solidFill>
                <a:latin typeface="Meiryo UI" panose="020B0604030504040204" pitchFamily="50" charset="-128"/>
                <a:ea typeface="Meiryo UI" panose="020B0604030504040204" pitchFamily="50" charset="-128"/>
                <a:cs typeface="ヒラギノ丸ゴ ProN W4"/>
              </a:rPr>
              <a:t>　　ない方も登録可能です。</a:t>
            </a:r>
            <a:endParaRPr kumimoji="1" lang="en-US" altLang="ja-JP" sz="1200" dirty="0">
              <a:solidFill>
                <a:srgbClr val="FF0000"/>
              </a:solidFill>
              <a:latin typeface="Meiryo UI" panose="020B0604030504040204" pitchFamily="50" charset="-128"/>
              <a:ea typeface="Meiryo UI" panose="020B0604030504040204" pitchFamily="50" charset="-128"/>
              <a:cs typeface="ヒラギノ丸ゴ ProN W4"/>
            </a:endParaRPr>
          </a:p>
        </p:txBody>
      </p:sp>
      <p:sp>
        <p:nvSpPr>
          <p:cNvPr id="12" name="テキスト ボックス 11"/>
          <p:cNvSpPr txBox="1"/>
          <p:nvPr/>
        </p:nvSpPr>
        <p:spPr>
          <a:xfrm>
            <a:off x="2741771" y="3369905"/>
            <a:ext cx="2131391" cy="2134023"/>
          </a:xfrm>
          <a:prstGeom prst="rect">
            <a:avLst/>
          </a:prstGeom>
          <a:solidFill>
            <a:schemeClr val="bg2"/>
          </a:solidFill>
          <a:ln>
            <a:solidFill>
              <a:schemeClr val="accent1">
                <a:shade val="95000"/>
                <a:satMod val="105000"/>
              </a:schemeClr>
            </a:solidFill>
          </a:ln>
        </p:spPr>
        <p:txBody>
          <a:bodyPr wrap="square" rtlCol="0">
            <a:noAutofit/>
          </a:bodyPr>
          <a:lstStyle/>
          <a:p>
            <a:pPr marL="176213" indent="-176213">
              <a:buFont typeface="Arial"/>
              <a:buChar char="•"/>
            </a:pPr>
            <a:r>
              <a:rPr kumimoji="1" lang="ja-JP" altLang="en-US" sz="1200" dirty="0">
                <a:latin typeface="Meiryo UI" panose="020B0604030504040204" pitchFamily="50" charset="-128"/>
                <a:ea typeface="Meiryo UI" panose="020B0604030504040204" pitchFamily="50" charset="-128"/>
                <a:cs typeface="ヒラギノ丸ゴ ProN W4"/>
              </a:rPr>
              <a:t>左記、加盟店申込書・口座を確認できる書類等必要書類を</a:t>
            </a:r>
            <a:r>
              <a:rPr kumimoji="1" lang="ja-JP" altLang="en-US" sz="1200" u="sng" dirty="0">
                <a:latin typeface="Meiryo UI" panose="020B0604030504040204" pitchFamily="50" charset="-128"/>
                <a:ea typeface="Meiryo UI" panose="020B0604030504040204" pitchFamily="50" charset="-128"/>
                <a:cs typeface="ヒラギノ丸ゴ ProN W4"/>
              </a:rPr>
              <a:t>「</a:t>
            </a:r>
            <a:r>
              <a:rPr lang="ja-JP" altLang="en-US" sz="1200" u="sng" dirty="0" err="1">
                <a:latin typeface="Meiryo UI" panose="020B0604030504040204" pitchFamily="50" charset="-128"/>
                <a:ea typeface="Meiryo UI" panose="020B0604030504040204" pitchFamily="50" charset="-128"/>
                <a:cs typeface="ヒラギノ丸ゴ ProN W4"/>
              </a:rPr>
              <a:t>しまぽ</a:t>
            </a:r>
            <a:r>
              <a:rPr lang="ja-JP" altLang="en-US" sz="1200" u="sng" dirty="0">
                <a:latin typeface="Meiryo UI" panose="020B0604030504040204" pitchFamily="50" charset="-128"/>
                <a:ea typeface="Meiryo UI" panose="020B0604030504040204" pitchFamily="50" charset="-128"/>
                <a:cs typeface="ヒラギノ丸ゴ ProN W4"/>
              </a:rPr>
              <a:t>通貨事務局」</a:t>
            </a:r>
            <a:r>
              <a:rPr lang="ja-JP" altLang="en-US" sz="1200" dirty="0">
                <a:latin typeface="Meiryo UI" panose="020B0604030504040204" pitchFamily="50" charset="-128"/>
                <a:ea typeface="Meiryo UI" panose="020B0604030504040204" pitchFamily="50" charset="-128"/>
                <a:cs typeface="ヒラギノ丸ゴ ProN W4"/>
              </a:rPr>
              <a:t>宛</a:t>
            </a:r>
            <a:r>
              <a:rPr kumimoji="1" lang="ja-JP" altLang="en-US" sz="1200" dirty="0">
                <a:latin typeface="Meiryo UI" panose="020B0604030504040204" pitchFamily="50" charset="-128"/>
                <a:ea typeface="Meiryo UI" panose="020B0604030504040204" pitchFamily="50" charset="-128"/>
                <a:cs typeface="ヒラギノ丸ゴ ProN W4"/>
              </a:rPr>
              <a:t>に送付頂きます。</a:t>
            </a:r>
            <a:endParaRPr kumimoji="1" lang="en-US" altLang="ja-JP" sz="1200" dirty="0">
              <a:latin typeface="Meiryo UI" panose="020B0604030504040204" pitchFamily="50" charset="-128"/>
              <a:ea typeface="Meiryo UI" panose="020B0604030504040204" pitchFamily="50" charset="-128"/>
              <a:cs typeface="ヒラギノ丸ゴ ProN W4"/>
            </a:endParaRPr>
          </a:p>
        </p:txBody>
      </p:sp>
      <p:sp>
        <p:nvSpPr>
          <p:cNvPr id="13" name="テキスト ボックス 12"/>
          <p:cNvSpPr txBox="1"/>
          <p:nvPr/>
        </p:nvSpPr>
        <p:spPr>
          <a:xfrm>
            <a:off x="4952677" y="3365861"/>
            <a:ext cx="2202947" cy="2134023"/>
          </a:xfrm>
          <a:prstGeom prst="rect">
            <a:avLst/>
          </a:prstGeom>
          <a:solidFill>
            <a:schemeClr val="bg2"/>
          </a:solidFill>
          <a:ln>
            <a:solidFill>
              <a:schemeClr val="accent1">
                <a:shade val="95000"/>
                <a:satMod val="105000"/>
              </a:schemeClr>
            </a:solidFill>
          </a:ln>
        </p:spPr>
        <p:txBody>
          <a:bodyPr wrap="square" rtlCol="0">
            <a:noAutofit/>
          </a:bodyPr>
          <a:lstStyle/>
          <a:p>
            <a:pPr marL="176213" indent="-176213">
              <a:buFont typeface="Arial"/>
              <a:buChar char="•"/>
            </a:pPr>
            <a:r>
              <a:rPr lang="ja-JP" altLang="en-US" sz="1200" dirty="0">
                <a:latin typeface="Meiryo UI" panose="020B0604030504040204" pitchFamily="50" charset="-128"/>
                <a:ea typeface="Meiryo UI" panose="020B0604030504040204" pitchFamily="50" charset="-128"/>
                <a:cs typeface="ヒラギノ丸ゴ ProN W4"/>
              </a:rPr>
              <a:t>運用説明会（決済、精算の具体的な説明およびマニュアル等の配布）にご参加頂き講習を受けて頂きます。</a:t>
            </a:r>
            <a:r>
              <a:rPr lang="ja-JP" altLang="en-US" sz="1200" b="1" dirty="0">
                <a:solidFill>
                  <a:srgbClr val="FF0000"/>
                </a:solidFill>
                <a:latin typeface="Meiryo UI" panose="020B0604030504040204" pitchFamily="50" charset="-128"/>
                <a:ea typeface="Meiryo UI" panose="020B0604030504040204" pitchFamily="50" charset="-128"/>
              </a:rPr>
              <a:t>　</a:t>
            </a:r>
            <a:endParaRPr lang="en-US" altLang="ja-JP" sz="1200" b="1" dirty="0">
              <a:solidFill>
                <a:srgbClr val="FF0000"/>
              </a:solidFill>
              <a:latin typeface="Meiryo UI" panose="020B0604030504040204" pitchFamily="50" charset="-128"/>
              <a:ea typeface="Meiryo UI" panose="020B0604030504040204" pitchFamily="50" charset="-128"/>
            </a:endParaRPr>
          </a:p>
          <a:p>
            <a:pPr marL="176213" indent="-176213">
              <a:buFont typeface="Arial"/>
              <a:buChar char="•"/>
            </a:pPr>
            <a:r>
              <a:rPr lang="ja-JP" altLang="en-US" sz="1200" dirty="0">
                <a:latin typeface="Meiryo UI" panose="020B0604030504040204" pitchFamily="50" charset="-128"/>
                <a:ea typeface="Meiryo UI" panose="020B0604030504040204" pitchFamily="50" charset="-128"/>
                <a:cs typeface="ヒラギノ丸ゴ ProN W4"/>
              </a:rPr>
              <a:t>説明会時、</a:t>
            </a:r>
            <a:r>
              <a:rPr lang="ja-JP" altLang="en-US" sz="1200" u="sng" dirty="0">
                <a:latin typeface="Meiryo UI" panose="020B0604030504040204" pitchFamily="50" charset="-128"/>
                <a:ea typeface="Meiryo UI" panose="020B0604030504040204" pitchFamily="50" charset="-128"/>
                <a:cs typeface="ヒラギノ丸ゴ ProN W4"/>
              </a:rPr>
              <a:t>誓約書をご提出いただき</a:t>
            </a:r>
            <a:r>
              <a:rPr lang="ja-JP" altLang="en-US" sz="1200" dirty="0">
                <a:latin typeface="Meiryo UI" panose="020B0604030504040204" pitchFamily="50" charset="-128"/>
                <a:ea typeface="Meiryo UI" panose="020B0604030504040204" pitchFamily="50" charset="-128"/>
                <a:cs typeface="ヒラギノ丸ゴ ProN W4"/>
              </a:rPr>
              <a:t>、交換に電子</a:t>
            </a:r>
            <a:r>
              <a:rPr lang="ja-JP" altLang="en-US" sz="1200" dirty="0" smtClean="0">
                <a:latin typeface="Meiryo UI" panose="020B0604030504040204" pitchFamily="50" charset="-128"/>
                <a:ea typeface="Meiryo UI" panose="020B0604030504040204" pitchFamily="50" charset="-128"/>
                <a:cs typeface="ヒラギノ丸ゴ ProN W4"/>
              </a:rPr>
              <a:t>スタンプと登録証を</a:t>
            </a:r>
            <a:r>
              <a:rPr lang="ja-JP" altLang="en-US" sz="1200" dirty="0">
                <a:latin typeface="Meiryo UI" panose="020B0604030504040204" pitchFamily="50" charset="-128"/>
                <a:ea typeface="Meiryo UI" panose="020B0604030504040204" pitchFamily="50" charset="-128"/>
                <a:cs typeface="ヒラギノ丸ゴ ProN W4"/>
              </a:rPr>
              <a:t>お渡し致します。</a:t>
            </a:r>
            <a:endParaRPr lang="en-US" altLang="ja-JP" sz="1200" b="1" dirty="0">
              <a:solidFill>
                <a:srgbClr val="FF0000"/>
              </a:solidFill>
              <a:latin typeface="Meiryo UI" panose="020B0604030504040204" pitchFamily="50" charset="-128"/>
              <a:ea typeface="Meiryo UI" panose="020B0604030504040204" pitchFamily="50" charset="-128"/>
            </a:endParaRPr>
          </a:p>
          <a:p>
            <a:r>
              <a:rPr lang="ja-JP" altLang="en-US" sz="1200" b="1" dirty="0">
                <a:solidFill>
                  <a:srgbClr val="FF0000"/>
                </a:solidFill>
                <a:latin typeface="Meiryo UI" panose="020B0604030504040204" pitchFamily="50" charset="-128"/>
                <a:ea typeface="Meiryo UI" panose="020B0604030504040204" pitchFamily="50" charset="-128"/>
              </a:rPr>
              <a:t>　</a:t>
            </a:r>
            <a:r>
              <a:rPr lang="ja-JP" altLang="en-US" sz="1200" dirty="0">
                <a:solidFill>
                  <a:srgbClr val="FF0000"/>
                </a:solidFill>
                <a:latin typeface="Meiryo UI" panose="020B0604030504040204" pitchFamily="50" charset="-128"/>
                <a:ea typeface="Meiryo UI" panose="020B0604030504040204" pitchFamily="50" charset="-128"/>
              </a:rPr>
              <a:t>　</a:t>
            </a:r>
            <a:endParaRPr lang="en-US" altLang="ja-JP" sz="1200" dirty="0">
              <a:solidFill>
                <a:srgbClr val="FF0000"/>
              </a:solidFill>
              <a:latin typeface="Meiryo UI" panose="020B0604030504040204" pitchFamily="50" charset="-128"/>
              <a:ea typeface="Meiryo UI" panose="020B0604030504040204" pitchFamily="50" charset="-128"/>
            </a:endParaRPr>
          </a:p>
          <a:p>
            <a:r>
              <a:rPr lang="ja-JP" altLang="en-US" sz="1200" dirty="0">
                <a:solidFill>
                  <a:srgbClr val="FF0000"/>
                </a:solidFill>
                <a:latin typeface="Meiryo UI" panose="020B0604030504040204" pitchFamily="50" charset="-128"/>
                <a:ea typeface="Meiryo UI" panose="020B0604030504040204" pitchFamily="50" charset="-128"/>
              </a:rPr>
              <a:t>　　</a:t>
            </a:r>
            <a:r>
              <a:rPr lang="en-US" altLang="ja-JP" sz="1200" dirty="0">
                <a:solidFill>
                  <a:srgbClr val="FF0000"/>
                </a:solidFill>
                <a:latin typeface="Meiryo UI" panose="020B0604030504040204" pitchFamily="50" charset="-128"/>
                <a:ea typeface="Meiryo UI" panose="020B0604030504040204" pitchFamily="50" charset="-128"/>
              </a:rPr>
              <a:t>※</a:t>
            </a:r>
            <a:r>
              <a:rPr lang="ja-JP" altLang="en-US" sz="1200" dirty="0">
                <a:solidFill>
                  <a:srgbClr val="FF0000"/>
                </a:solidFill>
                <a:latin typeface="Meiryo UI" panose="020B0604030504040204" pitchFamily="50" charset="-128"/>
                <a:ea typeface="Meiryo UI" panose="020B0604030504040204" pitchFamily="50" charset="-128"/>
              </a:rPr>
              <a:t>加盟店正式登録には</a:t>
            </a:r>
            <a:endParaRPr lang="en-US" altLang="ja-JP" sz="1200" dirty="0">
              <a:solidFill>
                <a:srgbClr val="FF0000"/>
              </a:solidFill>
              <a:latin typeface="Meiryo UI" panose="020B0604030504040204" pitchFamily="50" charset="-128"/>
              <a:ea typeface="Meiryo UI" panose="020B0604030504040204" pitchFamily="50" charset="-128"/>
            </a:endParaRPr>
          </a:p>
          <a:p>
            <a:r>
              <a:rPr lang="ja-JP" altLang="en-US" sz="1200" dirty="0">
                <a:solidFill>
                  <a:srgbClr val="FF0000"/>
                </a:solidFill>
                <a:latin typeface="Meiryo UI" panose="020B0604030504040204" pitchFamily="50" charset="-128"/>
                <a:ea typeface="Meiryo UI" panose="020B0604030504040204" pitchFamily="50" charset="-128"/>
              </a:rPr>
              <a:t>　　</a:t>
            </a:r>
            <a:r>
              <a:rPr lang="ja-JP" altLang="en-US" sz="1200" u="sng" dirty="0">
                <a:solidFill>
                  <a:srgbClr val="FF0000"/>
                </a:solidFill>
                <a:latin typeface="Meiryo UI" panose="020B0604030504040204" pitchFamily="50" charset="-128"/>
                <a:ea typeface="Meiryo UI" panose="020B0604030504040204" pitchFamily="50" charset="-128"/>
              </a:rPr>
              <a:t>運用説明会への参加が必須　</a:t>
            </a:r>
            <a:endParaRPr lang="en-US" altLang="ja-JP" sz="1200" u="sng" dirty="0">
              <a:solidFill>
                <a:srgbClr val="FF0000"/>
              </a:solidFill>
              <a:latin typeface="Meiryo UI" panose="020B0604030504040204" pitchFamily="50" charset="-128"/>
              <a:ea typeface="Meiryo UI" panose="020B0604030504040204" pitchFamily="50" charset="-128"/>
            </a:endParaRPr>
          </a:p>
          <a:p>
            <a:r>
              <a:rPr lang="ja-JP" altLang="en-US" sz="1200" dirty="0">
                <a:solidFill>
                  <a:srgbClr val="FF0000"/>
                </a:solidFill>
                <a:latin typeface="Meiryo UI" panose="020B0604030504040204" pitchFamily="50" charset="-128"/>
                <a:ea typeface="Meiryo UI" panose="020B0604030504040204" pitchFamily="50" charset="-128"/>
              </a:rPr>
              <a:t>　　となります。</a:t>
            </a:r>
          </a:p>
          <a:p>
            <a:pPr marL="176213" indent="-176213">
              <a:buFont typeface="Arial"/>
              <a:buChar char="•"/>
            </a:pPr>
            <a:endParaRPr kumimoji="1" lang="en-US" altLang="ja-JP" sz="1400" dirty="0">
              <a:latin typeface="Meiryo UI" panose="020B0604030504040204" pitchFamily="50" charset="-128"/>
              <a:ea typeface="Meiryo UI" panose="020B0604030504040204" pitchFamily="50" charset="-128"/>
              <a:cs typeface="ヒラギノ丸ゴ ProN W4"/>
            </a:endParaRPr>
          </a:p>
        </p:txBody>
      </p:sp>
      <p:sp>
        <p:nvSpPr>
          <p:cNvPr id="16" name="テキスト ボックス 15"/>
          <p:cNvSpPr txBox="1"/>
          <p:nvPr/>
        </p:nvSpPr>
        <p:spPr>
          <a:xfrm>
            <a:off x="7245641" y="3356786"/>
            <a:ext cx="1749014" cy="2143098"/>
          </a:xfrm>
          <a:prstGeom prst="rect">
            <a:avLst/>
          </a:prstGeom>
          <a:solidFill>
            <a:schemeClr val="bg2"/>
          </a:solidFill>
          <a:ln>
            <a:solidFill>
              <a:srgbClr val="0070C0"/>
            </a:solidFill>
          </a:ln>
        </p:spPr>
        <p:txBody>
          <a:bodyPr wrap="square" rtlCol="0">
            <a:noAutofit/>
          </a:bodyPr>
          <a:lstStyle/>
          <a:p>
            <a:r>
              <a:rPr kumimoji="1" lang="ja-JP" altLang="en-US" sz="1200" dirty="0" smtClean="0">
                <a:latin typeface="Meiryo UI" panose="020B0604030504040204" pitchFamily="50" charset="-128"/>
                <a:ea typeface="Meiryo UI" panose="020B0604030504040204" pitchFamily="50" charset="-128"/>
                <a:cs typeface="ヒラギノ丸ゴ ProN W4"/>
              </a:rPr>
              <a:t>・電子スタンプによる試験的な運営を行っていただけます。</a:t>
            </a:r>
            <a:endParaRPr kumimoji="1" lang="en-US" altLang="ja-JP" sz="1200" dirty="0" smtClean="0">
              <a:latin typeface="Meiryo UI" panose="020B0604030504040204" pitchFamily="50" charset="-128"/>
              <a:ea typeface="Meiryo UI" panose="020B0604030504040204" pitchFamily="50" charset="-128"/>
              <a:cs typeface="ヒラギノ丸ゴ ProN W4"/>
            </a:endParaRPr>
          </a:p>
          <a:p>
            <a:endParaRPr kumimoji="1" lang="en-US" altLang="ja-JP" sz="1200" dirty="0" smtClean="0">
              <a:latin typeface="Meiryo UI" panose="020B0604030504040204" pitchFamily="50" charset="-128"/>
              <a:ea typeface="Meiryo UI" panose="020B0604030504040204" pitchFamily="50" charset="-128"/>
              <a:cs typeface="ヒラギノ丸ゴ ProN W4"/>
            </a:endParaRPr>
          </a:p>
          <a:p>
            <a:r>
              <a:rPr lang="en-US" altLang="ja-JP" sz="1200" dirty="0" smtClean="0">
                <a:latin typeface="Meiryo UI" panose="020B0604030504040204" pitchFamily="50" charset="-128"/>
                <a:ea typeface="Meiryo UI" panose="020B0604030504040204" pitchFamily="50" charset="-128"/>
                <a:cs typeface="ヒラギノ丸ゴ ProN W4"/>
              </a:rPr>
              <a:t>※</a:t>
            </a:r>
            <a:r>
              <a:rPr lang="ja-JP" altLang="en-US" sz="1200" dirty="0" smtClean="0">
                <a:latin typeface="Meiryo UI" panose="020B0604030504040204" pitchFamily="50" charset="-128"/>
                <a:ea typeface="Meiryo UI" panose="020B0604030504040204" pitchFamily="50" charset="-128"/>
                <a:cs typeface="ヒラギノ丸ゴ ProN W4"/>
              </a:rPr>
              <a:t>実際の運用開始は</a:t>
            </a:r>
            <a:r>
              <a:rPr lang="en-US" altLang="ja-JP" sz="1200" dirty="0" smtClean="0">
                <a:latin typeface="Meiryo UI" panose="020B0604030504040204" pitchFamily="50" charset="-128"/>
                <a:ea typeface="Meiryo UI" panose="020B0604030504040204" pitchFamily="50" charset="-128"/>
                <a:cs typeface="ヒラギノ丸ゴ ProN W4"/>
              </a:rPr>
              <a:t>10</a:t>
            </a:r>
            <a:r>
              <a:rPr lang="ja-JP" altLang="en-US" sz="1200" dirty="0" smtClean="0">
                <a:latin typeface="Meiryo UI" panose="020B0604030504040204" pitchFamily="50" charset="-128"/>
                <a:ea typeface="Meiryo UI" panose="020B0604030504040204" pitchFamily="50" charset="-128"/>
                <a:cs typeface="ヒラギノ丸ゴ ProN W4"/>
              </a:rPr>
              <a:t>月初旬からとなります。</a:t>
            </a:r>
            <a:endParaRPr kumimoji="1" lang="en-US" altLang="ja-JP" sz="1200" dirty="0">
              <a:latin typeface="Meiryo UI" panose="020B0604030504040204" pitchFamily="50" charset="-128"/>
              <a:ea typeface="Meiryo UI" panose="020B0604030504040204" pitchFamily="50" charset="-128"/>
              <a:cs typeface="ヒラギノ丸ゴ ProN W4"/>
            </a:endParaRPr>
          </a:p>
        </p:txBody>
      </p:sp>
      <p:sp>
        <p:nvSpPr>
          <p:cNvPr id="14" name="テキスト ボックス 13">
            <a:extLst>
              <a:ext uri="{FF2B5EF4-FFF2-40B4-BE49-F238E27FC236}">
                <a16:creationId xmlns="" xmlns:a16="http://schemas.microsoft.com/office/drawing/2014/main" id="{1F2642F9-153F-4FB4-90A8-2DAD50AEEC98}"/>
              </a:ext>
            </a:extLst>
          </p:cNvPr>
          <p:cNvSpPr txBox="1"/>
          <p:nvPr/>
        </p:nvSpPr>
        <p:spPr>
          <a:xfrm>
            <a:off x="2758795" y="2828177"/>
            <a:ext cx="2131391" cy="428168"/>
          </a:xfrm>
          <a:prstGeom prst="rect">
            <a:avLst/>
          </a:prstGeom>
          <a:noFill/>
          <a:ln>
            <a:solidFill>
              <a:schemeClr val="accent1">
                <a:shade val="95000"/>
                <a:satMod val="105000"/>
              </a:schemeClr>
            </a:solidFill>
          </a:ln>
        </p:spPr>
        <p:txBody>
          <a:bodyPr wrap="square" rtlCol="0" anchor="ctr">
            <a:noAutofit/>
          </a:bodyPr>
          <a:lstStyle/>
          <a:p>
            <a:pPr algn="ctr"/>
            <a:r>
              <a:rPr kumimoji="1" lang="en-US" altLang="ja-JP" sz="1400" u="sng" dirty="0">
                <a:solidFill>
                  <a:srgbClr val="FF0000"/>
                </a:solidFill>
                <a:latin typeface="Meiryo UI" panose="020B0604030504040204" pitchFamily="50" charset="-128"/>
                <a:ea typeface="Meiryo UI" panose="020B0604030504040204" pitchFamily="50" charset="-128"/>
                <a:cs typeface="ヒラギノ丸ゴ ProN W4"/>
              </a:rPr>
              <a:t>2017</a:t>
            </a:r>
            <a:r>
              <a:rPr kumimoji="1" lang="ja-JP" altLang="en-US" sz="1400" u="sng" dirty="0">
                <a:solidFill>
                  <a:srgbClr val="FF0000"/>
                </a:solidFill>
                <a:latin typeface="Meiryo UI" panose="020B0604030504040204" pitchFamily="50" charset="-128"/>
                <a:ea typeface="Meiryo UI" panose="020B0604030504040204" pitchFamily="50" charset="-128"/>
                <a:cs typeface="ヒラギノ丸ゴ ProN W4"/>
              </a:rPr>
              <a:t>年</a:t>
            </a:r>
            <a:r>
              <a:rPr kumimoji="1" lang="en-US" altLang="ja-JP" sz="1400" u="sng" dirty="0">
                <a:solidFill>
                  <a:srgbClr val="FF0000"/>
                </a:solidFill>
                <a:latin typeface="Meiryo UI" panose="020B0604030504040204" pitchFamily="50" charset="-128"/>
                <a:ea typeface="Meiryo UI" panose="020B0604030504040204" pitchFamily="50" charset="-128"/>
                <a:cs typeface="ヒラギノ丸ゴ ProN W4"/>
              </a:rPr>
              <a:t>8</a:t>
            </a:r>
            <a:r>
              <a:rPr kumimoji="1" lang="ja-JP" altLang="en-US" sz="1400" u="sng" dirty="0">
                <a:solidFill>
                  <a:srgbClr val="FF0000"/>
                </a:solidFill>
                <a:latin typeface="Meiryo UI" panose="020B0604030504040204" pitchFamily="50" charset="-128"/>
                <a:ea typeface="Meiryo UI" panose="020B0604030504040204" pitchFamily="50" charset="-128"/>
                <a:cs typeface="ヒラギノ丸ゴ ProN W4"/>
              </a:rPr>
              <a:t>月</a:t>
            </a:r>
            <a:r>
              <a:rPr kumimoji="1" lang="en-US" altLang="ja-JP" sz="1400" u="sng" dirty="0">
                <a:solidFill>
                  <a:srgbClr val="FF0000"/>
                </a:solidFill>
                <a:latin typeface="Meiryo UI" panose="020B0604030504040204" pitchFamily="50" charset="-128"/>
                <a:ea typeface="Meiryo UI" panose="020B0604030504040204" pitchFamily="50" charset="-128"/>
                <a:cs typeface="ヒラギノ丸ゴ ProN W4"/>
              </a:rPr>
              <a:t>8</a:t>
            </a:r>
            <a:r>
              <a:rPr kumimoji="1" lang="ja-JP" altLang="en-US" sz="1400" u="sng" dirty="0">
                <a:solidFill>
                  <a:srgbClr val="FF0000"/>
                </a:solidFill>
                <a:latin typeface="Meiryo UI" panose="020B0604030504040204" pitchFamily="50" charset="-128"/>
                <a:ea typeface="Meiryo UI" panose="020B0604030504040204" pitchFamily="50" charset="-128"/>
                <a:cs typeface="ヒラギノ丸ゴ ProN W4"/>
              </a:rPr>
              <a:t>日（火）</a:t>
            </a:r>
            <a:r>
              <a:rPr lang="en-US" altLang="ja-JP" sz="1400" u="sng" dirty="0">
                <a:solidFill>
                  <a:srgbClr val="FF0000"/>
                </a:solidFill>
                <a:latin typeface="Meiryo UI" panose="020B0604030504040204" pitchFamily="50" charset="-128"/>
                <a:ea typeface="Meiryo UI" panose="020B0604030504040204" pitchFamily="50" charset="-128"/>
                <a:cs typeface="ヒラギノ丸ゴ ProN W4"/>
              </a:rPr>
              <a:t> </a:t>
            </a:r>
            <a:r>
              <a:rPr kumimoji="1" lang="ja-JP" altLang="en-US" sz="1400" u="sng" dirty="0">
                <a:solidFill>
                  <a:srgbClr val="FF0000"/>
                </a:solidFill>
                <a:latin typeface="Meiryo UI" panose="020B0604030504040204" pitchFamily="50" charset="-128"/>
                <a:ea typeface="Meiryo UI" panose="020B0604030504040204" pitchFamily="50" charset="-128"/>
                <a:cs typeface="ヒラギノ丸ゴ ProN W4"/>
              </a:rPr>
              <a:t>締め切り</a:t>
            </a:r>
            <a:endParaRPr kumimoji="1" lang="en-US" altLang="ja-JP" sz="1400" u="sng" dirty="0">
              <a:solidFill>
                <a:srgbClr val="FF0000"/>
              </a:solidFill>
              <a:latin typeface="Meiryo UI" panose="020B0604030504040204" pitchFamily="50" charset="-128"/>
              <a:ea typeface="Meiryo UI" panose="020B0604030504040204" pitchFamily="50" charset="-128"/>
              <a:cs typeface="ヒラギノ丸ゴ ProN W4"/>
            </a:endParaRPr>
          </a:p>
        </p:txBody>
      </p:sp>
      <p:sp>
        <p:nvSpPr>
          <p:cNvPr id="15" name="テキスト ボックス 14">
            <a:extLst>
              <a:ext uri="{FF2B5EF4-FFF2-40B4-BE49-F238E27FC236}">
                <a16:creationId xmlns="" xmlns:a16="http://schemas.microsoft.com/office/drawing/2014/main" id="{888021E1-7A1D-4750-92D6-371513015AA7}"/>
              </a:ext>
            </a:extLst>
          </p:cNvPr>
          <p:cNvSpPr txBox="1"/>
          <p:nvPr/>
        </p:nvSpPr>
        <p:spPr>
          <a:xfrm>
            <a:off x="4944717" y="2828177"/>
            <a:ext cx="2210907" cy="428169"/>
          </a:xfrm>
          <a:prstGeom prst="rect">
            <a:avLst/>
          </a:prstGeom>
          <a:noFill/>
          <a:ln>
            <a:solidFill>
              <a:schemeClr val="accent1">
                <a:shade val="95000"/>
                <a:satMod val="105000"/>
              </a:schemeClr>
            </a:solidFill>
          </a:ln>
        </p:spPr>
        <p:txBody>
          <a:bodyPr wrap="square" rtlCol="0" anchor="ctr">
            <a:noAutofit/>
          </a:bodyPr>
          <a:lstStyle/>
          <a:p>
            <a:pPr algn="ctr"/>
            <a:r>
              <a:rPr kumimoji="1" lang="en-US" altLang="ja-JP" sz="1400" u="sng" dirty="0">
                <a:solidFill>
                  <a:srgbClr val="FF0000"/>
                </a:solidFill>
                <a:latin typeface="Meiryo UI" panose="020B0604030504040204" pitchFamily="50" charset="-128"/>
                <a:ea typeface="Meiryo UI" panose="020B0604030504040204" pitchFamily="50" charset="-128"/>
                <a:cs typeface="ヒラギノ丸ゴ ProN W4"/>
              </a:rPr>
              <a:t>2017</a:t>
            </a:r>
            <a:r>
              <a:rPr kumimoji="1" lang="ja-JP" altLang="en-US" sz="1400" u="sng" dirty="0">
                <a:solidFill>
                  <a:srgbClr val="FF0000"/>
                </a:solidFill>
                <a:latin typeface="Meiryo UI" panose="020B0604030504040204" pitchFamily="50" charset="-128"/>
                <a:ea typeface="Meiryo UI" panose="020B0604030504040204" pitchFamily="50" charset="-128"/>
                <a:cs typeface="ヒラギノ丸ゴ ProN W4"/>
              </a:rPr>
              <a:t>年</a:t>
            </a:r>
            <a:r>
              <a:rPr lang="en-US" altLang="ja-JP" sz="1400" u="sng" dirty="0">
                <a:solidFill>
                  <a:srgbClr val="FF0000"/>
                </a:solidFill>
                <a:latin typeface="Meiryo UI" panose="020B0604030504040204" pitchFamily="50" charset="-128"/>
                <a:ea typeface="Meiryo UI" panose="020B0604030504040204" pitchFamily="50" charset="-128"/>
                <a:cs typeface="ヒラギノ丸ゴ ProN W4"/>
              </a:rPr>
              <a:t>9</a:t>
            </a:r>
            <a:r>
              <a:rPr kumimoji="1" lang="ja-JP" altLang="en-US" sz="1400" u="sng" dirty="0">
                <a:solidFill>
                  <a:srgbClr val="FF0000"/>
                </a:solidFill>
                <a:latin typeface="Meiryo UI" panose="020B0604030504040204" pitchFamily="50" charset="-128"/>
                <a:ea typeface="Meiryo UI" panose="020B0604030504040204" pitchFamily="50" charset="-128"/>
                <a:cs typeface="ヒラギノ丸ゴ ProN W4"/>
              </a:rPr>
              <a:t>月</a:t>
            </a:r>
            <a:r>
              <a:rPr lang="ja-JP" altLang="en-US" sz="1400" u="sng" dirty="0">
                <a:solidFill>
                  <a:srgbClr val="FF0000"/>
                </a:solidFill>
                <a:latin typeface="Meiryo UI" panose="020B0604030504040204" pitchFamily="50" charset="-128"/>
                <a:ea typeface="Meiryo UI" panose="020B0604030504040204" pitchFamily="50" charset="-128"/>
                <a:cs typeface="ヒラギノ丸ゴ ProN W4"/>
              </a:rPr>
              <a:t>初旬</a:t>
            </a:r>
            <a:endParaRPr lang="en-US" altLang="ja-JP" sz="1400" u="sng" dirty="0">
              <a:solidFill>
                <a:srgbClr val="FF0000"/>
              </a:solidFill>
              <a:latin typeface="Meiryo UI" panose="020B0604030504040204" pitchFamily="50" charset="-128"/>
              <a:ea typeface="Meiryo UI" panose="020B0604030504040204" pitchFamily="50" charset="-128"/>
              <a:cs typeface="ヒラギノ丸ゴ ProN W4"/>
            </a:endParaRPr>
          </a:p>
          <a:p>
            <a:pPr algn="ctr"/>
            <a:r>
              <a:rPr kumimoji="1" lang="ja-JP" altLang="en-US" sz="1400" u="sng" dirty="0">
                <a:solidFill>
                  <a:srgbClr val="FF0000"/>
                </a:solidFill>
                <a:latin typeface="Meiryo UI" panose="020B0604030504040204" pitchFamily="50" charset="-128"/>
                <a:ea typeface="Meiryo UI" panose="020B0604030504040204" pitchFamily="50" charset="-128"/>
                <a:cs typeface="ヒラギノ丸ゴ ProN W4"/>
              </a:rPr>
              <a:t> 実施予定</a:t>
            </a:r>
            <a:endParaRPr kumimoji="1" lang="en-US" altLang="ja-JP" sz="1400" u="sng" dirty="0">
              <a:solidFill>
                <a:srgbClr val="FF0000"/>
              </a:solidFill>
              <a:latin typeface="Meiryo UI" panose="020B0604030504040204" pitchFamily="50" charset="-128"/>
              <a:ea typeface="Meiryo UI" panose="020B0604030504040204" pitchFamily="50" charset="-128"/>
              <a:cs typeface="ヒラギノ丸ゴ ProN W4"/>
            </a:endParaRPr>
          </a:p>
        </p:txBody>
      </p:sp>
      <p:sp>
        <p:nvSpPr>
          <p:cNvPr id="18" name="ホームベース 17"/>
          <p:cNvSpPr/>
          <p:nvPr/>
        </p:nvSpPr>
        <p:spPr>
          <a:xfrm>
            <a:off x="7234395" y="1531196"/>
            <a:ext cx="1760260" cy="1247913"/>
          </a:xfrm>
          <a:prstGeom prst="homePlate">
            <a:avLst>
              <a:gd name="adj" fmla="val 0"/>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1600" dirty="0" smtClean="0">
                <a:solidFill>
                  <a:schemeClr val="bg1"/>
                </a:solidFill>
                <a:latin typeface="ヒラギノ丸ゴ ProN W4"/>
                <a:ea typeface="ヒラギノ丸ゴ ProN W4"/>
                <a:cs typeface="ヒラギノ丸ゴ ProN W4"/>
              </a:rPr>
              <a:t>④テスト</a:t>
            </a:r>
            <a:r>
              <a:rPr lang="ja-JP" altLang="en-US" sz="1600" dirty="0">
                <a:solidFill>
                  <a:schemeClr val="bg1"/>
                </a:solidFill>
                <a:latin typeface="ヒラギノ丸ゴ ProN W4"/>
                <a:ea typeface="ヒラギノ丸ゴ ProN W4"/>
                <a:cs typeface="ヒラギノ丸ゴ ProN W4"/>
              </a:rPr>
              <a:t>運用期間</a:t>
            </a:r>
          </a:p>
        </p:txBody>
      </p:sp>
      <p:sp>
        <p:nvSpPr>
          <p:cNvPr id="19" name="テキスト ボックス 18"/>
          <p:cNvSpPr txBox="1"/>
          <p:nvPr/>
        </p:nvSpPr>
        <p:spPr>
          <a:xfrm>
            <a:off x="503141" y="5617488"/>
            <a:ext cx="2133258" cy="1093271"/>
          </a:xfrm>
          <a:prstGeom prst="rect">
            <a:avLst/>
          </a:prstGeom>
          <a:solidFill>
            <a:srgbClr val="FFFF00"/>
          </a:solidFill>
          <a:ln>
            <a:solidFill>
              <a:schemeClr val="accent1">
                <a:shade val="95000"/>
                <a:satMod val="105000"/>
              </a:schemeClr>
            </a:solidFill>
          </a:ln>
        </p:spPr>
        <p:txBody>
          <a:bodyPr wrap="square" rtlCol="0" anchor="ctr">
            <a:noAutofit/>
          </a:bodyPr>
          <a:lstStyle/>
          <a:p>
            <a:pPr algn="ctr"/>
            <a:r>
              <a:rPr kumimoji="1" lang="ja-JP" altLang="en-US" sz="1400" dirty="0">
                <a:latin typeface="Meiryo UI" panose="020B0604030504040204" pitchFamily="50" charset="-128"/>
                <a:ea typeface="Meiryo UI" panose="020B0604030504040204" pitchFamily="50" charset="-128"/>
                <a:cs typeface="ヒラギノ丸ゴ ProN W4"/>
              </a:rPr>
              <a:t>提出　必要書類</a:t>
            </a:r>
            <a:endParaRPr kumimoji="1" lang="en-US" altLang="ja-JP" sz="1400" dirty="0">
              <a:latin typeface="Meiryo UI" panose="020B0604030504040204" pitchFamily="50" charset="-128"/>
              <a:ea typeface="Meiryo UI" panose="020B0604030504040204" pitchFamily="50" charset="-128"/>
              <a:cs typeface="ヒラギノ丸ゴ ProN W4"/>
            </a:endParaRPr>
          </a:p>
        </p:txBody>
      </p:sp>
      <p:sp>
        <p:nvSpPr>
          <p:cNvPr id="20" name="テキスト ボックス 19"/>
          <p:cNvSpPr txBox="1"/>
          <p:nvPr/>
        </p:nvSpPr>
        <p:spPr>
          <a:xfrm>
            <a:off x="2741771" y="5617488"/>
            <a:ext cx="2131391" cy="1093271"/>
          </a:xfrm>
          <a:prstGeom prst="rect">
            <a:avLst/>
          </a:prstGeom>
          <a:solidFill>
            <a:schemeClr val="bg2"/>
          </a:solidFill>
          <a:ln>
            <a:solidFill>
              <a:schemeClr val="accent1">
                <a:shade val="95000"/>
                <a:satMod val="105000"/>
              </a:schemeClr>
            </a:solidFill>
          </a:ln>
        </p:spPr>
        <p:txBody>
          <a:bodyPr wrap="square" rtlCol="0" anchor="ctr">
            <a:noAutofit/>
          </a:bodyPr>
          <a:lstStyle/>
          <a:p>
            <a:r>
              <a:rPr lang="ja-JP" altLang="en-US" sz="1100" dirty="0">
                <a:latin typeface="ヒラギノ丸ゴ ProN W4"/>
              </a:rPr>
              <a:t>・加盟店申込書</a:t>
            </a:r>
            <a:endParaRPr lang="en-US" altLang="ja-JP" sz="1100" dirty="0">
              <a:latin typeface="ヒラギノ丸ゴ ProN W4"/>
            </a:endParaRPr>
          </a:p>
          <a:p>
            <a:r>
              <a:rPr lang="ja-JP" altLang="en-US" sz="1100" dirty="0">
                <a:latin typeface="ヒラギノ丸ゴ ProN W4"/>
              </a:rPr>
              <a:t>・口座を確認できる書類（通　</a:t>
            </a:r>
            <a:endParaRPr lang="en-US" altLang="ja-JP" sz="1100" dirty="0">
              <a:latin typeface="ヒラギノ丸ゴ ProN W4"/>
            </a:endParaRPr>
          </a:p>
          <a:p>
            <a:r>
              <a:rPr lang="ja-JP" altLang="en-US" sz="1100" dirty="0">
                <a:latin typeface="ヒラギノ丸ゴ ProN W4"/>
              </a:rPr>
              <a:t>　帳コピーなど）</a:t>
            </a:r>
            <a:endParaRPr lang="en-US" altLang="ja-JP" sz="1100" dirty="0">
              <a:latin typeface="ヒラギノ丸ゴ ProN W4"/>
            </a:endParaRPr>
          </a:p>
          <a:p>
            <a:r>
              <a:rPr lang="ja-JP" altLang="en-US" sz="1100" dirty="0">
                <a:latin typeface="ヒラギノ丸ゴ ProN W4"/>
              </a:rPr>
              <a:t>・事業を行っている事が分か　</a:t>
            </a:r>
            <a:endParaRPr lang="en-US" altLang="ja-JP" sz="1100" dirty="0">
              <a:latin typeface="ヒラギノ丸ゴ ProN W4"/>
            </a:endParaRPr>
          </a:p>
          <a:p>
            <a:r>
              <a:rPr lang="ja-JP" altLang="en-US" sz="1100" dirty="0">
                <a:latin typeface="ヒラギノ丸ゴ ProN W4"/>
              </a:rPr>
              <a:t>　</a:t>
            </a:r>
            <a:r>
              <a:rPr lang="ja-JP" altLang="en-US" sz="1100" dirty="0" err="1">
                <a:latin typeface="ヒラギノ丸ゴ ProN W4"/>
              </a:rPr>
              <a:t>る</a:t>
            </a:r>
            <a:r>
              <a:rPr lang="ja-JP" altLang="en-US" sz="1100" dirty="0">
                <a:latin typeface="ヒラギノ丸ゴ ProN W4"/>
              </a:rPr>
              <a:t>公的証明書</a:t>
            </a:r>
            <a:r>
              <a:rPr lang="en-US" altLang="ja-JP" sz="1100" dirty="0">
                <a:latin typeface="ヒラギノ丸ゴ ProN W4"/>
              </a:rPr>
              <a:t>(※</a:t>
            </a:r>
            <a:r>
              <a:rPr lang="ja-JP" altLang="en-US" sz="1100" dirty="0">
                <a:latin typeface="ヒラギノ丸ゴ ProN W4"/>
              </a:rPr>
              <a:t>必要となる</a:t>
            </a:r>
            <a:endParaRPr lang="en-US" altLang="ja-JP" sz="1100" dirty="0">
              <a:latin typeface="ヒラギノ丸ゴ ProN W4"/>
            </a:endParaRPr>
          </a:p>
          <a:p>
            <a:r>
              <a:rPr lang="ja-JP" altLang="en-US" sz="1100" dirty="0">
                <a:latin typeface="ヒラギノ丸ゴ ProN W4"/>
              </a:rPr>
              <a:t>　場合のみ）</a:t>
            </a:r>
            <a:endParaRPr lang="en-US" altLang="ja-JP" sz="1100" dirty="0">
              <a:latin typeface="ヒラギノ丸ゴ ProN W4"/>
            </a:endParaRPr>
          </a:p>
        </p:txBody>
      </p:sp>
      <p:sp>
        <p:nvSpPr>
          <p:cNvPr id="21" name="テキスト ボックス 20"/>
          <p:cNvSpPr txBox="1"/>
          <p:nvPr/>
        </p:nvSpPr>
        <p:spPr>
          <a:xfrm>
            <a:off x="4952676" y="5617489"/>
            <a:ext cx="2202947" cy="1080242"/>
          </a:xfrm>
          <a:prstGeom prst="rect">
            <a:avLst/>
          </a:prstGeom>
          <a:solidFill>
            <a:schemeClr val="bg2"/>
          </a:solidFill>
          <a:ln>
            <a:solidFill>
              <a:schemeClr val="accent1">
                <a:shade val="95000"/>
                <a:satMod val="105000"/>
              </a:schemeClr>
            </a:solidFill>
          </a:ln>
        </p:spPr>
        <p:txBody>
          <a:bodyPr wrap="square" rtlCol="0" anchor="ctr">
            <a:noAutofit/>
          </a:bodyPr>
          <a:lstStyle/>
          <a:p>
            <a:r>
              <a:rPr lang="ja-JP" altLang="en-US" sz="1100" dirty="0">
                <a:latin typeface="ヒラギノ丸ゴ ProN W4"/>
              </a:rPr>
              <a:t>・誓約書</a:t>
            </a:r>
            <a:endParaRPr lang="en-US" altLang="ja-JP" sz="1100" dirty="0">
              <a:latin typeface="ヒラギノ丸ゴ ProN W4"/>
            </a:endParaRPr>
          </a:p>
        </p:txBody>
      </p:sp>
      <p:sp>
        <p:nvSpPr>
          <p:cNvPr id="22" name="テキスト ボックス 21"/>
          <p:cNvSpPr txBox="1"/>
          <p:nvPr/>
        </p:nvSpPr>
        <p:spPr>
          <a:xfrm>
            <a:off x="505007" y="2828177"/>
            <a:ext cx="2140456" cy="428169"/>
          </a:xfrm>
          <a:prstGeom prst="rect">
            <a:avLst/>
          </a:prstGeom>
          <a:solidFill>
            <a:srgbClr val="92D050"/>
          </a:solidFill>
          <a:ln>
            <a:solidFill>
              <a:schemeClr val="accent1">
                <a:shade val="95000"/>
                <a:satMod val="105000"/>
              </a:schemeClr>
            </a:solidFill>
          </a:ln>
        </p:spPr>
        <p:txBody>
          <a:bodyPr wrap="square" rtlCol="0" anchor="ctr">
            <a:noAutofit/>
          </a:bodyPr>
          <a:lstStyle/>
          <a:p>
            <a:pPr algn="ctr"/>
            <a:r>
              <a:rPr kumimoji="1" lang="ja-JP" altLang="en-US" sz="1400" dirty="0">
                <a:latin typeface="Meiryo UI" panose="020B0604030504040204" pitchFamily="50" charset="-128"/>
                <a:ea typeface="Meiryo UI" panose="020B0604030504040204" pitchFamily="50" charset="-128"/>
                <a:cs typeface="ヒラギノ丸ゴ ProN W4"/>
              </a:rPr>
              <a:t>日程</a:t>
            </a:r>
            <a:endParaRPr kumimoji="1" lang="en-US" altLang="ja-JP" sz="1400" dirty="0">
              <a:latin typeface="Meiryo UI" panose="020B0604030504040204" pitchFamily="50" charset="-128"/>
              <a:ea typeface="Meiryo UI" panose="020B0604030504040204" pitchFamily="50" charset="-128"/>
              <a:cs typeface="ヒラギノ丸ゴ ProN W4"/>
            </a:endParaRPr>
          </a:p>
        </p:txBody>
      </p:sp>
      <p:sp>
        <p:nvSpPr>
          <p:cNvPr id="23" name="テキスト ボックス 22">
            <a:extLst>
              <a:ext uri="{FF2B5EF4-FFF2-40B4-BE49-F238E27FC236}">
                <a16:creationId xmlns="" xmlns:a16="http://schemas.microsoft.com/office/drawing/2014/main" id="{888021E1-7A1D-4750-92D6-371513015AA7}"/>
              </a:ext>
            </a:extLst>
          </p:cNvPr>
          <p:cNvSpPr txBox="1"/>
          <p:nvPr/>
        </p:nvSpPr>
        <p:spPr>
          <a:xfrm>
            <a:off x="7234395" y="2828177"/>
            <a:ext cx="1760260" cy="428169"/>
          </a:xfrm>
          <a:prstGeom prst="rect">
            <a:avLst/>
          </a:prstGeom>
          <a:noFill/>
          <a:ln>
            <a:solidFill>
              <a:schemeClr val="accent1">
                <a:shade val="95000"/>
                <a:satMod val="105000"/>
              </a:schemeClr>
            </a:solidFill>
          </a:ln>
        </p:spPr>
        <p:txBody>
          <a:bodyPr wrap="square" rtlCol="0" anchor="ctr">
            <a:noAutofit/>
          </a:bodyPr>
          <a:lstStyle/>
          <a:p>
            <a:pPr algn="ctr"/>
            <a:r>
              <a:rPr kumimoji="1" lang="en-US" altLang="ja-JP" sz="1400" u="sng" dirty="0">
                <a:solidFill>
                  <a:srgbClr val="FF0000"/>
                </a:solidFill>
                <a:latin typeface="Meiryo UI" panose="020B0604030504040204" pitchFamily="50" charset="-128"/>
                <a:ea typeface="Meiryo UI" panose="020B0604030504040204" pitchFamily="50" charset="-128"/>
                <a:cs typeface="ヒラギノ丸ゴ ProN W4"/>
              </a:rPr>
              <a:t>2017</a:t>
            </a:r>
            <a:r>
              <a:rPr kumimoji="1" lang="ja-JP" altLang="en-US" sz="1400" u="sng" dirty="0">
                <a:solidFill>
                  <a:srgbClr val="FF0000"/>
                </a:solidFill>
                <a:latin typeface="Meiryo UI" panose="020B0604030504040204" pitchFamily="50" charset="-128"/>
                <a:ea typeface="Meiryo UI" panose="020B0604030504040204" pitchFamily="50" charset="-128"/>
                <a:cs typeface="ヒラギノ丸ゴ ProN W4"/>
              </a:rPr>
              <a:t>年</a:t>
            </a:r>
            <a:r>
              <a:rPr lang="en-US" altLang="ja-JP" sz="1400" u="sng" dirty="0">
                <a:solidFill>
                  <a:srgbClr val="FF0000"/>
                </a:solidFill>
                <a:latin typeface="Meiryo UI" panose="020B0604030504040204" pitchFamily="50" charset="-128"/>
                <a:ea typeface="Meiryo UI" panose="020B0604030504040204" pitchFamily="50" charset="-128"/>
                <a:cs typeface="ヒラギノ丸ゴ ProN W4"/>
              </a:rPr>
              <a:t>9</a:t>
            </a:r>
            <a:r>
              <a:rPr kumimoji="1" lang="ja-JP" altLang="en-US" sz="1400" u="sng" dirty="0">
                <a:solidFill>
                  <a:srgbClr val="FF0000"/>
                </a:solidFill>
                <a:latin typeface="Meiryo UI" panose="020B0604030504040204" pitchFamily="50" charset="-128"/>
                <a:ea typeface="Meiryo UI" panose="020B0604030504040204" pitchFamily="50" charset="-128"/>
                <a:cs typeface="ヒラギノ丸ゴ ProN W4"/>
              </a:rPr>
              <a:t>月</a:t>
            </a:r>
            <a:r>
              <a:rPr lang="ja-JP" altLang="en-US" sz="1400" u="sng" dirty="0">
                <a:solidFill>
                  <a:srgbClr val="FF0000"/>
                </a:solidFill>
                <a:latin typeface="Meiryo UI" panose="020B0604030504040204" pitchFamily="50" charset="-128"/>
                <a:ea typeface="Meiryo UI" panose="020B0604030504040204" pitchFamily="50" charset="-128"/>
                <a:cs typeface="ヒラギノ丸ゴ ProN W4"/>
              </a:rPr>
              <a:t>中旬</a:t>
            </a:r>
            <a:r>
              <a:rPr kumimoji="1" lang="ja-JP" altLang="en-US" sz="1400" u="sng" dirty="0">
                <a:solidFill>
                  <a:srgbClr val="FF0000"/>
                </a:solidFill>
                <a:latin typeface="Meiryo UI" panose="020B0604030504040204" pitchFamily="50" charset="-128"/>
                <a:ea typeface="Meiryo UI" panose="020B0604030504040204" pitchFamily="50" charset="-128"/>
                <a:cs typeface="ヒラギノ丸ゴ ProN W4"/>
              </a:rPr>
              <a:t> </a:t>
            </a:r>
            <a:endParaRPr kumimoji="1" lang="en-US" altLang="ja-JP" sz="1400" u="sng" dirty="0">
              <a:solidFill>
                <a:srgbClr val="FF0000"/>
              </a:solidFill>
              <a:latin typeface="Meiryo UI" panose="020B0604030504040204" pitchFamily="50" charset="-128"/>
              <a:ea typeface="Meiryo UI" panose="020B0604030504040204" pitchFamily="50" charset="-128"/>
              <a:cs typeface="ヒラギノ丸ゴ ProN W4"/>
            </a:endParaRPr>
          </a:p>
          <a:p>
            <a:pPr algn="ctr"/>
            <a:r>
              <a:rPr kumimoji="1" lang="ja-JP" altLang="en-US" sz="1400" u="sng" dirty="0">
                <a:solidFill>
                  <a:srgbClr val="FF0000"/>
                </a:solidFill>
                <a:latin typeface="Meiryo UI" panose="020B0604030504040204" pitchFamily="50" charset="-128"/>
                <a:ea typeface="Meiryo UI" panose="020B0604030504040204" pitchFamily="50" charset="-128"/>
                <a:cs typeface="ヒラギノ丸ゴ ProN W4"/>
              </a:rPr>
              <a:t>実施予定</a:t>
            </a:r>
            <a:endParaRPr kumimoji="1" lang="en-US" altLang="ja-JP" sz="1400" u="sng" dirty="0">
              <a:solidFill>
                <a:srgbClr val="FF0000"/>
              </a:solidFill>
              <a:latin typeface="Meiryo UI" panose="020B0604030504040204" pitchFamily="50" charset="-128"/>
              <a:ea typeface="Meiryo UI" panose="020B0604030504040204" pitchFamily="50" charset="-128"/>
              <a:cs typeface="ヒラギノ丸ゴ ProN W4"/>
            </a:endParaRPr>
          </a:p>
        </p:txBody>
      </p:sp>
    </p:spTree>
    <p:extLst>
      <p:ext uri="{BB962C8B-B14F-4D97-AF65-F5344CB8AC3E}">
        <p14:creationId xmlns:p14="http://schemas.microsoft.com/office/powerpoint/2010/main" val="560338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スライド番号プレースホルダー 19"/>
          <p:cNvSpPr>
            <a:spLocks noGrp="1"/>
          </p:cNvSpPr>
          <p:nvPr>
            <p:ph type="sldNum" sz="quarter" idx="12"/>
          </p:nvPr>
        </p:nvSpPr>
        <p:spPr>
          <a:xfrm>
            <a:off x="6553200" y="6438654"/>
            <a:ext cx="2133600" cy="365125"/>
          </a:xfrm>
        </p:spPr>
        <p:txBody>
          <a:bodyPr/>
          <a:lstStyle/>
          <a:p>
            <a:fld id="{B1946512-26A0-2943-97A2-6EA47330DC2E}" type="slidenum">
              <a:rPr kumimoji="1" lang="ja-JP" altLang="en-US" sz="1000" smtClean="0">
                <a:latin typeface="ヒラギノ丸ゴ Pro W4"/>
                <a:ea typeface="ヒラギノ丸ゴ Pro W4"/>
                <a:cs typeface="ヒラギノ丸ゴ Pro W4"/>
              </a:rPr>
              <a:pPr/>
              <a:t>2</a:t>
            </a:fld>
            <a:endParaRPr kumimoji="1" lang="ja-JP" altLang="en-US" sz="1000" dirty="0">
              <a:latin typeface="ヒラギノ丸ゴ Pro W4"/>
              <a:ea typeface="ヒラギノ丸ゴ Pro W4"/>
              <a:cs typeface="ヒラギノ丸ゴ Pro W4"/>
            </a:endParaRPr>
          </a:p>
        </p:txBody>
      </p:sp>
      <p:sp>
        <p:nvSpPr>
          <p:cNvPr id="125" name="タイトル 5"/>
          <p:cNvSpPr>
            <a:spLocks noGrp="1"/>
          </p:cNvSpPr>
          <p:nvPr>
            <p:ph type="title"/>
          </p:nvPr>
        </p:nvSpPr>
        <p:spPr>
          <a:xfrm>
            <a:off x="457200" y="436381"/>
            <a:ext cx="8229600" cy="626373"/>
          </a:xfrm>
          <a:prstGeom prst="rect">
            <a:avLst/>
          </a:prstGeom>
        </p:spPr>
        <p:txBody>
          <a:bodyPr>
            <a:normAutofit/>
          </a:bodyPr>
          <a:lstStyle/>
          <a:p>
            <a:r>
              <a:rPr kumimoji="1" lang="ja-JP" altLang="en-US" sz="1800" dirty="0"/>
              <a:t>目次</a:t>
            </a:r>
          </a:p>
        </p:txBody>
      </p:sp>
      <p:sp>
        <p:nvSpPr>
          <p:cNvPr id="42" name="コンテンツ プレースホルダー 3">
            <a:extLst>
              <a:ext uri="{FF2B5EF4-FFF2-40B4-BE49-F238E27FC236}">
                <a16:creationId xmlns:a16="http://schemas.microsoft.com/office/drawing/2014/main" xmlns="" id="{0589551D-54CC-4528-8E4C-8D220A47C7FE}"/>
              </a:ext>
            </a:extLst>
          </p:cNvPr>
          <p:cNvSpPr txBox="1">
            <a:spLocks/>
          </p:cNvSpPr>
          <p:nvPr/>
        </p:nvSpPr>
        <p:spPr>
          <a:xfrm>
            <a:off x="369571" y="1166200"/>
            <a:ext cx="4414186" cy="5556735"/>
          </a:xfrm>
          <a:prstGeom prst="rect">
            <a:avLst/>
          </a:prstGeom>
        </p:spPr>
        <p:txBody>
          <a:bodyPr vert="horz" lIns="91440" tIns="45720" rIns="91440" bIns="45720" rtlCol="0">
            <a:noAutofit/>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mn-ea"/>
                <a:ea typeface="+mn-ea"/>
                <a:cs typeface="メイリオ"/>
              </a:defRPr>
            </a:lvl1pPr>
            <a:lvl2pPr marL="742950" indent="-285750" algn="l" defTabSz="457200" rtl="0" eaLnBrk="1" latinLnBrk="0" hangingPunct="1">
              <a:spcBef>
                <a:spcPct val="20000"/>
              </a:spcBef>
              <a:buFont typeface="Arial"/>
              <a:buChar char="–"/>
              <a:defRPr kumimoji="1" sz="2800" kern="1200">
                <a:solidFill>
                  <a:schemeClr val="tx1"/>
                </a:solidFill>
                <a:latin typeface="+mn-ea"/>
                <a:ea typeface="+mn-ea"/>
                <a:cs typeface="メイリオ"/>
              </a:defRPr>
            </a:lvl2pPr>
            <a:lvl3pPr marL="1143000" indent="-228600" algn="l" defTabSz="457200" rtl="0" eaLnBrk="1" latinLnBrk="0" hangingPunct="1">
              <a:spcBef>
                <a:spcPct val="20000"/>
              </a:spcBef>
              <a:buFont typeface="Arial"/>
              <a:buChar char="•"/>
              <a:defRPr kumimoji="1" sz="2400" kern="1200">
                <a:solidFill>
                  <a:schemeClr val="tx1"/>
                </a:solidFill>
                <a:latin typeface="+mn-ea"/>
                <a:ea typeface="+mn-ea"/>
                <a:cs typeface="メイリオ"/>
              </a:defRPr>
            </a:lvl3pPr>
            <a:lvl4pPr marL="1600200" indent="-228600" algn="l" defTabSz="457200" rtl="0" eaLnBrk="1" latinLnBrk="0" hangingPunct="1">
              <a:spcBef>
                <a:spcPct val="20000"/>
              </a:spcBef>
              <a:buFont typeface="Arial"/>
              <a:buChar char="–"/>
              <a:defRPr kumimoji="1" sz="2000" kern="1200">
                <a:solidFill>
                  <a:schemeClr val="tx1"/>
                </a:solidFill>
                <a:latin typeface="+mn-ea"/>
                <a:ea typeface="+mn-ea"/>
                <a:cs typeface="メイリオ"/>
              </a:defRPr>
            </a:lvl4pPr>
            <a:lvl5pPr marL="2057400" indent="-228600" algn="l" defTabSz="457200" rtl="0" eaLnBrk="1" latinLnBrk="0" hangingPunct="1">
              <a:spcBef>
                <a:spcPct val="20000"/>
              </a:spcBef>
              <a:buFont typeface="Arial"/>
              <a:buChar char="»"/>
              <a:defRPr kumimoji="1" sz="2000" kern="1200">
                <a:solidFill>
                  <a:schemeClr val="tx1"/>
                </a:solidFill>
                <a:latin typeface="+mn-ea"/>
                <a:ea typeface="+mn-ea"/>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a:lnSpc>
                <a:spcPct val="120000"/>
              </a:lnSpc>
              <a:defRPr/>
            </a:pPr>
            <a:r>
              <a:rPr lang="en-US" altLang="ja-JP" b="1" dirty="0">
                <a:latin typeface="Meiryo UI" pitchFamily="50" charset="-128"/>
                <a:ea typeface="Meiryo UI" pitchFamily="50" charset="-128"/>
                <a:cs typeface="Meiryo UI" pitchFamily="50" charset="-128"/>
              </a:rPr>
              <a:t>Ⅰ.</a:t>
            </a:r>
            <a:r>
              <a:rPr lang="ja-JP" altLang="en-US" b="1" dirty="0">
                <a:latin typeface="Meiryo UI" pitchFamily="50" charset="-128"/>
                <a:ea typeface="Meiryo UI" pitchFamily="50" charset="-128"/>
                <a:cs typeface="Meiryo UI" pitchFamily="50" charset="-128"/>
              </a:rPr>
              <a:t>事業全体概要</a:t>
            </a:r>
            <a:endParaRPr lang="en-US" altLang="ja-JP" b="1" dirty="0">
              <a:latin typeface="Meiryo UI" pitchFamily="50" charset="-128"/>
              <a:ea typeface="Meiryo UI" pitchFamily="50" charset="-128"/>
              <a:cs typeface="Meiryo UI" pitchFamily="50" charset="-128"/>
            </a:endParaRPr>
          </a:p>
          <a:p>
            <a:pPr>
              <a:lnSpc>
                <a:spcPct val="120000"/>
              </a:lnSpc>
              <a:defRPr/>
            </a:pPr>
            <a:r>
              <a:rPr lang="ja-JP" altLang="en-US" b="1" dirty="0">
                <a:latin typeface="Meiryo UI" pitchFamily="50" charset="-128"/>
                <a:ea typeface="Meiryo UI" pitchFamily="50" charset="-128"/>
                <a:cs typeface="Meiryo UI" pitchFamily="50" charset="-128"/>
              </a:rPr>
              <a:t>　</a:t>
            </a:r>
            <a:r>
              <a:rPr lang="ja-JP" altLang="en-US" dirty="0">
                <a:latin typeface="Meiryo UI" pitchFamily="50" charset="-128"/>
                <a:ea typeface="Meiryo UI" pitchFamily="50" charset="-128"/>
                <a:cs typeface="Meiryo UI" pitchFamily="50" charset="-128"/>
              </a:rPr>
              <a:t>１．</a:t>
            </a:r>
            <a:r>
              <a:rPr lang="ja-JP" altLang="en-US" dirty="0" err="1">
                <a:latin typeface="Meiryo UI" pitchFamily="50" charset="-128"/>
                <a:ea typeface="Meiryo UI" pitchFamily="50" charset="-128"/>
                <a:cs typeface="Meiryo UI" pitchFamily="50" charset="-128"/>
              </a:rPr>
              <a:t>しまぽ</a:t>
            </a:r>
            <a:r>
              <a:rPr lang="ja-JP" altLang="en-US" dirty="0">
                <a:latin typeface="Meiryo UI" pitchFamily="50" charset="-128"/>
                <a:ea typeface="Meiryo UI" pitchFamily="50" charset="-128"/>
                <a:cs typeface="Meiryo UI" pitchFamily="50" charset="-128"/>
              </a:rPr>
              <a:t>通貨　事業の概要</a:t>
            </a:r>
            <a:endParaRPr lang="en-US" altLang="ja-JP" dirty="0">
              <a:latin typeface="Meiryo UI" pitchFamily="50" charset="-128"/>
              <a:ea typeface="Meiryo UI" pitchFamily="50" charset="-128"/>
            </a:endParaRPr>
          </a:p>
          <a:p>
            <a:pPr>
              <a:lnSpc>
                <a:spcPct val="120000"/>
              </a:lnSpc>
              <a:defRPr/>
            </a:pPr>
            <a:r>
              <a:rPr lang="en-US" altLang="ja-JP" dirty="0">
                <a:latin typeface="Meiryo UI" pitchFamily="50" charset="-128"/>
                <a:ea typeface="Meiryo UI" pitchFamily="50" charset="-128"/>
                <a:cs typeface="Meiryo UI" pitchFamily="50" charset="-128"/>
              </a:rPr>
              <a:t>  </a:t>
            </a:r>
            <a:r>
              <a:rPr lang="ja-JP" altLang="en-US" dirty="0">
                <a:latin typeface="Meiryo UI" pitchFamily="50" charset="-128"/>
                <a:ea typeface="Meiryo UI" pitchFamily="50" charset="-128"/>
                <a:cs typeface="Meiryo UI" pitchFamily="50" charset="-128"/>
              </a:rPr>
              <a:t>２．</a:t>
            </a:r>
            <a:r>
              <a:rPr lang="ja-JP" altLang="en-US" dirty="0" err="1">
                <a:latin typeface="Meiryo UI" pitchFamily="50" charset="-128"/>
                <a:ea typeface="Meiryo UI" pitchFamily="50" charset="-128"/>
                <a:cs typeface="Meiryo UI" pitchFamily="50" charset="-128"/>
              </a:rPr>
              <a:t>しまぽ</a:t>
            </a:r>
            <a:r>
              <a:rPr lang="ja-JP" altLang="en-US" dirty="0">
                <a:latin typeface="Meiryo UI" pitchFamily="50" charset="-128"/>
                <a:ea typeface="Meiryo UI" pitchFamily="50" charset="-128"/>
                <a:cs typeface="Meiryo UI" pitchFamily="50" charset="-128"/>
              </a:rPr>
              <a:t>通貨について</a:t>
            </a:r>
            <a:endParaRPr lang="en-US" altLang="ja-JP" dirty="0">
              <a:latin typeface="Meiryo UI" pitchFamily="50" charset="-128"/>
              <a:ea typeface="Meiryo UI" pitchFamily="50" charset="-128"/>
              <a:cs typeface="Meiryo UI" pitchFamily="50" charset="-128"/>
            </a:endParaRPr>
          </a:p>
          <a:p>
            <a:pPr>
              <a:lnSpc>
                <a:spcPct val="120000"/>
              </a:lnSpc>
              <a:defRPr/>
            </a:pPr>
            <a:r>
              <a:rPr lang="ja-JP" altLang="en-US" dirty="0">
                <a:latin typeface="Meiryo UI" pitchFamily="50" charset="-128"/>
                <a:ea typeface="Meiryo UI" pitchFamily="50" charset="-128"/>
                <a:cs typeface="Meiryo UI" pitchFamily="50" charset="-128"/>
              </a:rPr>
              <a:t>　３</a:t>
            </a:r>
            <a:r>
              <a:rPr lang="en-US" altLang="ja-JP" dirty="0">
                <a:latin typeface="Meiryo UI" pitchFamily="50" charset="-128"/>
                <a:ea typeface="Meiryo UI" pitchFamily="50" charset="-128"/>
                <a:cs typeface="Meiryo UI" pitchFamily="50" charset="-128"/>
              </a:rPr>
              <a:t>.  </a:t>
            </a:r>
            <a:r>
              <a:rPr lang="ja-JP" altLang="en-US" dirty="0" err="1">
                <a:latin typeface="Meiryo UI" pitchFamily="50" charset="-128"/>
                <a:ea typeface="Meiryo UI" pitchFamily="50" charset="-128"/>
                <a:cs typeface="Meiryo UI" pitchFamily="50" charset="-128"/>
              </a:rPr>
              <a:t>しまぽ</a:t>
            </a:r>
            <a:r>
              <a:rPr lang="ja-JP" altLang="en-US" dirty="0">
                <a:latin typeface="Meiryo UI" pitchFamily="50" charset="-128"/>
                <a:ea typeface="Meiryo UI" pitchFamily="50" charset="-128"/>
                <a:cs typeface="Meiryo UI" pitchFamily="50" charset="-128"/>
              </a:rPr>
              <a:t>通貨の概要</a:t>
            </a:r>
            <a:endParaRPr lang="en-US" altLang="ja-JP" dirty="0">
              <a:latin typeface="Meiryo UI" pitchFamily="50" charset="-128"/>
              <a:ea typeface="Meiryo UI" pitchFamily="50" charset="-128"/>
              <a:cs typeface="Meiryo UI" pitchFamily="50" charset="-128"/>
            </a:endParaRPr>
          </a:p>
          <a:p>
            <a:pPr>
              <a:lnSpc>
                <a:spcPct val="120000"/>
              </a:lnSpc>
              <a:defRPr/>
            </a:pPr>
            <a:r>
              <a:rPr lang="ja-JP" altLang="en-US" dirty="0">
                <a:latin typeface="Meiryo UI" pitchFamily="50" charset="-128"/>
                <a:ea typeface="Meiryo UI" pitchFamily="50" charset="-128"/>
                <a:cs typeface="Meiryo UI" pitchFamily="50" charset="-128"/>
              </a:rPr>
              <a:t>　４．（参考）特典加盟施設について</a:t>
            </a:r>
            <a:endParaRPr lang="en-US" altLang="ja-JP" b="1" dirty="0">
              <a:latin typeface="Meiryo UI" pitchFamily="50" charset="-128"/>
              <a:ea typeface="Meiryo UI" pitchFamily="50" charset="-128"/>
              <a:cs typeface="Meiryo UI" pitchFamily="50" charset="-128"/>
            </a:endParaRPr>
          </a:p>
          <a:p>
            <a:pPr>
              <a:lnSpc>
                <a:spcPct val="120000"/>
              </a:lnSpc>
              <a:defRPr/>
            </a:pPr>
            <a:endParaRPr lang="en-US" altLang="ja-JP" b="1" dirty="0">
              <a:latin typeface="Meiryo UI" pitchFamily="50" charset="-128"/>
              <a:ea typeface="Meiryo UI" pitchFamily="50" charset="-128"/>
              <a:cs typeface="Meiryo UI" pitchFamily="50" charset="-128"/>
            </a:endParaRPr>
          </a:p>
          <a:p>
            <a:pPr>
              <a:lnSpc>
                <a:spcPct val="120000"/>
              </a:lnSpc>
              <a:defRPr/>
            </a:pPr>
            <a:r>
              <a:rPr lang="en-US" altLang="ja-JP" b="1" dirty="0">
                <a:latin typeface="Meiryo UI" pitchFamily="50" charset="-128"/>
                <a:ea typeface="Meiryo UI" pitchFamily="50" charset="-128"/>
                <a:cs typeface="Meiryo UI" pitchFamily="50" charset="-128"/>
              </a:rPr>
              <a:t>Ⅱ.</a:t>
            </a:r>
            <a:r>
              <a:rPr lang="ja-JP" altLang="en-US" b="1" dirty="0">
                <a:latin typeface="Meiryo UI" pitchFamily="50" charset="-128"/>
                <a:ea typeface="Meiryo UI" pitchFamily="50" charset="-128"/>
                <a:cs typeface="Meiryo UI" pitchFamily="50" charset="-128"/>
              </a:rPr>
              <a:t>加盟店様向けの説明</a:t>
            </a:r>
            <a:endParaRPr lang="en-US" altLang="ja-JP" b="1" dirty="0">
              <a:latin typeface="Meiryo UI" pitchFamily="50" charset="-128"/>
              <a:ea typeface="Meiryo UI" pitchFamily="50" charset="-128"/>
              <a:cs typeface="Meiryo UI" pitchFamily="50" charset="-128"/>
            </a:endParaRPr>
          </a:p>
          <a:p>
            <a:pPr>
              <a:lnSpc>
                <a:spcPct val="120000"/>
              </a:lnSpc>
              <a:defRPr/>
            </a:pPr>
            <a:r>
              <a:rPr lang="ja-JP" altLang="en-US" b="1" dirty="0">
                <a:latin typeface="Meiryo UI" pitchFamily="50" charset="-128"/>
                <a:ea typeface="Meiryo UI" pitchFamily="50" charset="-128"/>
                <a:cs typeface="Meiryo UI" pitchFamily="50" charset="-128"/>
              </a:rPr>
              <a:t>　</a:t>
            </a:r>
            <a:r>
              <a:rPr lang="ja-JP" altLang="en-US" dirty="0">
                <a:latin typeface="Meiryo UI" pitchFamily="50" charset="-128"/>
                <a:ea typeface="Meiryo UI" pitchFamily="50" charset="-128"/>
                <a:cs typeface="Meiryo UI" pitchFamily="50" charset="-128"/>
              </a:rPr>
              <a:t>１</a:t>
            </a:r>
            <a:r>
              <a:rPr lang="en-US" altLang="ja-JP" dirty="0">
                <a:latin typeface="Meiryo UI" pitchFamily="50" charset="-128"/>
                <a:ea typeface="Meiryo UI" pitchFamily="50" charset="-128"/>
                <a:cs typeface="Meiryo UI" pitchFamily="50" charset="-128"/>
              </a:rPr>
              <a:t>.</a:t>
            </a:r>
            <a:r>
              <a:rPr lang="ja-JP" altLang="en-US" dirty="0">
                <a:latin typeface="Meiryo UI" pitchFamily="50" charset="-128"/>
                <a:ea typeface="Meiryo UI" pitchFamily="50" charset="-128"/>
                <a:cs typeface="Meiryo UI" pitchFamily="50" charset="-128"/>
              </a:rPr>
              <a:t>　</a:t>
            </a:r>
            <a:r>
              <a:rPr lang="ja-JP" altLang="en-US" dirty="0">
                <a:latin typeface="Meiryo UI" pitchFamily="50" charset="-128"/>
                <a:ea typeface="Meiryo UI" pitchFamily="50" charset="-128"/>
              </a:rPr>
              <a:t>加盟店　業務の流れについて　全体図</a:t>
            </a:r>
            <a:endParaRPr lang="en-US" altLang="ja-JP" dirty="0">
              <a:latin typeface="Meiryo UI" pitchFamily="50" charset="-128"/>
              <a:ea typeface="Meiryo UI" pitchFamily="50" charset="-128"/>
            </a:endParaRPr>
          </a:p>
          <a:p>
            <a:pPr>
              <a:lnSpc>
                <a:spcPct val="120000"/>
              </a:lnSpc>
              <a:defRPr/>
            </a:pPr>
            <a:r>
              <a:rPr lang="ja-JP" altLang="en-US" dirty="0">
                <a:latin typeface="Meiryo UI" pitchFamily="50" charset="-128"/>
                <a:ea typeface="Meiryo UI" pitchFamily="50" charset="-128"/>
                <a:cs typeface="Meiryo UI" pitchFamily="50" charset="-128"/>
              </a:rPr>
              <a:t>　２</a:t>
            </a:r>
            <a:r>
              <a:rPr lang="en-US" altLang="ja-JP" dirty="0">
                <a:latin typeface="Meiryo UI" pitchFamily="50" charset="-128"/>
                <a:ea typeface="Meiryo UI" pitchFamily="50" charset="-128"/>
                <a:cs typeface="Meiryo UI" pitchFamily="50" charset="-128"/>
              </a:rPr>
              <a:t>.</a:t>
            </a:r>
            <a:r>
              <a:rPr lang="ja-JP" altLang="en-US" dirty="0">
                <a:latin typeface="Meiryo UI" pitchFamily="50" charset="-128"/>
                <a:ea typeface="Meiryo UI" pitchFamily="50" charset="-128"/>
                <a:cs typeface="Meiryo UI" pitchFamily="50" charset="-128"/>
              </a:rPr>
              <a:t>　</a:t>
            </a:r>
            <a:r>
              <a:rPr lang="ja-JP" altLang="en-US" dirty="0">
                <a:latin typeface="Meiryo UI" pitchFamily="50" charset="-128"/>
                <a:ea typeface="Meiryo UI" pitchFamily="50" charset="-128"/>
              </a:rPr>
              <a:t>加盟店業務の詳細 </a:t>
            </a:r>
            <a:r>
              <a:rPr lang="en-US" altLang="ja-JP" dirty="0">
                <a:latin typeface="Meiryo UI" pitchFamily="50" charset="-128"/>
                <a:ea typeface="Meiryo UI" pitchFamily="50" charset="-128"/>
              </a:rPr>
              <a:t>- </a:t>
            </a:r>
            <a:r>
              <a:rPr lang="ja-JP" altLang="en-US" dirty="0">
                <a:latin typeface="Meiryo UI" pitchFamily="50" charset="-128"/>
                <a:ea typeface="Meiryo UI" pitchFamily="50" charset="-128"/>
              </a:rPr>
              <a:t>電子スタンプを利用した決済</a:t>
            </a:r>
            <a:endParaRPr lang="en-US" altLang="ja-JP" dirty="0">
              <a:latin typeface="Meiryo UI" pitchFamily="50" charset="-128"/>
              <a:ea typeface="Meiryo UI" pitchFamily="50" charset="-128"/>
            </a:endParaRPr>
          </a:p>
          <a:p>
            <a:pPr>
              <a:lnSpc>
                <a:spcPct val="120000"/>
              </a:lnSpc>
              <a:defRPr/>
            </a:pPr>
            <a:r>
              <a:rPr lang="ja-JP" altLang="en-US" dirty="0">
                <a:latin typeface="Meiryo UI" pitchFamily="50" charset="-128"/>
                <a:ea typeface="Meiryo UI" pitchFamily="50" charset="-128"/>
                <a:cs typeface="Meiryo UI" pitchFamily="50" charset="-128"/>
              </a:rPr>
              <a:t>　３</a:t>
            </a:r>
            <a:r>
              <a:rPr lang="en-US" altLang="ja-JP" dirty="0">
                <a:latin typeface="Meiryo UI" pitchFamily="50" charset="-128"/>
                <a:ea typeface="Meiryo UI" pitchFamily="50" charset="-128"/>
                <a:cs typeface="Meiryo UI" pitchFamily="50" charset="-128"/>
              </a:rPr>
              <a:t>.</a:t>
            </a:r>
            <a:r>
              <a:rPr lang="ja-JP" altLang="en-US" dirty="0">
                <a:latin typeface="Meiryo UI" pitchFamily="50" charset="-128"/>
                <a:ea typeface="Meiryo UI" pitchFamily="50" charset="-128"/>
                <a:cs typeface="Meiryo UI" pitchFamily="50" charset="-128"/>
              </a:rPr>
              <a:t>　</a:t>
            </a:r>
            <a:r>
              <a:rPr lang="ja-JP" altLang="en-US" dirty="0">
                <a:latin typeface="Meiryo UI" pitchFamily="50" charset="-128"/>
                <a:ea typeface="Meiryo UI" pitchFamily="50" charset="-128"/>
              </a:rPr>
              <a:t>加盟店業務の詳細 </a:t>
            </a:r>
            <a:r>
              <a:rPr lang="en-US" altLang="ja-JP" dirty="0">
                <a:latin typeface="Meiryo UI" pitchFamily="50" charset="-128"/>
                <a:ea typeface="Meiryo UI" pitchFamily="50" charset="-128"/>
              </a:rPr>
              <a:t>– </a:t>
            </a:r>
            <a:r>
              <a:rPr lang="ja-JP" altLang="en-US" dirty="0">
                <a:latin typeface="Meiryo UI" pitchFamily="50" charset="-128"/>
                <a:ea typeface="Meiryo UI" pitchFamily="50" charset="-128"/>
              </a:rPr>
              <a:t>精算の仕組み</a:t>
            </a:r>
            <a:endParaRPr lang="en-US" altLang="ja-JP" dirty="0">
              <a:latin typeface="Meiryo UI" pitchFamily="50" charset="-128"/>
              <a:ea typeface="Meiryo UI" pitchFamily="50" charset="-128"/>
            </a:endParaRPr>
          </a:p>
          <a:p>
            <a:pPr>
              <a:lnSpc>
                <a:spcPct val="120000"/>
              </a:lnSpc>
              <a:defRPr/>
            </a:pPr>
            <a:r>
              <a:rPr lang="ja-JP" altLang="en-US" dirty="0">
                <a:latin typeface="Meiryo UI" pitchFamily="50" charset="-128"/>
                <a:ea typeface="Meiryo UI" pitchFamily="50" charset="-128"/>
                <a:cs typeface="Meiryo UI" pitchFamily="50" charset="-128"/>
              </a:rPr>
              <a:t>　４</a:t>
            </a:r>
            <a:r>
              <a:rPr lang="en-US" altLang="ja-JP" dirty="0">
                <a:latin typeface="Meiryo UI" pitchFamily="50" charset="-128"/>
                <a:ea typeface="Meiryo UI" pitchFamily="50" charset="-128"/>
                <a:cs typeface="Meiryo UI" pitchFamily="50" charset="-128"/>
              </a:rPr>
              <a:t>.</a:t>
            </a:r>
            <a:r>
              <a:rPr lang="ja-JP" altLang="en-US" dirty="0">
                <a:latin typeface="Meiryo UI" pitchFamily="50" charset="-128"/>
                <a:ea typeface="Meiryo UI" pitchFamily="50" charset="-128"/>
                <a:cs typeface="Meiryo UI" pitchFamily="50" charset="-128"/>
              </a:rPr>
              <a:t>　</a:t>
            </a:r>
            <a:r>
              <a:rPr lang="zh-TW" altLang="en-US" dirty="0">
                <a:latin typeface="Meiryo UI" pitchFamily="50" charset="-128"/>
                <a:ea typeface="Meiryo UI" pitchFamily="50" charset="-128"/>
              </a:rPr>
              <a:t>加盟店規約　抜粋</a:t>
            </a:r>
            <a:endParaRPr lang="en-US" altLang="zh-TW" dirty="0">
              <a:latin typeface="Meiryo UI" pitchFamily="50" charset="-128"/>
              <a:ea typeface="Meiryo UI" pitchFamily="50" charset="-128"/>
            </a:endParaRPr>
          </a:p>
          <a:p>
            <a:pPr>
              <a:lnSpc>
                <a:spcPct val="120000"/>
              </a:lnSpc>
              <a:defRPr/>
            </a:pPr>
            <a:r>
              <a:rPr lang="ja-JP" altLang="en-US" dirty="0">
                <a:latin typeface="Meiryo UI" pitchFamily="50" charset="-128"/>
                <a:ea typeface="Meiryo UI" pitchFamily="50" charset="-128"/>
                <a:cs typeface="Meiryo UI" pitchFamily="50" charset="-128"/>
              </a:rPr>
              <a:t>　５</a:t>
            </a:r>
            <a:r>
              <a:rPr lang="en-US" altLang="ja-JP" dirty="0">
                <a:latin typeface="Meiryo UI" pitchFamily="50" charset="-128"/>
                <a:ea typeface="Meiryo UI" pitchFamily="50" charset="-128"/>
                <a:cs typeface="Meiryo UI" pitchFamily="50" charset="-128"/>
              </a:rPr>
              <a:t>.</a:t>
            </a:r>
            <a:r>
              <a:rPr lang="ja-JP" altLang="en-US" dirty="0">
                <a:latin typeface="Meiryo UI" pitchFamily="50" charset="-128"/>
                <a:ea typeface="Meiryo UI" pitchFamily="50" charset="-128"/>
                <a:cs typeface="Meiryo UI" pitchFamily="50" charset="-128"/>
              </a:rPr>
              <a:t>　</a:t>
            </a:r>
            <a:r>
              <a:rPr lang="ja-JP" altLang="en-US" dirty="0" err="1">
                <a:latin typeface="Meiryo UI" pitchFamily="50" charset="-128"/>
                <a:ea typeface="Meiryo UI" pitchFamily="50" charset="-128"/>
              </a:rPr>
              <a:t>しまぽ</a:t>
            </a:r>
            <a:r>
              <a:rPr lang="ja-JP" altLang="en-US" dirty="0">
                <a:latin typeface="Meiryo UI" pitchFamily="50" charset="-128"/>
                <a:ea typeface="Meiryo UI" pitchFamily="50" charset="-128"/>
              </a:rPr>
              <a:t>通貨加盟店になるメリット</a:t>
            </a:r>
            <a:endParaRPr lang="en-US" altLang="ja-JP" dirty="0">
              <a:latin typeface="Meiryo UI" pitchFamily="50" charset="-128"/>
              <a:ea typeface="Meiryo UI" pitchFamily="50" charset="-128"/>
            </a:endParaRPr>
          </a:p>
          <a:p>
            <a:pPr>
              <a:lnSpc>
                <a:spcPct val="120000"/>
              </a:lnSpc>
              <a:defRPr/>
            </a:pPr>
            <a:r>
              <a:rPr lang="ja-JP" altLang="en-US" dirty="0">
                <a:latin typeface="Meiryo UI" pitchFamily="50" charset="-128"/>
                <a:ea typeface="Meiryo UI" pitchFamily="50" charset="-128"/>
                <a:cs typeface="Meiryo UI" pitchFamily="50" charset="-128"/>
              </a:rPr>
              <a:t>　６</a:t>
            </a:r>
            <a:r>
              <a:rPr lang="en-US" altLang="ja-JP" dirty="0">
                <a:latin typeface="Meiryo UI" pitchFamily="50" charset="-128"/>
                <a:ea typeface="Meiryo UI" pitchFamily="50" charset="-128"/>
                <a:cs typeface="Meiryo UI" pitchFamily="50" charset="-128"/>
              </a:rPr>
              <a:t>.</a:t>
            </a:r>
            <a:r>
              <a:rPr lang="ja-JP" altLang="en-US" dirty="0">
                <a:latin typeface="Meiryo UI" pitchFamily="50" charset="-128"/>
                <a:ea typeface="Meiryo UI" pitchFamily="50" charset="-128"/>
                <a:cs typeface="Meiryo UI" pitchFamily="50" charset="-128"/>
              </a:rPr>
              <a:t>　</a:t>
            </a:r>
            <a:r>
              <a:rPr lang="ja-JP" altLang="en-US" dirty="0">
                <a:latin typeface="Meiryo UI" pitchFamily="50" charset="-128"/>
                <a:ea typeface="Meiryo UI" pitchFamily="50" charset="-128"/>
              </a:rPr>
              <a:t>加盟店への登録方法</a:t>
            </a:r>
            <a:endParaRPr lang="en-US" altLang="ja-JP" dirty="0">
              <a:latin typeface="Meiryo UI" pitchFamily="50" charset="-128"/>
              <a:ea typeface="Meiryo UI" pitchFamily="50" charset="-128"/>
            </a:endParaRPr>
          </a:p>
          <a:p>
            <a:pPr>
              <a:lnSpc>
                <a:spcPct val="120000"/>
              </a:lnSpc>
              <a:defRPr/>
            </a:pPr>
            <a:r>
              <a:rPr lang="ja-JP" altLang="en-US" dirty="0">
                <a:latin typeface="Meiryo UI" pitchFamily="50" charset="-128"/>
                <a:ea typeface="Meiryo UI" pitchFamily="50" charset="-128"/>
                <a:cs typeface="Meiryo UI" pitchFamily="50" charset="-128"/>
              </a:rPr>
              <a:t>　７</a:t>
            </a:r>
            <a:r>
              <a:rPr lang="en-US" altLang="ja-JP" dirty="0">
                <a:latin typeface="Meiryo UI" pitchFamily="50" charset="-128"/>
                <a:ea typeface="Meiryo UI" pitchFamily="50" charset="-128"/>
                <a:cs typeface="Meiryo UI" pitchFamily="50" charset="-128"/>
              </a:rPr>
              <a:t>.</a:t>
            </a:r>
            <a:r>
              <a:rPr lang="ja-JP" altLang="en-US" dirty="0">
                <a:latin typeface="Meiryo UI" pitchFamily="50" charset="-128"/>
                <a:ea typeface="Meiryo UI" pitchFamily="50" charset="-128"/>
                <a:cs typeface="Meiryo UI" pitchFamily="50" charset="-128"/>
              </a:rPr>
              <a:t>　</a:t>
            </a:r>
            <a:r>
              <a:rPr lang="ja-JP" altLang="en-US" dirty="0">
                <a:latin typeface="Meiryo UI" pitchFamily="50" charset="-128"/>
                <a:ea typeface="Meiryo UI" pitchFamily="50" charset="-128"/>
              </a:rPr>
              <a:t>必要書類に関して </a:t>
            </a:r>
            <a:r>
              <a:rPr lang="en-US" altLang="ja-JP" dirty="0">
                <a:latin typeface="Meiryo UI" pitchFamily="50" charset="-128"/>
                <a:ea typeface="Meiryo UI" pitchFamily="50" charset="-128"/>
              </a:rPr>
              <a:t>– </a:t>
            </a:r>
            <a:r>
              <a:rPr lang="ja-JP" altLang="en-US" dirty="0">
                <a:latin typeface="Meiryo UI" pitchFamily="50" charset="-128"/>
                <a:ea typeface="Meiryo UI" pitchFamily="50" charset="-128"/>
              </a:rPr>
              <a:t>加盟店申込書</a:t>
            </a:r>
            <a:endParaRPr lang="en-US" altLang="ja-JP" dirty="0">
              <a:latin typeface="Meiryo UI" pitchFamily="50" charset="-128"/>
              <a:ea typeface="Meiryo UI" pitchFamily="50" charset="-128"/>
            </a:endParaRPr>
          </a:p>
          <a:p>
            <a:pPr>
              <a:lnSpc>
                <a:spcPct val="120000"/>
              </a:lnSpc>
              <a:defRPr/>
            </a:pPr>
            <a:r>
              <a:rPr lang="ja-JP" altLang="en-US" dirty="0">
                <a:latin typeface="Meiryo UI" pitchFamily="50" charset="-128"/>
                <a:ea typeface="Meiryo UI" pitchFamily="50" charset="-128"/>
                <a:cs typeface="Meiryo UI" pitchFamily="50" charset="-128"/>
              </a:rPr>
              <a:t>　８</a:t>
            </a:r>
            <a:r>
              <a:rPr lang="en-US" altLang="ja-JP" dirty="0">
                <a:latin typeface="Meiryo UI" pitchFamily="50" charset="-128"/>
                <a:ea typeface="Meiryo UI" pitchFamily="50" charset="-128"/>
                <a:cs typeface="Meiryo UI" pitchFamily="50" charset="-128"/>
              </a:rPr>
              <a:t>.</a:t>
            </a:r>
            <a:r>
              <a:rPr lang="ja-JP" altLang="en-US" dirty="0">
                <a:latin typeface="Meiryo UI" pitchFamily="50" charset="-128"/>
                <a:ea typeface="Meiryo UI" pitchFamily="50" charset="-128"/>
                <a:cs typeface="Meiryo UI" pitchFamily="50" charset="-128"/>
              </a:rPr>
              <a:t>　</a:t>
            </a:r>
            <a:r>
              <a:rPr lang="ja-JP" altLang="en-US" dirty="0">
                <a:latin typeface="Meiryo UI" pitchFamily="50" charset="-128"/>
                <a:ea typeface="Meiryo UI" pitchFamily="50" charset="-128"/>
              </a:rPr>
              <a:t>必要書類の送付に関して</a:t>
            </a:r>
            <a:endParaRPr lang="en-US" altLang="ja-JP" dirty="0">
              <a:latin typeface="Meiryo UI" pitchFamily="50" charset="-128"/>
              <a:ea typeface="Meiryo UI" pitchFamily="50" charset="-128"/>
            </a:endParaRPr>
          </a:p>
          <a:p>
            <a:pPr>
              <a:lnSpc>
                <a:spcPct val="120000"/>
              </a:lnSpc>
              <a:defRPr/>
            </a:pPr>
            <a:r>
              <a:rPr lang="ja-JP" altLang="en-US" dirty="0">
                <a:latin typeface="Meiryo UI" pitchFamily="50" charset="-128"/>
                <a:ea typeface="Meiryo UI" pitchFamily="50" charset="-128"/>
                <a:cs typeface="Meiryo UI" pitchFamily="50" charset="-128"/>
              </a:rPr>
              <a:t>　９</a:t>
            </a:r>
            <a:r>
              <a:rPr lang="en-US" altLang="ja-JP" dirty="0">
                <a:latin typeface="Meiryo UI" pitchFamily="50" charset="-128"/>
                <a:ea typeface="Meiryo UI" pitchFamily="50" charset="-128"/>
                <a:cs typeface="Meiryo UI" pitchFamily="50" charset="-128"/>
              </a:rPr>
              <a:t>.</a:t>
            </a:r>
            <a:r>
              <a:rPr lang="ja-JP" altLang="en-US" dirty="0">
                <a:latin typeface="Meiryo UI" pitchFamily="50" charset="-128"/>
                <a:ea typeface="Meiryo UI" pitchFamily="50" charset="-128"/>
                <a:cs typeface="Meiryo UI" pitchFamily="50" charset="-128"/>
              </a:rPr>
              <a:t>　</a:t>
            </a:r>
            <a:r>
              <a:rPr lang="ja-JP" altLang="en-US" dirty="0">
                <a:latin typeface="Meiryo UI" pitchFamily="50" charset="-128"/>
                <a:ea typeface="Meiryo UI" pitchFamily="50" charset="-128"/>
              </a:rPr>
              <a:t>よくあるご質問と回答</a:t>
            </a:r>
            <a:endParaRPr lang="en-US" altLang="zh-TW" dirty="0">
              <a:latin typeface="Meiryo UI" pitchFamily="50" charset="-128"/>
              <a:ea typeface="Meiryo UI" pitchFamily="50" charset="-128"/>
            </a:endParaRPr>
          </a:p>
          <a:p>
            <a:pPr>
              <a:lnSpc>
                <a:spcPct val="120000"/>
              </a:lnSpc>
              <a:defRPr/>
            </a:pPr>
            <a:endParaRPr lang="en-US" altLang="ja-JP" b="1" dirty="0">
              <a:latin typeface="Meiryo UI" pitchFamily="50" charset="-128"/>
              <a:ea typeface="Meiryo UI" pitchFamily="50" charset="-128"/>
              <a:cs typeface="Meiryo UI" pitchFamily="50" charset="-128"/>
            </a:endParaRPr>
          </a:p>
          <a:p>
            <a:pPr>
              <a:lnSpc>
                <a:spcPct val="120000"/>
              </a:lnSpc>
              <a:defRPr/>
            </a:pPr>
            <a:r>
              <a:rPr lang="en-US" altLang="ja-JP" b="1" dirty="0">
                <a:latin typeface="Meiryo UI" pitchFamily="50" charset="-128"/>
                <a:ea typeface="Meiryo UI" pitchFamily="50" charset="-128"/>
                <a:cs typeface="Meiryo UI" pitchFamily="50" charset="-128"/>
              </a:rPr>
              <a:t>Ⅲ.</a:t>
            </a:r>
            <a:r>
              <a:rPr lang="ja-JP" altLang="en-US" b="1" dirty="0">
                <a:latin typeface="Meiryo UI" pitchFamily="50" charset="-128"/>
                <a:ea typeface="Meiryo UI" pitchFamily="50" charset="-128"/>
                <a:cs typeface="Meiryo UI" pitchFamily="50" charset="-128"/>
              </a:rPr>
              <a:t>今後のスケジュールについて</a:t>
            </a:r>
            <a:endParaRPr lang="en-US" altLang="ja-JP" b="1" dirty="0">
              <a:latin typeface="Meiryo UI" pitchFamily="50" charset="-128"/>
              <a:ea typeface="Meiryo UI" pitchFamily="50" charset="-128"/>
              <a:cs typeface="Meiryo UI" pitchFamily="50" charset="-128"/>
            </a:endParaRPr>
          </a:p>
          <a:p>
            <a:pPr>
              <a:lnSpc>
                <a:spcPct val="120000"/>
              </a:lnSpc>
              <a:defRPr/>
            </a:pPr>
            <a:r>
              <a:rPr lang="en-US" altLang="ja-JP" b="1" dirty="0">
                <a:latin typeface="Meiryo UI" pitchFamily="50" charset="-128"/>
                <a:ea typeface="Meiryo UI" pitchFamily="50" charset="-128"/>
                <a:cs typeface="Meiryo UI" pitchFamily="50" charset="-128"/>
              </a:rPr>
              <a:t>Ⅳ.</a:t>
            </a:r>
            <a:r>
              <a:rPr lang="ja-JP" altLang="en-US" b="1" dirty="0">
                <a:latin typeface="Meiryo UI" pitchFamily="50" charset="-128"/>
                <a:ea typeface="Meiryo UI" pitchFamily="50" charset="-128"/>
                <a:cs typeface="Meiryo UI" pitchFamily="50" charset="-128"/>
              </a:rPr>
              <a:t>参考（長崎しまとく通貨）</a:t>
            </a:r>
            <a:endParaRPr lang="en-US" altLang="ja-JP" b="1" dirty="0">
              <a:latin typeface="Meiryo UI" pitchFamily="50" charset="-128"/>
              <a:ea typeface="Meiryo UI" pitchFamily="50" charset="-128"/>
              <a:cs typeface="Meiryo UI" pitchFamily="50" charset="-128"/>
            </a:endParaRPr>
          </a:p>
          <a:p>
            <a:pPr>
              <a:lnSpc>
                <a:spcPct val="120000"/>
              </a:lnSpc>
              <a:defRPr/>
            </a:pPr>
            <a:endParaRPr lang="en-US" altLang="ja-JP" b="1" dirty="0">
              <a:latin typeface="Meiryo UI" pitchFamily="50" charset="-128"/>
              <a:ea typeface="Meiryo UI" pitchFamily="50" charset="-128"/>
              <a:cs typeface="Meiryo UI" pitchFamily="50" charset="-128"/>
            </a:endParaRPr>
          </a:p>
          <a:p>
            <a:pPr>
              <a:lnSpc>
                <a:spcPct val="120000"/>
              </a:lnSpc>
              <a:defRPr/>
            </a:pPr>
            <a:r>
              <a:rPr lang="ja-JP" altLang="en-US" dirty="0">
                <a:latin typeface="Meiryo UI" pitchFamily="50" charset="-128"/>
                <a:ea typeface="Meiryo UI" pitchFamily="50" charset="-128"/>
                <a:cs typeface="Meiryo UI" pitchFamily="50" charset="-128"/>
              </a:rPr>
              <a:t>　</a:t>
            </a:r>
            <a:endParaRPr lang="en-US" altLang="ja-JP" b="1" dirty="0">
              <a:latin typeface="Meiryo UI" pitchFamily="50" charset="-128"/>
              <a:ea typeface="Meiryo UI" pitchFamily="50" charset="-128"/>
              <a:cs typeface="Meiryo UI" pitchFamily="50" charset="-128"/>
            </a:endParaRPr>
          </a:p>
        </p:txBody>
      </p:sp>
      <p:sp>
        <p:nvSpPr>
          <p:cNvPr id="43" name="コンテンツ プレースホルダー 3">
            <a:extLst>
              <a:ext uri="{FF2B5EF4-FFF2-40B4-BE49-F238E27FC236}">
                <a16:creationId xmlns:a16="http://schemas.microsoft.com/office/drawing/2014/main" xmlns="" id="{D9CB4100-872D-4618-AC35-123884844DD8}"/>
              </a:ext>
            </a:extLst>
          </p:cNvPr>
          <p:cNvSpPr txBox="1">
            <a:spLocks/>
          </p:cNvSpPr>
          <p:nvPr/>
        </p:nvSpPr>
        <p:spPr>
          <a:xfrm>
            <a:off x="1934569" y="1397867"/>
            <a:ext cx="3985463" cy="1225799"/>
          </a:xfrm>
          <a:prstGeom prst="rect">
            <a:avLst/>
          </a:prstGeom>
        </p:spPr>
        <p:txBody>
          <a:bodyPr vert="horz" lIns="91440" tIns="45720" rIns="91440" bIns="45720" rtlCol="0">
            <a:noAutofit/>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mn-ea"/>
                <a:ea typeface="+mn-ea"/>
                <a:cs typeface="メイリオ"/>
              </a:defRPr>
            </a:lvl1pPr>
            <a:lvl2pPr marL="742950" indent="-285750" algn="l" defTabSz="457200" rtl="0" eaLnBrk="1" latinLnBrk="0" hangingPunct="1">
              <a:spcBef>
                <a:spcPct val="20000"/>
              </a:spcBef>
              <a:buFont typeface="Arial"/>
              <a:buChar char="–"/>
              <a:defRPr kumimoji="1" sz="2800" kern="1200">
                <a:solidFill>
                  <a:schemeClr val="tx1"/>
                </a:solidFill>
                <a:latin typeface="+mn-ea"/>
                <a:ea typeface="+mn-ea"/>
                <a:cs typeface="メイリオ"/>
              </a:defRPr>
            </a:lvl2pPr>
            <a:lvl3pPr marL="1143000" indent="-228600" algn="l" defTabSz="457200" rtl="0" eaLnBrk="1" latinLnBrk="0" hangingPunct="1">
              <a:spcBef>
                <a:spcPct val="20000"/>
              </a:spcBef>
              <a:buFont typeface="Arial"/>
              <a:buChar char="•"/>
              <a:defRPr kumimoji="1" sz="2400" kern="1200">
                <a:solidFill>
                  <a:schemeClr val="tx1"/>
                </a:solidFill>
                <a:latin typeface="+mn-ea"/>
                <a:ea typeface="+mn-ea"/>
                <a:cs typeface="メイリオ"/>
              </a:defRPr>
            </a:lvl3pPr>
            <a:lvl4pPr marL="1600200" indent="-228600" algn="l" defTabSz="457200" rtl="0" eaLnBrk="1" latinLnBrk="0" hangingPunct="1">
              <a:spcBef>
                <a:spcPct val="20000"/>
              </a:spcBef>
              <a:buFont typeface="Arial"/>
              <a:buChar char="–"/>
              <a:defRPr kumimoji="1" sz="2000" kern="1200">
                <a:solidFill>
                  <a:schemeClr val="tx1"/>
                </a:solidFill>
                <a:latin typeface="+mn-ea"/>
                <a:ea typeface="+mn-ea"/>
                <a:cs typeface="メイリオ"/>
              </a:defRPr>
            </a:lvl4pPr>
            <a:lvl5pPr marL="2057400" indent="-228600" algn="l" defTabSz="457200" rtl="0" eaLnBrk="1" latinLnBrk="0" hangingPunct="1">
              <a:spcBef>
                <a:spcPct val="20000"/>
              </a:spcBef>
              <a:buFont typeface="Arial"/>
              <a:buChar char="»"/>
              <a:defRPr kumimoji="1" sz="2000" kern="1200">
                <a:solidFill>
                  <a:schemeClr val="tx1"/>
                </a:solidFill>
                <a:latin typeface="+mn-ea"/>
                <a:ea typeface="+mn-ea"/>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algn="r">
              <a:lnSpc>
                <a:spcPct val="120000"/>
              </a:lnSpc>
              <a:defRPr/>
            </a:pPr>
            <a:r>
              <a:rPr lang="ja-JP" altLang="en-US" sz="1400" dirty="0">
                <a:latin typeface="Meiryo UI" pitchFamily="50" charset="-128"/>
                <a:ea typeface="Meiryo UI" pitchFamily="50" charset="-128"/>
                <a:cs typeface="Meiryo UI" pitchFamily="50" charset="-128"/>
              </a:rPr>
              <a:t>　</a:t>
            </a:r>
            <a:r>
              <a:rPr lang="ja-JP" altLang="en-US" sz="1300" b="1" dirty="0">
                <a:latin typeface="Meiryo UI" pitchFamily="50" charset="-128"/>
                <a:ea typeface="Meiryo UI" pitchFamily="50" charset="-128"/>
                <a:cs typeface="Meiryo UI" pitchFamily="50" charset="-128"/>
              </a:rPr>
              <a:t> </a:t>
            </a:r>
            <a:r>
              <a:rPr lang="ja-JP" altLang="en-US" b="1" dirty="0">
                <a:latin typeface="Meiryo UI" pitchFamily="50" charset="-128"/>
                <a:ea typeface="Meiryo UI" pitchFamily="50" charset="-128"/>
                <a:cs typeface="Meiryo UI" pitchFamily="50" charset="-128"/>
              </a:rPr>
              <a:t>・・・・・・・・・・・・・・・・・・・・・・・・・・・・・・・・・ </a:t>
            </a:r>
            <a:r>
              <a:rPr lang="en-US" altLang="ja-JP" b="1" dirty="0">
                <a:latin typeface="Meiryo UI" pitchFamily="50" charset="-128"/>
                <a:ea typeface="Meiryo UI" pitchFamily="50" charset="-128"/>
                <a:cs typeface="Meiryo UI" pitchFamily="50" charset="-128"/>
              </a:rPr>
              <a:t>P</a:t>
            </a:r>
            <a:r>
              <a:rPr lang="ja-JP" altLang="en-US" b="1" dirty="0">
                <a:latin typeface="Meiryo UI" pitchFamily="50" charset="-128"/>
                <a:ea typeface="Meiryo UI" pitchFamily="50" charset="-128"/>
                <a:cs typeface="Meiryo UI" pitchFamily="50" charset="-128"/>
              </a:rPr>
              <a:t>４～</a:t>
            </a:r>
            <a:r>
              <a:rPr lang="en-US" altLang="ja-JP" b="1" dirty="0">
                <a:latin typeface="Meiryo UI" pitchFamily="50" charset="-128"/>
                <a:ea typeface="Meiryo UI" pitchFamily="50" charset="-128"/>
                <a:cs typeface="Meiryo UI" pitchFamily="50" charset="-128"/>
              </a:rPr>
              <a:t>P5</a:t>
            </a:r>
          </a:p>
          <a:p>
            <a:pPr algn="r">
              <a:lnSpc>
                <a:spcPct val="120000"/>
              </a:lnSpc>
              <a:defRPr/>
            </a:pPr>
            <a:r>
              <a:rPr lang="ja-JP" altLang="en-US" b="1" dirty="0">
                <a:latin typeface="Meiryo UI" pitchFamily="50" charset="-128"/>
                <a:ea typeface="Meiryo UI" pitchFamily="50" charset="-128"/>
                <a:cs typeface="Meiryo UI" pitchFamily="50" charset="-128"/>
              </a:rPr>
              <a:t>・・・・・・・・・・・・・・・・・・・・・・・・・・・・・・・・・・・・・・・・・・ </a:t>
            </a:r>
            <a:r>
              <a:rPr lang="en-US" altLang="ja-JP" b="1" dirty="0">
                <a:latin typeface="Meiryo UI" pitchFamily="50" charset="-128"/>
                <a:ea typeface="Meiryo UI" pitchFamily="50" charset="-128"/>
                <a:cs typeface="Meiryo UI" pitchFamily="50" charset="-128"/>
              </a:rPr>
              <a:t>P6</a:t>
            </a:r>
          </a:p>
          <a:p>
            <a:pPr algn="r">
              <a:lnSpc>
                <a:spcPct val="120000"/>
              </a:lnSpc>
              <a:defRPr/>
            </a:pPr>
            <a:r>
              <a:rPr lang="ja-JP" altLang="en-US" b="1" dirty="0">
                <a:latin typeface="Meiryo UI" pitchFamily="50" charset="-128"/>
                <a:ea typeface="Meiryo UI" pitchFamily="50" charset="-128"/>
                <a:cs typeface="Meiryo UI" pitchFamily="50" charset="-128"/>
              </a:rPr>
              <a:t>・・・・・・・・・・・・・・・・・・・・・・・・・・・・・・・・・・・・・・・・・・</a:t>
            </a:r>
            <a:r>
              <a:rPr lang="en-US" altLang="ja-JP" b="1" dirty="0">
                <a:latin typeface="Meiryo UI" pitchFamily="50" charset="-128"/>
                <a:ea typeface="Meiryo UI" pitchFamily="50" charset="-128"/>
                <a:cs typeface="Meiryo UI" pitchFamily="50" charset="-128"/>
              </a:rPr>
              <a:t> P7</a:t>
            </a:r>
          </a:p>
          <a:p>
            <a:pPr algn="r">
              <a:lnSpc>
                <a:spcPct val="120000"/>
              </a:lnSpc>
              <a:defRPr/>
            </a:pPr>
            <a:r>
              <a:rPr lang="ja-JP" altLang="en-US" b="1" dirty="0">
                <a:latin typeface="Meiryo UI" pitchFamily="50" charset="-128"/>
                <a:ea typeface="Meiryo UI" pitchFamily="50" charset="-128"/>
                <a:cs typeface="Meiryo UI" pitchFamily="50" charset="-128"/>
              </a:rPr>
              <a:t>・・・・・・・・・・・・・・・・・・・・・・・・・・・・・・・・・・</a:t>
            </a:r>
            <a:r>
              <a:rPr lang="en-US" altLang="ja-JP" b="1" dirty="0">
                <a:latin typeface="Meiryo UI" pitchFamily="50" charset="-128"/>
                <a:ea typeface="Meiryo UI" pitchFamily="50" charset="-128"/>
                <a:cs typeface="Meiryo UI" pitchFamily="50" charset="-128"/>
              </a:rPr>
              <a:t> P8</a:t>
            </a:r>
          </a:p>
          <a:p>
            <a:pPr algn="r">
              <a:lnSpc>
                <a:spcPct val="120000"/>
              </a:lnSpc>
              <a:defRPr/>
            </a:pPr>
            <a:endParaRPr lang="en-US" altLang="ja-JP" dirty="0">
              <a:latin typeface="Meiryo UI" pitchFamily="50" charset="-128"/>
              <a:ea typeface="Meiryo UI" pitchFamily="50" charset="-128"/>
              <a:cs typeface="Meiryo UI" pitchFamily="50" charset="-128"/>
            </a:endParaRPr>
          </a:p>
        </p:txBody>
      </p:sp>
      <p:sp>
        <p:nvSpPr>
          <p:cNvPr id="6" name="コンテンツ プレースホルダー 3">
            <a:extLst>
              <a:ext uri="{FF2B5EF4-FFF2-40B4-BE49-F238E27FC236}">
                <a16:creationId xmlns:a16="http://schemas.microsoft.com/office/drawing/2014/main" xmlns="" id="{DA4865FF-8718-45F2-87AF-21D8674A6628}"/>
              </a:ext>
            </a:extLst>
          </p:cNvPr>
          <p:cNvSpPr txBox="1">
            <a:spLocks/>
          </p:cNvSpPr>
          <p:nvPr/>
        </p:nvSpPr>
        <p:spPr>
          <a:xfrm>
            <a:off x="1934569" y="2915593"/>
            <a:ext cx="3985463" cy="3414477"/>
          </a:xfrm>
          <a:prstGeom prst="rect">
            <a:avLst/>
          </a:prstGeom>
        </p:spPr>
        <p:txBody>
          <a:bodyPr vert="horz" lIns="91440" tIns="45720" rIns="91440" bIns="45720" rtlCol="0">
            <a:noAutofit/>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mn-ea"/>
                <a:ea typeface="+mn-ea"/>
                <a:cs typeface="メイリオ"/>
              </a:defRPr>
            </a:lvl1pPr>
            <a:lvl2pPr marL="742950" indent="-285750" algn="l" defTabSz="457200" rtl="0" eaLnBrk="1" latinLnBrk="0" hangingPunct="1">
              <a:spcBef>
                <a:spcPct val="20000"/>
              </a:spcBef>
              <a:buFont typeface="Arial"/>
              <a:buChar char="–"/>
              <a:defRPr kumimoji="1" sz="2800" kern="1200">
                <a:solidFill>
                  <a:schemeClr val="tx1"/>
                </a:solidFill>
                <a:latin typeface="+mn-ea"/>
                <a:ea typeface="+mn-ea"/>
                <a:cs typeface="メイリオ"/>
              </a:defRPr>
            </a:lvl2pPr>
            <a:lvl3pPr marL="1143000" indent="-228600" algn="l" defTabSz="457200" rtl="0" eaLnBrk="1" latinLnBrk="0" hangingPunct="1">
              <a:spcBef>
                <a:spcPct val="20000"/>
              </a:spcBef>
              <a:buFont typeface="Arial"/>
              <a:buChar char="•"/>
              <a:defRPr kumimoji="1" sz="2400" kern="1200">
                <a:solidFill>
                  <a:schemeClr val="tx1"/>
                </a:solidFill>
                <a:latin typeface="+mn-ea"/>
                <a:ea typeface="+mn-ea"/>
                <a:cs typeface="メイリオ"/>
              </a:defRPr>
            </a:lvl3pPr>
            <a:lvl4pPr marL="1600200" indent="-228600" algn="l" defTabSz="457200" rtl="0" eaLnBrk="1" latinLnBrk="0" hangingPunct="1">
              <a:spcBef>
                <a:spcPct val="20000"/>
              </a:spcBef>
              <a:buFont typeface="Arial"/>
              <a:buChar char="–"/>
              <a:defRPr kumimoji="1" sz="2000" kern="1200">
                <a:solidFill>
                  <a:schemeClr val="tx1"/>
                </a:solidFill>
                <a:latin typeface="+mn-ea"/>
                <a:ea typeface="+mn-ea"/>
                <a:cs typeface="メイリオ"/>
              </a:defRPr>
            </a:lvl4pPr>
            <a:lvl5pPr marL="2057400" indent="-228600" algn="l" defTabSz="457200" rtl="0" eaLnBrk="1" latinLnBrk="0" hangingPunct="1">
              <a:spcBef>
                <a:spcPct val="20000"/>
              </a:spcBef>
              <a:buFont typeface="Arial"/>
              <a:buChar char="»"/>
              <a:defRPr kumimoji="1" sz="2000" kern="1200">
                <a:solidFill>
                  <a:schemeClr val="tx1"/>
                </a:solidFill>
                <a:latin typeface="+mn-ea"/>
                <a:ea typeface="+mn-ea"/>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algn="r">
              <a:lnSpc>
                <a:spcPct val="120000"/>
              </a:lnSpc>
              <a:defRPr/>
            </a:pPr>
            <a:r>
              <a:rPr lang="ja-JP" altLang="en-US" sz="1400" dirty="0">
                <a:latin typeface="Meiryo UI" pitchFamily="50" charset="-128"/>
                <a:ea typeface="Meiryo UI" pitchFamily="50" charset="-128"/>
                <a:cs typeface="Meiryo UI" pitchFamily="50" charset="-128"/>
              </a:rPr>
              <a:t>　</a:t>
            </a:r>
            <a:r>
              <a:rPr lang="ja-JP" altLang="en-US" dirty="0">
                <a:latin typeface="Meiryo UI" pitchFamily="50" charset="-128"/>
                <a:ea typeface="Meiryo UI" pitchFamily="50" charset="-128"/>
                <a:cs typeface="Meiryo UI" pitchFamily="50" charset="-128"/>
              </a:rPr>
              <a:t>・・・・・・・・・・・・・・・・・・・・・・・</a:t>
            </a:r>
            <a:r>
              <a:rPr lang="ja-JP" altLang="en-US" b="1" dirty="0">
                <a:latin typeface="Meiryo UI" pitchFamily="50" charset="-128"/>
                <a:ea typeface="Meiryo UI" pitchFamily="50" charset="-128"/>
                <a:cs typeface="Meiryo UI" pitchFamily="50" charset="-128"/>
              </a:rPr>
              <a:t>・・・・ </a:t>
            </a:r>
            <a:r>
              <a:rPr lang="en-US" altLang="ja-JP" b="1" dirty="0">
                <a:latin typeface="Meiryo UI" pitchFamily="50" charset="-128"/>
                <a:ea typeface="Meiryo UI" pitchFamily="50" charset="-128"/>
                <a:cs typeface="Meiryo UI" pitchFamily="50" charset="-128"/>
              </a:rPr>
              <a:t>P10</a:t>
            </a:r>
          </a:p>
          <a:p>
            <a:pPr algn="r">
              <a:lnSpc>
                <a:spcPct val="120000"/>
              </a:lnSpc>
              <a:defRPr/>
            </a:pPr>
            <a:r>
              <a:rPr lang="ja-JP" altLang="en-US" b="1" dirty="0">
                <a:latin typeface="Meiryo UI" pitchFamily="50" charset="-128"/>
                <a:ea typeface="Meiryo UI" pitchFamily="50" charset="-128"/>
                <a:cs typeface="Meiryo UI" pitchFamily="50" charset="-128"/>
              </a:rPr>
              <a:t>・・・・・・・・・・・ </a:t>
            </a:r>
            <a:r>
              <a:rPr lang="en-US" altLang="ja-JP" b="1" dirty="0">
                <a:latin typeface="Meiryo UI" pitchFamily="50" charset="-128"/>
                <a:ea typeface="Meiryo UI" pitchFamily="50" charset="-128"/>
                <a:cs typeface="Meiryo UI" pitchFamily="50" charset="-128"/>
              </a:rPr>
              <a:t>P11</a:t>
            </a:r>
            <a:r>
              <a:rPr lang="ja-JP" altLang="en-US" b="1" dirty="0">
                <a:latin typeface="Meiryo UI" pitchFamily="50" charset="-128"/>
                <a:ea typeface="Meiryo UI" pitchFamily="50" charset="-128"/>
                <a:cs typeface="Meiryo UI" pitchFamily="50" charset="-128"/>
              </a:rPr>
              <a:t>～</a:t>
            </a:r>
            <a:r>
              <a:rPr lang="en-US" altLang="ja-JP" b="1" dirty="0">
                <a:latin typeface="Meiryo UI" pitchFamily="50" charset="-128"/>
                <a:ea typeface="Meiryo UI" pitchFamily="50" charset="-128"/>
                <a:cs typeface="Meiryo UI" pitchFamily="50" charset="-128"/>
              </a:rPr>
              <a:t>P13</a:t>
            </a:r>
          </a:p>
          <a:p>
            <a:pPr algn="r">
              <a:lnSpc>
                <a:spcPct val="120000"/>
              </a:lnSpc>
              <a:defRPr/>
            </a:pPr>
            <a:r>
              <a:rPr lang="ja-JP" altLang="en-US" b="1" dirty="0">
                <a:latin typeface="Meiryo UI" pitchFamily="50" charset="-128"/>
                <a:ea typeface="Meiryo UI" pitchFamily="50" charset="-128"/>
                <a:cs typeface="Meiryo UI" pitchFamily="50" charset="-128"/>
              </a:rPr>
              <a:t>・・・・・・・・・・・・・・・・・・・・ </a:t>
            </a:r>
            <a:r>
              <a:rPr lang="en-US" altLang="ja-JP" b="1" dirty="0">
                <a:latin typeface="Meiryo UI" pitchFamily="50" charset="-128"/>
                <a:ea typeface="Meiryo UI" pitchFamily="50" charset="-128"/>
                <a:cs typeface="Meiryo UI" pitchFamily="50" charset="-128"/>
              </a:rPr>
              <a:t>P14</a:t>
            </a:r>
            <a:r>
              <a:rPr lang="ja-JP" altLang="en-US" b="1" dirty="0">
                <a:latin typeface="Meiryo UI" pitchFamily="50" charset="-128"/>
                <a:ea typeface="Meiryo UI" pitchFamily="50" charset="-128"/>
                <a:cs typeface="Meiryo UI" pitchFamily="50" charset="-128"/>
              </a:rPr>
              <a:t>～</a:t>
            </a:r>
            <a:r>
              <a:rPr lang="en-US" altLang="ja-JP" b="1" dirty="0">
                <a:latin typeface="Meiryo UI" pitchFamily="50" charset="-128"/>
                <a:ea typeface="Meiryo UI" pitchFamily="50" charset="-128"/>
                <a:cs typeface="Meiryo UI" pitchFamily="50" charset="-128"/>
              </a:rPr>
              <a:t>P15</a:t>
            </a:r>
          </a:p>
          <a:p>
            <a:pPr algn="r">
              <a:lnSpc>
                <a:spcPct val="120000"/>
              </a:lnSpc>
              <a:defRPr/>
            </a:pPr>
            <a:r>
              <a:rPr lang="ja-JP" altLang="en-US" b="1" dirty="0">
                <a:latin typeface="Meiryo UI" pitchFamily="50" charset="-128"/>
                <a:ea typeface="Meiryo UI" pitchFamily="50" charset="-128"/>
                <a:cs typeface="Meiryo UI" pitchFamily="50" charset="-128"/>
              </a:rPr>
              <a:t>・・・・・・・・・・・・・・・・・・・・・・・・・・・・・・・・・・</a:t>
            </a:r>
            <a:r>
              <a:rPr lang="en-US" altLang="ja-JP" b="1" dirty="0">
                <a:latin typeface="Meiryo UI" pitchFamily="50" charset="-128"/>
                <a:ea typeface="Meiryo UI" pitchFamily="50" charset="-128"/>
                <a:cs typeface="Meiryo UI" pitchFamily="50" charset="-128"/>
              </a:rPr>
              <a:t>P16~P17</a:t>
            </a:r>
          </a:p>
          <a:p>
            <a:pPr algn="r">
              <a:lnSpc>
                <a:spcPct val="120000"/>
              </a:lnSpc>
              <a:defRPr/>
            </a:pPr>
            <a:r>
              <a:rPr lang="ja-JP" altLang="en-US" b="1" dirty="0">
                <a:latin typeface="Meiryo UI" pitchFamily="50" charset="-128"/>
                <a:ea typeface="Meiryo UI" pitchFamily="50" charset="-128"/>
                <a:cs typeface="Meiryo UI" pitchFamily="50" charset="-128"/>
              </a:rPr>
              <a:t>・・・・・・・・・・・・・・・・・・・・・・・・・・・・・・</a:t>
            </a:r>
            <a:r>
              <a:rPr lang="en-US" altLang="ja-JP" b="1" dirty="0">
                <a:latin typeface="Meiryo UI" pitchFamily="50" charset="-128"/>
                <a:ea typeface="Meiryo UI" pitchFamily="50" charset="-128"/>
                <a:cs typeface="Meiryo UI" pitchFamily="50" charset="-128"/>
              </a:rPr>
              <a:t> P18</a:t>
            </a:r>
          </a:p>
          <a:p>
            <a:pPr algn="r">
              <a:lnSpc>
                <a:spcPct val="120000"/>
              </a:lnSpc>
              <a:defRPr/>
            </a:pPr>
            <a:r>
              <a:rPr lang="ja-JP" altLang="en-US" b="1" dirty="0">
                <a:latin typeface="Meiryo UI" pitchFamily="50" charset="-128"/>
                <a:ea typeface="Meiryo UI" pitchFamily="50" charset="-128"/>
                <a:cs typeface="Meiryo UI" pitchFamily="50" charset="-128"/>
              </a:rPr>
              <a:t>・・・・・・・・・・・・・・・・・・・・・・・・・・・・・・・・・・・・・</a:t>
            </a:r>
            <a:r>
              <a:rPr lang="en-US" altLang="ja-JP" b="1" dirty="0">
                <a:latin typeface="Meiryo UI" pitchFamily="50" charset="-128"/>
                <a:ea typeface="Meiryo UI" pitchFamily="50" charset="-128"/>
                <a:cs typeface="Meiryo UI" pitchFamily="50" charset="-128"/>
              </a:rPr>
              <a:t> P19</a:t>
            </a:r>
          </a:p>
          <a:p>
            <a:pPr algn="r">
              <a:lnSpc>
                <a:spcPct val="120000"/>
              </a:lnSpc>
              <a:defRPr/>
            </a:pPr>
            <a:r>
              <a:rPr lang="ja-JP" altLang="en-US" b="1" dirty="0">
                <a:latin typeface="Meiryo UI" pitchFamily="50" charset="-128"/>
                <a:ea typeface="Meiryo UI" pitchFamily="50" charset="-128"/>
                <a:cs typeface="Meiryo UI" pitchFamily="50" charset="-128"/>
              </a:rPr>
              <a:t>・・・・・・・・・・・・・・・・・・・・・・・・・・・</a:t>
            </a:r>
            <a:r>
              <a:rPr lang="en-US" altLang="ja-JP" b="1" dirty="0">
                <a:latin typeface="Meiryo UI" pitchFamily="50" charset="-128"/>
                <a:ea typeface="Meiryo UI" pitchFamily="50" charset="-128"/>
                <a:cs typeface="Meiryo UI" pitchFamily="50" charset="-128"/>
              </a:rPr>
              <a:t> P20</a:t>
            </a:r>
          </a:p>
          <a:p>
            <a:pPr algn="r">
              <a:lnSpc>
                <a:spcPct val="120000"/>
              </a:lnSpc>
              <a:defRPr/>
            </a:pPr>
            <a:r>
              <a:rPr lang="ja-JP" altLang="en-US" b="1" dirty="0">
                <a:latin typeface="Meiryo UI" pitchFamily="50" charset="-128"/>
                <a:ea typeface="Meiryo UI" pitchFamily="50" charset="-128"/>
                <a:cs typeface="Meiryo UI" pitchFamily="50" charset="-128"/>
              </a:rPr>
              <a:t>・・・・・・・・・・・・・・・・・・・・・・・・・・・・・・・・・・・・</a:t>
            </a:r>
            <a:r>
              <a:rPr lang="en-US" altLang="ja-JP" b="1" dirty="0">
                <a:latin typeface="Meiryo UI" pitchFamily="50" charset="-128"/>
                <a:ea typeface="Meiryo UI" pitchFamily="50" charset="-128"/>
                <a:cs typeface="Meiryo UI" pitchFamily="50" charset="-128"/>
              </a:rPr>
              <a:t> P21</a:t>
            </a:r>
          </a:p>
          <a:p>
            <a:pPr algn="r">
              <a:lnSpc>
                <a:spcPct val="120000"/>
              </a:lnSpc>
              <a:defRPr/>
            </a:pPr>
            <a:r>
              <a:rPr lang="ja-JP" altLang="en-US" b="1" dirty="0">
                <a:latin typeface="Meiryo UI" pitchFamily="50" charset="-128"/>
                <a:ea typeface="Meiryo UI" pitchFamily="50" charset="-128"/>
                <a:cs typeface="Meiryo UI" pitchFamily="50" charset="-128"/>
              </a:rPr>
              <a:t>・・・・・・・・・・・・・・・・・・・・・・・・・・・・・・・・</a:t>
            </a:r>
            <a:r>
              <a:rPr lang="en-US" altLang="ja-JP" b="1" dirty="0">
                <a:latin typeface="Meiryo UI" pitchFamily="50" charset="-128"/>
                <a:ea typeface="Meiryo UI" pitchFamily="50" charset="-128"/>
                <a:cs typeface="Meiryo UI" pitchFamily="50" charset="-128"/>
              </a:rPr>
              <a:t> P22</a:t>
            </a:r>
            <a:r>
              <a:rPr lang="ja-JP" altLang="en-US" b="1" dirty="0">
                <a:latin typeface="Meiryo UI" pitchFamily="50" charset="-128"/>
                <a:ea typeface="Meiryo UI" pitchFamily="50" charset="-128"/>
                <a:cs typeface="Meiryo UI" pitchFamily="50" charset="-128"/>
              </a:rPr>
              <a:t>～</a:t>
            </a:r>
            <a:r>
              <a:rPr lang="en-US" altLang="ja-JP" b="1" dirty="0">
                <a:latin typeface="Meiryo UI" pitchFamily="50" charset="-128"/>
                <a:ea typeface="Meiryo UI" pitchFamily="50" charset="-128"/>
                <a:cs typeface="Meiryo UI" pitchFamily="50" charset="-128"/>
              </a:rPr>
              <a:t>P24</a:t>
            </a:r>
          </a:p>
          <a:p>
            <a:pPr algn="r">
              <a:lnSpc>
                <a:spcPct val="120000"/>
              </a:lnSpc>
              <a:defRPr/>
            </a:pPr>
            <a:endParaRPr lang="en-US" altLang="ja-JP" b="1" dirty="0">
              <a:latin typeface="Meiryo UI" pitchFamily="50" charset="-128"/>
              <a:ea typeface="Meiryo UI" pitchFamily="50" charset="-128"/>
              <a:cs typeface="Meiryo UI" pitchFamily="50" charset="-128"/>
            </a:endParaRPr>
          </a:p>
          <a:p>
            <a:pPr algn="r">
              <a:lnSpc>
                <a:spcPct val="120000"/>
              </a:lnSpc>
              <a:defRPr/>
            </a:pPr>
            <a:r>
              <a:rPr lang="ja-JP" altLang="en-US" b="1" dirty="0">
                <a:latin typeface="Meiryo UI" pitchFamily="50" charset="-128"/>
                <a:ea typeface="Meiryo UI" pitchFamily="50" charset="-128"/>
                <a:cs typeface="Meiryo UI" pitchFamily="50" charset="-128"/>
              </a:rPr>
              <a:t>・・・・・・・・・・・・・・・・・・・・・・・・・・・・・・・・・・・・・</a:t>
            </a:r>
            <a:r>
              <a:rPr lang="en-US" altLang="ja-JP" b="1" dirty="0">
                <a:latin typeface="Meiryo UI" pitchFamily="50" charset="-128"/>
                <a:ea typeface="Meiryo UI" pitchFamily="50" charset="-128"/>
                <a:cs typeface="Meiryo UI" pitchFamily="50" charset="-128"/>
              </a:rPr>
              <a:t> P26</a:t>
            </a:r>
          </a:p>
          <a:p>
            <a:pPr algn="r">
              <a:lnSpc>
                <a:spcPct val="120000"/>
              </a:lnSpc>
              <a:defRPr/>
            </a:pPr>
            <a:r>
              <a:rPr lang="ja-JP" altLang="en-US" b="1" dirty="0">
                <a:latin typeface="Meiryo UI" pitchFamily="50" charset="-128"/>
                <a:ea typeface="Meiryo UI" pitchFamily="50" charset="-128"/>
                <a:cs typeface="Meiryo UI" pitchFamily="50" charset="-128"/>
              </a:rPr>
              <a:t>・・・・・・・・・・・・・・・・・・・・・・・・・・・・・・・・・</a:t>
            </a:r>
            <a:r>
              <a:rPr lang="en-US" altLang="ja-JP" b="1" dirty="0">
                <a:latin typeface="Meiryo UI" pitchFamily="50" charset="-128"/>
                <a:ea typeface="Meiryo UI" pitchFamily="50" charset="-128"/>
                <a:cs typeface="Meiryo UI" pitchFamily="50" charset="-128"/>
              </a:rPr>
              <a:t>P27~P30</a:t>
            </a:r>
            <a:r>
              <a:rPr lang="ja-JP" altLang="en-US" b="1" dirty="0">
                <a:latin typeface="Meiryo UI" pitchFamily="50" charset="-128"/>
                <a:ea typeface="Meiryo UI" pitchFamily="50" charset="-128"/>
                <a:cs typeface="Meiryo UI" pitchFamily="50" charset="-128"/>
              </a:rPr>
              <a:t> </a:t>
            </a:r>
            <a:endParaRPr lang="en-US" altLang="ja-JP" dirty="0">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17031280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xmlns="" id="{1F30A956-4067-4460-A4A9-0E0213C4D32C}"/>
              </a:ext>
            </a:extLst>
          </p:cNvPr>
          <p:cNvPicPr>
            <a:picLocks noChangeAspect="1"/>
          </p:cNvPicPr>
          <p:nvPr/>
        </p:nvPicPr>
        <p:blipFill>
          <a:blip r:embed="rId2"/>
          <a:stretch>
            <a:fillRect/>
          </a:stretch>
        </p:blipFill>
        <p:spPr>
          <a:xfrm>
            <a:off x="481631" y="1642559"/>
            <a:ext cx="7925964" cy="5094762"/>
          </a:xfrm>
          <a:prstGeom prst="rect">
            <a:avLst/>
          </a:prstGeom>
        </p:spPr>
      </p:pic>
      <p:sp>
        <p:nvSpPr>
          <p:cNvPr id="74" name="スライド番号プレースホルダー 19"/>
          <p:cNvSpPr>
            <a:spLocks noGrp="1"/>
          </p:cNvSpPr>
          <p:nvPr>
            <p:ph type="sldNum" sz="quarter" idx="12"/>
          </p:nvPr>
        </p:nvSpPr>
        <p:spPr>
          <a:xfrm>
            <a:off x="6553200" y="6438654"/>
            <a:ext cx="2133600" cy="365125"/>
          </a:xfrm>
        </p:spPr>
        <p:txBody>
          <a:bodyPr/>
          <a:lstStyle/>
          <a:p>
            <a:fld id="{B1946512-26A0-2943-97A2-6EA47330DC2E}" type="slidenum">
              <a:rPr kumimoji="1" lang="ja-JP" altLang="en-US" sz="1000" smtClean="0">
                <a:cs typeface="ヒラギノ丸ゴ Pro W4"/>
              </a:rPr>
              <a:pPr/>
              <a:t>20</a:t>
            </a:fld>
            <a:endParaRPr kumimoji="1" lang="ja-JP" altLang="en-US" sz="1000" dirty="0">
              <a:cs typeface="ヒラギノ丸ゴ Pro W4"/>
            </a:endParaRPr>
          </a:p>
        </p:txBody>
      </p:sp>
      <p:sp>
        <p:nvSpPr>
          <p:cNvPr id="125" name="タイトル 5"/>
          <p:cNvSpPr>
            <a:spLocks noGrp="1"/>
          </p:cNvSpPr>
          <p:nvPr>
            <p:ph type="title"/>
          </p:nvPr>
        </p:nvSpPr>
        <p:spPr>
          <a:xfrm>
            <a:off x="457200" y="440865"/>
            <a:ext cx="8229600" cy="514426"/>
          </a:xfrm>
          <a:prstGeom prst="rect">
            <a:avLst/>
          </a:prstGeom>
        </p:spPr>
        <p:txBody>
          <a:bodyPr>
            <a:normAutofit/>
          </a:bodyPr>
          <a:lstStyle/>
          <a:p>
            <a:pPr lvl="0"/>
            <a:r>
              <a:rPr lang="en-US" altLang="ja-JP" sz="1800" dirty="0"/>
              <a:t>7.</a:t>
            </a:r>
            <a:r>
              <a:rPr lang="ja-JP" altLang="en-US" sz="1800" dirty="0"/>
              <a:t> 必要書類に関して </a:t>
            </a:r>
            <a:r>
              <a:rPr lang="mr-IN" altLang="ja-JP" sz="1800" dirty="0"/>
              <a:t>–</a:t>
            </a:r>
            <a:r>
              <a:rPr lang="en-US" altLang="ja-JP" sz="1800" dirty="0"/>
              <a:t> </a:t>
            </a:r>
            <a:r>
              <a:rPr lang="ja-JP" altLang="en-US" sz="1800" dirty="0"/>
              <a:t>加盟店申込書</a:t>
            </a:r>
            <a:endParaRPr lang="en-US" altLang="ja-JP" sz="1800" dirty="0"/>
          </a:p>
        </p:txBody>
      </p:sp>
      <p:sp>
        <p:nvSpPr>
          <p:cNvPr id="3" name="コンテンツ プレースホルダー 2">
            <a:extLst>
              <a:ext uri="{FF2B5EF4-FFF2-40B4-BE49-F238E27FC236}">
                <a16:creationId xmlns:a16="http://schemas.microsoft.com/office/drawing/2014/main" xmlns="" id="{1E46ED87-8C2A-44A9-A751-1755360E03B2}"/>
              </a:ext>
            </a:extLst>
          </p:cNvPr>
          <p:cNvSpPr>
            <a:spLocks noGrp="1"/>
          </p:cNvSpPr>
          <p:nvPr>
            <p:ph idx="4294967295"/>
          </p:nvPr>
        </p:nvSpPr>
        <p:spPr>
          <a:xfrm>
            <a:off x="539015" y="989813"/>
            <a:ext cx="8426858" cy="750548"/>
          </a:xfrm>
          <a:prstGeom prst="rect">
            <a:avLst/>
          </a:prstGeom>
        </p:spPr>
        <p:txBody>
          <a:bodyPr>
            <a:normAutofit/>
          </a:bodyPr>
          <a:lstStyle/>
          <a:p>
            <a:pPr marL="0" indent="0">
              <a:buNone/>
            </a:pPr>
            <a:r>
              <a:rPr lang="ja-JP" altLang="en-US" sz="1400" dirty="0">
                <a:latin typeface="Meiryo UI" panose="020B0604030504040204" pitchFamily="50" charset="-128"/>
                <a:ea typeface="Meiryo UI" panose="020B0604030504040204" pitchFamily="50" charset="-128"/>
              </a:rPr>
              <a:t>加盟店申込書に必要事項を記載いただき、</a:t>
            </a:r>
            <a:r>
              <a:rPr lang="ja-JP" altLang="en-US" sz="1400" u="sng" dirty="0" err="1">
                <a:latin typeface="Meiryo UI" panose="020B0604030504040204" pitchFamily="50" charset="-128"/>
                <a:ea typeface="Meiryo UI" panose="020B0604030504040204" pitchFamily="50" charset="-128"/>
              </a:rPr>
              <a:t>しまぽ</a:t>
            </a:r>
            <a:r>
              <a:rPr lang="ja-JP" altLang="en-US" sz="1400" u="sng" dirty="0">
                <a:latin typeface="Meiryo UI" panose="020B0604030504040204" pitchFamily="50" charset="-128"/>
                <a:ea typeface="Meiryo UI" panose="020B0604030504040204" pitchFamily="50" charset="-128"/>
              </a:rPr>
              <a:t>通貨事務局宛</a:t>
            </a:r>
            <a:r>
              <a:rPr lang="ja-JP" altLang="en-US" sz="1400" dirty="0">
                <a:latin typeface="Meiryo UI" panose="020B0604030504040204" pitchFamily="50" charset="-128"/>
                <a:ea typeface="Meiryo UI" panose="020B0604030504040204" pitchFamily="50" charset="-128"/>
              </a:rPr>
              <a:t>に送付をお願い致します。</a:t>
            </a:r>
            <a:endParaRPr lang="en-US" altLang="ja-JP" sz="1400" dirty="0">
              <a:latin typeface="Meiryo UI" panose="020B0604030504040204" pitchFamily="50" charset="-128"/>
              <a:ea typeface="Meiryo UI" panose="020B0604030504040204" pitchFamily="50" charset="-128"/>
            </a:endParaRPr>
          </a:p>
          <a:p>
            <a:pPr marL="0" indent="0">
              <a:buNone/>
            </a:pP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加盟店応募期限は</a:t>
            </a:r>
            <a:r>
              <a:rPr lang="en-US" altLang="ja-JP" sz="1400" u="sng" dirty="0">
                <a:solidFill>
                  <a:srgbClr val="FF0000"/>
                </a:solidFill>
                <a:latin typeface="Meiryo UI" panose="020B0604030504040204" pitchFamily="50" charset="-128"/>
                <a:ea typeface="Meiryo UI" panose="020B0604030504040204" pitchFamily="50" charset="-128"/>
              </a:rPr>
              <a:t>2017</a:t>
            </a:r>
            <a:r>
              <a:rPr lang="ja-JP" altLang="en-US" sz="1400" u="sng" dirty="0">
                <a:solidFill>
                  <a:srgbClr val="FF0000"/>
                </a:solidFill>
                <a:latin typeface="Meiryo UI" panose="020B0604030504040204" pitchFamily="50" charset="-128"/>
                <a:ea typeface="Meiryo UI" panose="020B0604030504040204" pitchFamily="50" charset="-128"/>
              </a:rPr>
              <a:t>年</a:t>
            </a:r>
            <a:r>
              <a:rPr lang="en-US" altLang="ja-JP" sz="1400" u="sng" dirty="0">
                <a:solidFill>
                  <a:srgbClr val="FF0000"/>
                </a:solidFill>
                <a:latin typeface="Meiryo UI" panose="020B0604030504040204" pitchFamily="50" charset="-128"/>
                <a:ea typeface="Meiryo UI" panose="020B0604030504040204" pitchFamily="50" charset="-128"/>
              </a:rPr>
              <a:t>8</a:t>
            </a:r>
            <a:r>
              <a:rPr lang="ja-JP" altLang="en-US" sz="1400" u="sng" dirty="0">
                <a:solidFill>
                  <a:srgbClr val="FF0000"/>
                </a:solidFill>
                <a:latin typeface="Meiryo UI" panose="020B0604030504040204" pitchFamily="50" charset="-128"/>
                <a:ea typeface="Meiryo UI" panose="020B0604030504040204" pitchFamily="50" charset="-128"/>
              </a:rPr>
              <a:t>月</a:t>
            </a:r>
            <a:r>
              <a:rPr lang="en-US" altLang="ja-JP" sz="1400" u="sng" dirty="0">
                <a:solidFill>
                  <a:srgbClr val="FF0000"/>
                </a:solidFill>
                <a:latin typeface="Meiryo UI" panose="020B0604030504040204" pitchFamily="50" charset="-128"/>
                <a:ea typeface="Meiryo UI" panose="020B0604030504040204" pitchFamily="50" charset="-128"/>
              </a:rPr>
              <a:t>8</a:t>
            </a:r>
            <a:r>
              <a:rPr lang="ja-JP" altLang="en-US" sz="1400" u="sng" dirty="0">
                <a:solidFill>
                  <a:srgbClr val="FF0000"/>
                </a:solidFill>
                <a:latin typeface="Meiryo UI" panose="020B0604030504040204" pitchFamily="50" charset="-128"/>
                <a:ea typeface="Meiryo UI" panose="020B0604030504040204" pitchFamily="50" charset="-128"/>
              </a:rPr>
              <a:t>日</a:t>
            </a:r>
            <a:r>
              <a:rPr lang="en-US" altLang="ja-JP" sz="1400" u="sng" dirty="0">
                <a:solidFill>
                  <a:srgbClr val="FF0000"/>
                </a:solidFill>
                <a:latin typeface="Meiryo UI" panose="020B0604030504040204" pitchFamily="50" charset="-128"/>
                <a:ea typeface="Meiryo UI" panose="020B0604030504040204" pitchFamily="50" charset="-128"/>
              </a:rPr>
              <a:t>(</a:t>
            </a:r>
            <a:r>
              <a:rPr lang="ja-JP" altLang="en-US" sz="1400" u="sng" dirty="0">
                <a:solidFill>
                  <a:srgbClr val="FF0000"/>
                </a:solidFill>
                <a:latin typeface="Meiryo UI" panose="020B0604030504040204" pitchFamily="50" charset="-128"/>
                <a:ea typeface="Meiryo UI" panose="020B0604030504040204" pitchFamily="50" charset="-128"/>
              </a:rPr>
              <a:t>火</a:t>
            </a:r>
            <a:r>
              <a:rPr lang="en-US" altLang="ja-JP" sz="1400" u="sng" dirty="0">
                <a:solidFill>
                  <a:srgbClr val="FF0000"/>
                </a:solidFill>
                <a:latin typeface="Meiryo UI" panose="020B0604030504040204" pitchFamily="50" charset="-128"/>
                <a:ea typeface="Meiryo UI" panose="020B0604030504040204" pitchFamily="50" charset="-128"/>
              </a:rPr>
              <a:t>)</a:t>
            </a:r>
            <a:r>
              <a:rPr lang="ja-JP" altLang="en-US" sz="1400" u="sng" dirty="0">
                <a:solidFill>
                  <a:srgbClr val="FF0000"/>
                </a:solidFill>
                <a:latin typeface="Meiryo UI" panose="020B0604030504040204" pitchFamily="50" charset="-128"/>
                <a:ea typeface="Meiryo UI" panose="020B0604030504040204" pitchFamily="50" charset="-128"/>
              </a:rPr>
              <a:t>必着</a:t>
            </a:r>
            <a:r>
              <a:rPr lang="ja-JP" altLang="en-US" sz="1400" dirty="0">
                <a:latin typeface="Meiryo UI" panose="020B0604030504040204" pitchFamily="50" charset="-128"/>
                <a:ea typeface="Meiryo UI" panose="020B0604030504040204" pitchFamily="50" charset="-128"/>
              </a:rPr>
              <a:t>となりますので、締め切り前にご提出ください。</a:t>
            </a:r>
            <a:endParaRPr lang="en-US" altLang="ja-JP" sz="1400"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endParaRPr lang="ja-JP" altLang="en-US" dirty="0">
              <a:latin typeface="Meiryo UI" panose="020B0604030504040204" pitchFamily="50" charset="-128"/>
              <a:ea typeface="Meiryo UI" panose="020B0604030504040204" pitchFamily="50" charset="-128"/>
            </a:endParaRPr>
          </a:p>
        </p:txBody>
      </p:sp>
      <p:sp>
        <p:nvSpPr>
          <p:cNvPr id="11" name="コンテンツ プレースホルダー 2">
            <a:extLst>
              <a:ext uri="{FF2B5EF4-FFF2-40B4-BE49-F238E27FC236}">
                <a16:creationId xmlns:a16="http://schemas.microsoft.com/office/drawing/2014/main" xmlns="" id="{99DCFB27-AC12-4142-B9F5-3A6EEAEB3865}"/>
              </a:ext>
            </a:extLst>
          </p:cNvPr>
          <p:cNvSpPr txBox="1">
            <a:spLocks/>
          </p:cNvSpPr>
          <p:nvPr/>
        </p:nvSpPr>
        <p:spPr>
          <a:xfrm>
            <a:off x="1674829" y="3096911"/>
            <a:ext cx="2595513" cy="211894"/>
          </a:xfrm>
          <a:prstGeom prst="rect">
            <a:avLst/>
          </a:prstGeom>
        </p:spPr>
        <p:txBody>
          <a:bodyPr vert="horz" lIns="91440" tIns="45720" rIns="91440" bIns="45720" rtlCol="0">
            <a:normAutofit fontScale="700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dirty="0">
                <a:solidFill>
                  <a:srgbClr val="FF0000"/>
                </a:solidFill>
                <a:latin typeface="Meiryo UI" panose="020B0604030504040204" pitchFamily="50" charset="-128"/>
                <a:ea typeface="Meiryo UI" panose="020B0604030504040204" pitchFamily="50" charset="-128"/>
              </a:rPr>
              <a:t>株式会社　しまぽ</a:t>
            </a:r>
            <a:r>
              <a:rPr lang="ja-JP" altLang="en-US" dirty="0">
                <a:latin typeface="Meiryo UI" panose="020B0604030504040204" pitchFamily="50" charset="-128"/>
                <a:ea typeface="Meiryo UI" panose="020B0604030504040204" pitchFamily="50" charset="-128"/>
              </a:rPr>
              <a:t>　</a:t>
            </a:r>
            <a:endParaRPr lang="en-US" altLang="ja-JP" dirty="0">
              <a:latin typeface="Meiryo UI" panose="020B0604030504040204" pitchFamily="50" charset="-128"/>
              <a:ea typeface="Meiryo UI" panose="020B0604030504040204" pitchFamily="50" charset="-128"/>
            </a:endParaRPr>
          </a:p>
          <a:p>
            <a:endParaRPr lang="ja-JP" altLang="en-US" dirty="0">
              <a:latin typeface="Meiryo UI" panose="020B0604030504040204" pitchFamily="50" charset="-128"/>
              <a:ea typeface="Meiryo UI" panose="020B0604030504040204" pitchFamily="50" charset="-128"/>
            </a:endParaRPr>
          </a:p>
        </p:txBody>
      </p:sp>
      <p:sp>
        <p:nvSpPr>
          <p:cNvPr id="12" name="コンテンツ プレースホルダー 2">
            <a:extLst>
              <a:ext uri="{FF2B5EF4-FFF2-40B4-BE49-F238E27FC236}">
                <a16:creationId xmlns:a16="http://schemas.microsoft.com/office/drawing/2014/main" xmlns="" id="{361A98A7-1614-4BDE-9CD0-2C40358DFE12}"/>
              </a:ext>
            </a:extLst>
          </p:cNvPr>
          <p:cNvSpPr txBox="1">
            <a:spLocks/>
          </p:cNvSpPr>
          <p:nvPr/>
        </p:nvSpPr>
        <p:spPr>
          <a:xfrm>
            <a:off x="1693684" y="2903871"/>
            <a:ext cx="2595513" cy="211894"/>
          </a:xfrm>
          <a:prstGeom prst="rect">
            <a:avLst/>
          </a:prstGeom>
        </p:spPr>
        <p:txBody>
          <a:bodyPr vert="horz" lIns="91440" tIns="45720" rIns="91440" bIns="45720" rtlCol="0">
            <a:normAutofit fontScale="850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sz="900" dirty="0">
                <a:solidFill>
                  <a:srgbClr val="FF0000"/>
                </a:solidFill>
                <a:latin typeface="Meiryo UI" panose="020B0604030504040204" pitchFamily="50" charset="-128"/>
                <a:ea typeface="Meiryo UI" panose="020B0604030504040204" pitchFamily="50" charset="-128"/>
              </a:rPr>
              <a:t>ｶﾌﾞｼｷｶｲｼｬ ｼﾏﾎﾟ</a:t>
            </a:r>
            <a:endParaRPr lang="en-US" altLang="ja-JP" dirty="0">
              <a:latin typeface="Meiryo UI" panose="020B0604030504040204" pitchFamily="50" charset="-128"/>
              <a:ea typeface="Meiryo UI" panose="020B0604030504040204" pitchFamily="50" charset="-128"/>
            </a:endParaRPr>
          </a:p>
          <a:p>
            <a:endParaRPr lang="ja-JP" altLang="en-US" dirty="0">
              <a:latin typeface="Meiryo UI" panose="020B0604030504040204" pitchFamily="50" charset="-128"/>
              <a:ea typeface="Meiryo UI" panose="020B0604030504040204" pitchFamily="50" charset="-128"/>
            </a:endParaRPr>
          </a:p>
        </p:txBody>
      </p:sp>
      <p:sp>
        <p:nvSpPr>
          <p:cNvPr id="14" name="コンテンツ プレースホルダー 2">
            <a:extLst>
              <a:ext uri="{FF2B5EF4-FFF2-40B4-BE49-F238E27FC236}">
                <a16:creationId xmlns:a16="http://schemas.microsoft.com/office/drawing/2014/main" xmlns="" id="{37D159EC-B196-47B2-90AC-64F1C375DB3C}"/>
              </a:ext>
            </a:extLst>
          </p:cNvPr>
          <p:cNvSpPr txBox="1">
            <a:spLocks/>
          </p:cNvSpPr>
          <p:nvPr/>
        </p:nvSpPr>
        <p:spPr>
          <a:xfrm>
            <a:off x="1665402" y="3331945"/>
            <a:ext cx="2595513" cy="211894"/>
          </a:xfrm>
          <a:prstGeom prst="rect">
            <a:avLst/>
          </a:prstGeom>
        </p:spPr>
        <p:txBody>
          <a:bodyPr vert="horz" lIns="91440" tIns="45720" rIns="91440" bIns="45720" rtlCol="0">
            <a:normAutofit fontScale="700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dirty="0">
                <a:solidFill>
                  <a:srgbClr val="FF0000"/>
                </a:solidFill>
                <a:latin typeface="Meiryo UI" panose="020B0604030504040204" pitchFamily="50" charset="-128"/>
                <a:ea typeface="Meiryo UI" panose="020B0604030504040204" pitchFamily="50" charset="-128"/>
              </a:rPr>
              <a:t>東京都　</a:t>
            </a:r>
            <a:r>
              <a:rPr lang="en-US" altLang="ja-JP" dirty="0">
                <a:solidFill>
                  <a:srgbClr val="FF0000"/>
                </a:solidFill>
                <a:latin typeface="Meiryo UI" panose="020B0604030504040204" pitchFamily="50" charset="-128"/>
                <a:ea typeface="Meiryo UI" panose="020B0604030504040204" pitchFamily="50" charset="-128"/>
              </a:rPr>
              <a:t>XX</a:t>
            </a:r>
            <a:r>
              <a:rPr lang="ja-JP" altLang="en-US" dirty="0">
                <a:solidFill>
                  <a:srgbClr val="FF0000"/>
                </a:solidFill>
                <a:latin typeface="Meiryo UI" panose="020B0604030504040204" pitchFamily="50" charset="-128"/>
                <a:ea typeface="Meiryo UI" panose="020B0604030504040204" pitchFamily="50" charset="-128"/>
              </a:rPr>
              <a:t>町</a:t>
            </a:r>
            <a:r>
              <a:rPr lang="en-US" altLang="ja-JP" dirty="0">
                <a:solidFill>
                  <a:srgbClr val="FF0000"/>
                </a:solidFill>
                <a:latin typeface="Meiryo UI" panose="020B0604030504040204" pitchFamily="50" charset="-128"/>
                <a:ea typeface="Meiryo UI" panose="020B0604030504040204" pitchFamily="50" charset="-128"/>
              </a:rPr>
              <a:t>XX</a:t>
            </a:r>
            <a:r>
              <a:rPr lang="ja-JP" altLang="en-US" dirty="0">
                <a:solidFill>
                  <a:srgbClr val="FF0000"/>
                </a:solidFill>
                <a:latin typeface="Meiryo UI" panose="020B0604030504040204" pitchFamily="50" charset="-128"/>
                <a:ea typeface="Meiryo UI" panose="020B0604030504040204" pitchFamily="50" charset="-128"/>
              </a:rPr>
              <a:t>　</a:t>
            </a:r>
            <a:r>
              <a:rPr lang="en-US" altLang="ja-JP" dirty="0">
                <a:solidFill>
                  <a:srgbClr val="FF0000"/>
                </a:solidFill>
                <a:latin typeface="Meiryo UI" panose="020B0604030504040204" pitchFamily="50" charset="-128"/>
                <a:ea typeface="Meiryo UI" panose="020B0604030504040204" pitchFamily="50" charset="-128"/>
              </a:rPr>
              <a:t>1</a:t>
            </a:r>
            <a:r>
              <a:rPr lang="ja-JP" altLang="en-US" dirty="0">
                <a:solidFill>
                  <a:srgbClr val="FF0000"/>
                </a:solidFill>
                <a:latin typeface="Meiryo UI" panose="020B0604030504040204" pitchFamily="50" charset="-128"/>
                <a:ea typeface="Meiryo UI" panose="020B0604030504040204" pitchFamily="50" charset="-128"/>
              </a:rPr>
              <a:t>丁目１番　</a:t>
            </a:r>
            <a:r>
              <a:rPr lang="ja-JP" altLang="en-US" dirty="0">
                <a:latin typeface="Meiryo UI" panose="020B0604030504040204" pitchFamily="50" charset="-128"/>
                <a:ea typeface="Meiryo UI" panose="020B0604030504040204" pitchFamily="50" charset="-128"/>
              </a:rPr>
              <a:t>　</a:t>
            </a:r>
            <a:endParaRPr lang="en-US" altLang="ja-JP" dirty="0">
              <a:latin typeface="Meiryo UI" panose="020B0604030504040204" pitchFamily="50" charset="-128"/>
              <a:ea typeface="Meiryo UI" panose="020B0604030504040204" pitchFamily="50" charset="-128"/>
            </a:endParaRPr>
          </a:p>
          <a:p>
            <a:endParaRPr lang="ja-JP" altLang="en-US" dirty="0">
              <a:latin typeface="Meiryo UI" panose="020B0604030504040204" pitchFamily="50" charset="-128"/>
              <a:ea typeface="Meiryo UI" panose="020B0604030504040204" pitchFamily="50" charset="-128"/>
            </a:endParaRPr>
          </a:p>
        </p:txBody>
      </p:sp>
      <p:sp>
        <p:nvSpPr>
          <p:cNvPr id="15" name="コンテンツ プレースホルダー 2">
            <a:extLst>
              <a:ext uri="{FF2B5EF4-FFF2-40B4-BE49-F238E27FC236}">
                <a16:creationId xmlns:a16="http://schemas.microsoft.com/office/drawing/2014/main" xmlns="" id="{674163C7-61D9-42F2-9A6D-9D5BF8228E7A}"/>
              </a:ext>
            </a:extLst>
          </p:cNvPr>
          <p:cNvSpPr txBox="1">
            <a:spLocks/>
          </p:cNvSpPr>
          <p:nvPr/>
        </p:nvSpPr>
        <p:spPr>
          <a:xfrm>
            <a:off x="1709656" y="3696184"/>
            <a:ext cx="2595513" cy="211894"/>
          </a:xfrm>
          <a:prstGeom prst="rect">
            <a:avLst/>
          </a:prstGeom>
        </p:spPr>
        <p:txBody>
          <a:bodyPr vert="horz" lIns="91440" tIns="45720" rIns="91440" bIns="45720" rtlCol="0">
            <a:normAutofit fontScale="700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dirty="0">
                <a:solidFill>
                  <a:srgbClr val="FF0000"/>
                </a:solidFill>
                <a:latin typeface="Meiryo UI" panose="020B0604030504040204" pitchFamily="50" charset="-128"/>
                <a:ea typeface="Meiryo UI" panose="020B0604030504040204" pitchFamily="50" charset="-128"/>
              </a:rPr>
              <a:t>山田　太郎</a:t>
            </a:r>
            <a:r>
              <a:rPr lang="ja-JP" altLang="en-US" dirty="0">
                <a:latin typeface="Meiryo UI" panose="020B0604030504040204" pitchFamily="50" charset="-128"/>
                <a:ea typeface="Meiryo UI" panose="020B0604030504040204" pitchFamily="50" charset="-128"/>
              </a:rPr>
              <a:t>　</a:t>
            </a:r>
            <a:endParaRPr lang="en-US" altLang="ja-JP" dirty="0">
              <a:latin typeface="Meiryo UI" panose="020B0604030504040204" pitchFamily="50" charset="-128"/>
              <a:ea typeface="Meiryo UI" panose="020B0604030504040204" pitchFamily="50" charset="-128"/>
            </a:endParaRPr>
          </a:p>
          <a:p>
            <a:endParaRPr lang="ja-JP" altLang="en-US" dirty="0">
              <a:latin typeface="Meiryo UI" panose="020B0604030504040204" pitchFamily="50" charset="-128"/>
              <a:ea typeface="Meiryo UI" panose="020B0604030504040204" pitchFamily="50" charset="-128"/>
            </a:endParaRPr>
          </a:p>
        </p:txBody>
      </p:sp>
      <p:sp>
        <p:nvSpPr>
          <p:cNvPr id="16" name="コンテンツ プレースホルダー 2">
            <a:extLst>
              <a:ext uri="{FF2B5EF4-FFF2-40B4-BE49-F238E27FC236}">
                <a16:creationId xmlns:a16="http://schemas.microsoft.com/office/drawing/2014/main" xmlns="" id="{6CCCBCDD-F174-4794-859B-FAABCFFF4F9B}"/>
              </a:ext>
            </a:extLst>
          </p:cNvPr>
          <p:cNvSpPr txBox="1">
            <a:spLocks/>
          </p:cNvSpPr>
          <p:nvPr/>
        </p:nvSpPr>
        <p:spPr>
          <a:xfrm>
            <a:off x="1721964" y="3569525"/>
            <a:ext cx="2595513" cy="211894"/>
          </a:xfrm>
          <a:prstGeom prst="rect">
            <a:avLst/>
          </a:prstGeom>
        </p:spPr>
        <p:txBody>
          <a:bodyPr vert="horz" lIns="91440" tIns="45720" rIns="91440" bIns="45720" rtlCol="0">
            <a:normAutofit fontScale="700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endParaRPr lang="en-US" altLang="ja-JP" dirty="0">
              <a:latin typeface="Meiryo UI" panose="020B0604030504040204" pitchFamily="50" charset="-128"/>
              <a:ea typeface="Meiryo UI" panose="020B0604030504040204" pitchFamily="50" charset="-128"/>
            </a:endParaRPr>
          </a:p>
          <a:p>
            <a:endParaRPr lang="ja-JP" altLang="en-US" dirty="0">
              <a:latin typeface="Meiryo UI" panose="020B0604030504040204" pitchFamily="50" charset="-128"/>
              <a:ea typeface="Meiryo UI" panose="020B0604030504040204" pitchFamily="50" charset="-128"/>
            </a:endParaRPr>
          </a:p>
        </p:txBody>
      </p:sp>
      <p:sp>
        <p:nvSpPr>
          <p:cNvPr id="17" name="コンテンツ プレースホルダー 2">
            <a:extLst>
              <a:ext uri="{FF2B5EF4-FFF2-40B4-BE49-F238E27FC236}">
                <a16:creationId xmlns:a16="http://schemas.microsoft.com/office/drawing/2014/main" xmlns="" id="{47BA5DB4-9FCF-404B-A4F7-6A0B5AE01FA4}"/>
              </a:ext>
            </a:extLst>
          </p:cNvPr>
          <p:cNvSpPr txBox="1">
            <a:spLocks/>
          </p:cNvSpPr>
          <p:nvPr/>
        </p:nvSpPr>
        <p:spPr>
          <a:xfrm>
            <a:off x="1719083" y="3511962"/>
            <a:ext cx="2595513" cy="211894"/>
          </a:xfrm>
          <a:prstGeom prst="rect">
            <a:avLst/>
          </a:prstGeom>
        </p:spPr>
        <p:txBody>
          <a:bodyPr vert="horz" lIns="91440" tIns="45720" rIns="91440" bIns="45720" rtlCol="0">
            <a:normAutofit fontScale="850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sz="900" dirty="0">
                <a:solidFill>
                  <a:srgbClr val="FF0000"/>
                </a:solidFill>
                <a:latin typeface="Meiryo UI" panose="020B0604030504040204" pitchFamily="50" charset="-128"/>
                <a:ea typeface="Meiryo UI" panose="020B0604030504040204" pitchFamily="50" charset="-128"/>
              </a:rPr>
              <a:t>ﾔﾏﾀﾞ ﾀﾛｳ</a:t>
            </a:r>
            <a:endParaRPr lang="ja-JP" altLang="en-US" dirty="0">
              <a:latin typeface="Meiryo UI" panose="020B0604030504040204" pitchFamily="50" charset="-128"/>
              <a:ea typeface="Meiryo UI" panose="020B0604030504040204" pitchFamily="50" charset="-128"/>
            </a:endParaRPr>
          </a:p>
        </p:txBody>
      </p:sp>
      <p:sp>
        <p:nvSpPr>
          <p:cNvPr id="18" name="コンテンツ プレースホルダー 2">
            <a:extLst>
              <a:ext uri="{FF2B5EF4-FFF2-40B4-BE49-F238E27FC236}">
                <a16:creationId xmlns:a16="http://schemas.microsoft.com/office/drawing/2014/main" xmlns="" id="{74473FE9-DD5D-4524-91DC-D1B03B7A4D11}"/>
              </a:ext>
            </a:extLst>
          </p:cNvPr>
          <p:cNvSpPr txBox="1">
            <a:spLocks/>
          </p:cNvSpPr>
          <p:nvPr/>
        </p:nvSpPr>
        <p:spPr>
          <a:xfrm>
            <a:off x="1731391" y="3898651"/>
            <a:ext cx="2595513" cy="211894"/>
          </a:xfrm>
          <a:prstGeom prst="rect">
            <a:avLst/>
          </a:prstGeom>
        </p:spPr>
        <p:txBody>
          <a:bodyPr vert="horz" lIns="91440" tIns="45720" rIns="91440" bIns="45720" rtlCol="0">
            <a:normAutofit fontScale="700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dirty="0" err="1">
                <a:solidFill>
                  <a:srgbClr val="FF0000"/>
                </a:solidFill>
                <a:latin typeface="Meiryo UI" panose="020B0604030504040204" pitchFamily="50" charset="-128"/>
                <a:ea typeface="Meiryo UI" panose="020B0604030504040204" pitchFamily="50" charset="-128"/>
              </a:rPr>
              <a:t>しまぽ</a:t>
            </a:r>
            <a:r>
              <a:rPr lang="ja-JP" altLang="en-US" dirty="0">
                <a:solidFill>
                  <a:srgbClr val="FF0000"/>
                </a:solidFill>
                <a:latin typeface="Meiryo UI" panose="020B0604030504040204" pitchFamily="50" charset="-128"/>
                <a:ea typeface="Meiryo UI" panose="020B0604030504040204" pitchFamily="50" charset="-128"/>
              </a:rPr>
              <a:t>商店</a:t>
            </a:r>
            <a:r>
              <a:rPr lang="ja-JP" altLang="en-US" dirty="0">
                <a:latin typeface="Meiryo UI" panose="020B0604030504040204" pitchFamily="50" charset="-128"/>
                <a:ea typeface="Meiryo UI" panose="020B0604030504040204" pitchFamily="50" charset="-128"/>
              </a:rPr>
              <a:t>　</a:t>
            </a:r>
            <a:endParaRPr lang="en-US" altLang="ja-JP" dirty="0">
              <a:latin typeface="Meiryo UI" panose="020B0604030504040204" pitchFamily="50" charset="-128"/>
              <a:ea typeface="Meiryo UI" panose="020B0604030504040204" pitchFamily="50" charset="-128"/>
            </a:endParaRPr>
          </a:p>
          <a:p>
            <a:endParaRPr lang="ja-JP" altLang="en-US" dirty="0">
              <a:latin typeface="Meiryo UI" panose="020B0604030504040204" pitchFamily="50" charset="-128"/>
              <a:ea typeface="Meiryo UI" panose="020B0604030504040204" pitchFamily="50" charset="-128"/>
            </a:endParaRPr>
          </a:p>
        </p:txBody>
      </p:sp>
      <p:sp>
        <p:nvSpPr>
          <p:cNvPr id="7" name="楕円 6">
            <a:extLst>
              <a:ext uri="{FF2B5EF4-FFF2-40B4-BE49-F238E27FC236}">
                <a16:creationId xmlns:a16="http://schemas.microsoft.com/office/drawing/2014/main" xmlns="" id="{D6E93CF5-88D0-4A2B-B5D0-739E1142BB6B}"/>
              </a:ext>
            </a:extLst>
          </p:cNvPr>
          <p:cNvSpPr/>
          <p:nvPr/>
        </p:nvSpPr>
        <p:spPr>
          <a:xfrm>
            <a:off x="1954623" y="4101235"/>
            <a:ext cx="311150" cy="139700"/>
          </a:xfrm>
          <a:prstGeom prst="ellipse">
            <a:avLst/>
          </a:pr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rgbClr val="FF0000"/>
              </a:solidFill>
              <a:latin typeface="Meiryo UI" panose="020B0604030504040204" pitchFamily="50" charset="-128"/>
              <a:ea typeface="Meiryo UI" panose="020B0604030504040204" pitchFamily="50" charset="-128"/>
            </a:endParaRPr>
          </a:p>
        </p:txBody>
      </p:sp>
      <p:sp>
        <p:nvSpPr>
          <p:cNvPr id="21" name="コンテンツ プレースホルダー 2">
            <a:extLst>
              <a:ext uri="{FF2B5EF4-FFF2-40B4-BE49-F238E27FC236}">
                <a16:creationId xmlns:a16="http://schemas.microsoft.com/office/drawing/2014/main" xmlns="" id="{98C24C8B-CF30-45ED-BDFF-3D820647147E}"/>
              </a:ext>
            </a:extLst>
          </p:cNvPr>
          <p:cNvSpPr txBox="1">
            <a:spLocks/>
          </p:cNvSpPr>
          <p:nvPr/>
        </p:nvSpPr>
        <p:spPr>
          <a:xfrm>
            <a:off x="1423775" y="4482116"/>
            <a:ext cx="869950" cy="194712"/>
          </a:xfrm>
          <a:prstGeom prst="rect">
            <a:avLst/>
          </a:prstGeom>
        </p:spPr>
        <p:txBody>
          <a:bodyPr vert="horz" lIns="91440" tIns="45720" rIns="91440" bIns="45720" rtlCol="0">
            <a:normAutofit fontScale="550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dirty="0">
                <a:solidFill>
                  <a:srgbClr val="FF0000"/>
                </a:solidFill>
                <a:latin typeface="Meiryo UI" panose="020B0604030504040204" pitchFamily="50" charset="-128"/>
                <a:ea typeface="Meiryo UI" panose="020B0604030504040204" pitchFamily="50" charset="-128"/>
              </a:rPr>
              <a:t>03-1111-2222</a:t>
            </a:r>
            <a:r>
              <a:rPr lang="ja-JP" altLang="en-US" dirty="0">
                <a:latin typeface="Meiryo UI" panose="020B0604030504040204" pitchFamily="50" charset="-128"/>
                <a:ea typeface="Meiryo UI" panose="020B0604030504040204" pitchFamily="50" charset="-128"/>
              </a:rPr>
              <a:t>　</a:t>
            </a:r>
            <a:endParaRPr lang="en-US" altLang="ja-JP" dirty="0">
              <a:latin typeface="Meiryo UI" panose="020B0604030504040204" pitchFamily="50" charset="-128"/>
              <a:ea typeface="Meiryo UI" panose="020B0604030504040204" pitchFamily="50" charset="-128"/>
            </a:endParaRPr>
          </a:p>
          <a:p>
            <a:endParaRPr lang="ja-JP" altLang="en-US" dirty="0">
              <a:latin typeface="Meiryo UI" panose="020B0604030504040204" pitchFamily="50" charset="-128"/>
              <a:ea typeface="Meiryo UI" panose="020B0604030504040204" pitchFamily="50" charset="-128"/>
            </a:endParaRPr>
          </a:p>
        </p:txBody>
      </p:sp>
      <p:sp>
        <p:nvSpPr>
          <p:cNvPr id="22" name="コンテンツ プレースホルダー 2">
            <a:extLst>
              <a:ext uri="{FF2B5EF4-FFF2-40B4-BE49-F238E27FC236}">
                <a16:creationId xmlns:a16="http://schemas.microsoft.com/office/drawing/2014/main" xmlns="" id="{DD1AFB56-21EC-45BA-B6CC-6A728B4AE0F4}"/>
              </a:ext>
            </a:extLst>
          </p:cNvPr>
          <p:cNvSpPr txBox="1">
            <a:spLocks/>
          </p:cNvSpPr>
          <p:nvPr/>
        </p:nvSpPr>
        <p:spPr>
          <a:xfrm>
            <a:off x="3043717" y="4474927"/>
            <a:ext cx="954489" cy="217874"/>
          </a:xfrm>
          <a:prstGeom prst="rect">
            <a:avLst/>
          </a:prstGeom>
        </p:spPr>
        <p:txBody>
          <a:bodyPr vert="horz" lIns="91440" tIns="45720" rIns="91440" bIns="45720" rtlCol="0">
            <a:normAutofit fontScale="550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dirty="0">
                <a:solidFill>
                  <a:srgbClr val="FF0000"/>
                </a:solidFill>
                <a:latin typeface="Meiryo UI" panose="020B0604030504040204" pitchFamily="50" charset="-128"/>
                <a:ea typeface="Meiryo UI" panose="020B0604030504040204" pitchFamily="50" charset="-128"/>
              </a:rPr>
              <a:t>090-2222-3333</a:t>
            </a:r>
            <a:r>
              <a:rPr lang="ja-JP" altLang="en-US" dirty="0">
                <a:latin typeface="Meiryo UI" panose="020B0604030504040204" pitchFamily="50" charset="-128"/>
                <a:ea typeface="Meiryo UI" panose="020B0604030504040204" pitchFamily="50" charset="-128"/>
              </a:rPr>
              <a:t>　</a:t>
            </a:r>
            <a:endParaRPr lang="en-US" altLang="ja-JP" dirty="0">
              <a:latin typeface="Meiryo UI" panose="020B0604030504040204" pitchFamily="50" charset="-128"/>
              <a:ea typeface="Meiryo UI" panose="020B0604030504040204" pitchFamily="50" charset="-128"/>
            </a:endParaRPr>
          </a:p>
          <a:p>
            <a:endParaRPr lang="ja-JP" altLang="en-US" dirty="0">
              <a:latin typeface="Meiryo UI" panose="020B0604030504040204" pitchFamily="50" charset="-128"/>
              <a:ea typeface="Meiryo UI" panose="020B0604030504040204" pitchFamily="50" charset="-128"/>
            </a:endParaRPr>
          </a:p>
        </p:txBody>
      </p:sp>
      <p:sp>
        <p:nvSpPr>
          <p:cNvPr id="23" name="コンテンツ プレースホルダー 2">
            <a:extLst>
              <a:ext uri="{FF2B5EF4-FFF2-40B4-BE49-F238E27FC236}">
                <a16:creationId xmlns:a16="http://schemas.microsoft.com/office/drawing/2014/main" xmlns="" id="{755A31E5-DE3B-48E9-B032-305C0756A7B7}"/>
              </a:ext>
            </a:extLst>
          </p:cNvPr>
          <p:cNvSpPr txBox="1">
            <a:spLocks/>
          </p:cNvSpPr>
          <p:nvPr/>
        </p:nvSpPr>
        <p:spPr>
          <a:xfrm>
            <a:off x="1414348" y="4693814"/>
            <a:ext cx="869950" cy="197930"/>
          </a:xfrm>
          <a:prstGeom prst="rect">
            <a:avLst/>
          </a:prstGeom>
        </p:spPr>
        <p:txBody>
          <a:bodyPr vert="horz" lIns="91440" tIns="45720" rIns="91440" bIns="45720" rtlCol="0">
            <a:normAutofit fontScale="550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dirty="0">
                <a:solidFill>
                  <a:srgbClr val="FF0000"/>
                </a:solidFill>
                <a:latin typeface="Meiryo UI" panose="020B0604030504040204" pitchFamily="50" charset="-128"/>
                <a:ea typeface="Meiryo UI" panose="020B0604030504040204" pitchFamily="50" charset="-128"/>
              </a:rPr>
              <a:t>03-4444-5555</a:t>
            </a:r>
            <a:r>
              <a:rPr lang="ja-JP" altLang="en-US" dirty="0">
                <a:latin typeface="Meiryo UI" panose="020B0604030504040204" pitchFamily="50" charset="-128"/>
                <a:ea typeface="Meiryo UI" panose="020B0604030504040204" pitchFamily="50" charset="-128"/>
              </a:rPr>
              <a:t>　</a:t>
            </a:r>
            <a:endParaRPr lang="en-US" altLang="ja-JP" dirty="0">
              <a:latin typeface="Meiryo UI" panose="020B0604030504040204" pitchFamily="50" charset="-128"/>
              <a:ea typeface="Meiryo UI" panose="020B0604030504040204" pitchFamily="50" charset="-128"/>
            </a:endParaRPr>
          </a:p>
          <a:p>
            <a:endParaRPr lang="ja-JP" altLang="en-US" dirty="0">
              <a:latin typeface="Meiryo UI" panose="020B0604030504040204" pitchFamily="50" charset="-128"/>
              <a:ea typeface="Meiryo UI" panose="020B0604030504040204" pitchFamily="50" charset="-128"/>
            </a:endParaRPr>
          </a:p>
        </p:txBody>
      </p:sp>
      <p:sp>
        <p:nvSpPr>
          <p:cNvPr id="24" name="コンテンツ プレースホルダー 2">
            <a:extLst>
              <a:ext uri="{FF2B5EF4-FFF2-40B4-BE49-F238E27FC236}">
                <a16:creationId xmlns:a16="http://schemas.microsoft.com/office/drawing/2014/main" xmlns="" id="{AE0BFC90-EFDB-4E86-AD5E-E28A27BE2096}"/>
              </a:ext>
            </a:extLst>
          </p:cNvPr>
          <p:cNvSpPr txBox="1">
            <a:spLocks/>
          </p:cNvSpPr>
          <p:nvPr/>
        </p:nvSpPr>
        <p:spPr>
          <a:xfrm>
            <a:off x="1555751" y="4928579"/>
            <a:ext cx="869950" cy="175662"/>
          </a:xfrm>
          <a:prstGeom prst="rect">
            <a:avLst/>
          </a:prstGeom>
        </p:spPr>
        <p:txBody>
          <a:bodyPr vert="horz" lIns="91440" tIns="45720" rIns="91440" bIns="45720" rtlCol="0">
            <a:normAutofit fontScale="475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dirty="0">
                <a:latin typeface="Meiryo UI" panose="020B0604030504040204" pitchFamily="50" charset="-128"/>
                <a:ea typeface="Meiryo UI" panose="020B0604030504040204" pitchFamily="50" charset="-128"/>
              </a:rPr>
              <a:t>　</a:t>
            </a:r>
            <a:endParaRPr lang="en-US" altLang="ja-JP" dirty="0">
              <a:latin typeface="Meiryo UI" panose="020B0604030504040204" pitchFamily="50" charset="-128"/>
              <a:ea typeface="Meiryo UI" panose="020B0604030504040204" pitchFamily="50" charset="-128"/>
            </a:endParaRPr>
          </a:p>
          <a:p>
            <a:endParaRPr lang="ja-JP" altLang="en-US" dirty="0">
              <a:latin typeface="Meiryo UI" panose="020B0604030504040204" pitchFamily="50" charset="-128"/>
              <a:ea typeface="Meiryo UI" panose="020B0604030504040204" pitchFamily="50" charset="-128"/>
            </a:endParaRPr>
          </a:p>
        </p:txBody>
      </p:sp>
      <p:sp>
        <p:nvSpPr>
          <p:cNvPr id="25" name="コンテンツ プレースホルダー 2">
            <a:extLst>
              <a:ext uri="{FF2B5EF4-FFF2-40B4-BE49-F238E27FC236}">
                <a16:creationId xmlns:a16="http://schemas.microsoft.com/office/drawing/2014/main" xmlns="" id="{7A6AEAA0-7AD9-4BD6-B518-9523BCF14BDF}"/>
              </a:ext>
            </a:extLst>
          </p:cNvPr>
          <p:cNvSpPr txBox="1">
            <a:spLocks/>
          </p:cNvSpPr>
          <p:nvPr/>
        </p:nvSpPr>
        <p:spPr>
          <a:xfrm>
            <a:off x="1555751" y="4936299"/>
            <a:ext cx="869950" cy="197930"/>
          </a:xfrm>
          <a:prstGeom prst="rect">
            <a:avLst/>
          </a:prstGeom>
        </p:spPr>
        <p:txBody>
          <a:bodyPr vert="horz" lIns="91440" tIns="45720" rIns="91440" bIns="45720" rtlCol="0">
            <a:normAutofit fontScale="550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dirty="0">
                <a:solidFill>
                  <a:srgbClr val="FF0000"/>
                </a:solidFill>
                <a:latin typeface="Meiryo UI" panose="020B0604030504040204" pitchFamily="50" charset="-128"/>
                <a:ea typeface="Meiryo UI" panose="020B0604030504040204" pitchFamily="50" charset="-128"/>
              </a:rPr>
              <a:t>経理部</a:t>
            </a:r>
            <a:r>
              <a:rPr lang="ja-JP" altLang="en-US" dirty="0">
                <a:latin typeface="Meiryo UI" panose="020B0604030504040204" pitchFamily="50" charset="-128"/>
                <a:ea typeface="Meiryo UI" panose="020B0604030504040204" pitchFamily="50" charset="-128"/>
              </a:rPr>
              <a:t>　</a:t>
            </a:r>
            <a:endParaRPr lang="en-US" altLang="ja-JP" dirty="0">
              <a:latin typeface="Meiryo UI" panose="020B0604030504040204" pitchFamily="50" charset="-128"/>
              <a:ea typeface="Meiryo UI" panose="020B0604030504040204" pitchFamily="50" charset="-128"/>
            </a:endParaRPr>
          </a:p>
          <a:p>
            <a:endParaRPr lang="ja-JP" altLang="en-US" dirty="0">
              <a:latin typeface="Meiryo UI" panose="020B0604030504040204" pitchFamily="50" charset="-128"/>
              <a:ea typeface="Meiryo UI" panose="020B0604030504040204" pitchFamily="50" charset="-128"/>
            </a:endParaRPr>
          </a:p>
        </p:txBody>
      </p:sp>
      <p:sp>
        <p:nvSpPr>
          <p:cNvPr id="26" name="コンテンツ プレースホルダー 2">
            <a:extLst>
              <a:ext uri="{FF2B5EF4-FFF2-40B4-BE49-F238E27FC236}">
                <a16:creationId xmlns:a16="http://schemas.microsoft.com/office/drawing/2014/main" xmlns="" id="{905FCB96-CDAC-475F-94A8-8BB047BE5F24}"/>
              </a:ext>
            </a:extLst>
          </p:cNvPr>
          <p:cNvSpPr txBox="1">
            <a:spLocks/>
          </p:cNvSpPr>
          <p:nvPr/>
        </p:nvSpPr>
        <p:spPr>
          <a:xfrm>
            <a:off x="3095332" y="4937137"/>
            <a:ext cx="869950" cy="197930"/>
          </a:xfrm>
          <a:prstGeom prst="rect">
            <a:avLst/>
          </a:prstGeom>
        </p:spPr>
        <p:txBody>
          <a:bodyPr vert="horz" lIns="91440" tIns="45720" rIns="91440" bIns="45720" rtlCol="0">
            <a:normAutofit fontScale="550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dirty="0">
                <a:solidFill>
                  <a:srgbClr val="FF0000"/>
                </a:solidFill>
                <a:latin typeface="Meiryo UI" panose="020B0604030504040204" pitchFamily="50" charset="-128"/>
                <a:ea typeface="Meiryo UI" panose="020B0604030504040204" pitchFamily="50" charset="-128"/>
              </a:rPr>
              <a:t>山田　花子</a:t>
            </a:r>
            <a:r>
              <a:rPr lang="ja-JP" altLang="en-US" dirty="0">
                <a:latin typeface="Meiryo UI" panose="020B0604030504040204" pitchFamily="50" charset="-128"/>
                <a:ea typeface="Meiryo UI" panose="020B0604030504040204" pitchFamily="50" charset="-128"/>
              </a:rPr>
              <a:t>　</a:t>
            </a:r>
            <a:endParaRPr lang="en-US" altLang="ja-JP" dirty="0">
              <a:latin typeface="Meiryo UI" panose="020B0604030504040204" pitchFamily="50" charset="-128"/>
              <a:ea typeface="Meiryo UI" panose="020B0604030504040204" pitchFamily="50" charset="-128"/>
            </a:endParaRPr>
          </a:p>
          <a:p>
            <a:endParaRPr lang="ja-JP" altLang="en-US" dirty="0">
              <a:latin typeface="Meiryo UI" panose="020B0604030504040204" pitchFamily="50" charset="-128"/>
              <a:ea typeface="Meiryo UI" panose="020B0604030504040204" pitchFamily="50" charset="-128"/>
            </a:endParaRPr>
          </a:p>
        </p:txBody>
      </p:sp>
      <p:sp>
        <p:nvSpPr>
          <p:cNvPr id="27" name="コンテンツ プレースホルダー 2">
            <a:extLst>
              <a:ext uri="{FF2B5EF4-FFF2-40B4-BE49-F238E27FC236}">
                <a16:creationId xmlns:a16="http://schemas.microsoft.com/office/drawing/2014/main" xmlns="" id="{7357D6F8-AFB8-4B21-8DF0-394340495E60}"/>
              </a:ext>
            </a:extLst>
          </p:cNvPr>
          <p:cNvSpPr txBox="1">
            <a:spLocks/>
          </p:cNvSpPr>
          <p:nvPr/>
        </p:nvSpPr>
        <p:spPr>
          <a:xfrm>
            <a:off x="1414345" y="5186336"/>
            <a:ext cx="1363407" cy="155075"/>
          </a:xfrm>
          <a:prstGeom prst="rect">
            <a:avLst/>
          </a:prstGeom>
        </p:spPr>
        <p:txBody>
          <a:bodyPr vert="horz" lIns="91440" tIns="45720" rIns="91440" bIns="45720" rtlCol="0">
            <a:normAutofit fontScale="250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sz="3200" dirty="0">
                <a:solidFill>
                  <a:srgbClr val="FF0000"/>
                </a:solidFill>
                <a:latin typeface="Meiryo UI" panose="020B0604030504040204" pitchFamily="50" charset="-128"/>
                <a:ea typeface="Meiryo UI" panose="020B0604030504040204" pitchFamily="50" charset="-128"/>
              </a:rPr>
              <a:t>https://XXXXXXXX</a:t>
            </a:r>
            <a:r>
              <a:rPr lang="ja-JP" altLang="en-US" dirty="0">
                <a:latin typeface="Meiryo UI" panose="020B0604030504040204" pitchFamily="50" charset="-128"/>
                <a:ea typeface="Meiryo UI" panose="020B0604030504040204" pitchFamily="50" charset="-128"/>
              </a:rPr>
              <a:t>　</a:t>
            </a:r>
            <a:endParaRPr lang="en-US" altLang="ja-JP" dirty="0">
              <a:latin typeface="Meiryo UI" panose="020B0604030504040204" pitchFamily="50" charset="-128"/>
              <a:ea typeface="Meiryo UI" panose="020B0604030504040204" pitchFamily="50" charset="-128"/>
            </a:endParaRPr>
          </a:p>
          <a:p>
            <a:endParaRPr lang="ja-JP" altLang="en-US" dirty="0">
              <a:latin typeface="Meiryo UI" panose="020B0604030504040204" pitchFamily="50" charset="-128"/>
              <a:ea typeface="Meiryo UI" panose="020B0604030504040204" pitchFamily="50" charset="-128"/>
            </a:endParaRPr>
          </a:p>
        </p:txBody>
      </p:sp>
      <p:sp>
        <p:nvSpPr>
          <p:cNvPr id="28" name="コンテンツ プレースホルダー 2">
            <a:extLst>
              <a:ext uri="{FF2B5EF4-FFF2-40B4-BE49-F238E27FC236}">
                <a16:creationId xmlns:a16="http://schemas.microsoft.com/office/drawing/2014/main" xmlns="" id="{5ABBE608-7016-4B9E-BDDB-E60CC1B51CBF}"/>
              </a:ext>
            </a:extLst>
          </p:cNvPr>
          <p:cNvSpPr txBox="1">
            <a:spLocks/>
          </p:cNvSpPr>
          <p:nvPr/>
        </p:nvSpPr>
        <p:spPr>
          <a:xfrm>
            <a:off x="1404921" y="5441558"/>
            <a:ext cx="1525702" cy="215912"/>
          </a:xfrm>
          <a:prstGeom prst="rect">
            <a:avLst/>
          </a:prstGeom>
        </p:spPr>
        <p:txBody>
          <a:bodyPr vert="horz" lIns="91440" tIns="45720" rIns="91440" bIns="45720" rtlCol="0">
            <a:noAutofit/>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sz="700" dirty="0">
                <a:solidFill>
                  <a:srgbClr val="FF0000"/>
                </a:solidFill>
                <a:latin typeface="Meiryo UI" panose="020B0604030504040204" pitchFamily="50" charset="-128"/>
                <a:ea typeface="Meiryo UI" panose="020B0604030504040204" pitchFamily="50" charset="-128"/>
              </a:rPr>
              <a:t>taro_yamada@shimapo.com</a:t>
            </a:r>
            <a:endParaRPr lang="ja-JP" altLang="en-US" sz="700" dirty="0">
              <a:solidFill>
                <a:srgbClr val="FF0000"/>
              </a:solidFill>
              <a:latin typeface="Meiryo UI" panose="020B0604030504040204" pitchFamily="50" charset="-128"/>
              <a:ea typeface="Meiryo UI" panose="020B0604030504040204" pitchFamily="50" charset="-128"/>
            </a:endParaRPr>
          </a:p>
        </p:txBody>
      </p:sp>
      <p:sp>
        <p:nvSpPr>
          <p:cNvPr id="30" name="コンテンツ プレースホルダー 2">
            <a:extLst>
              <a:ext uri="{FF2B5EF4-FFF2-40B4-BE49-F238E27FC236}">
                <a16:creationId xmlns:a16="http://schemas.microsoft.com/office/drawing/2014/main" xmlns="" id="{CD2D39E8-9D50-434A-81D5-EBA7D62D78D7}"/>
              </a:ext>
            </a:extLst>
          </p:cNvPr>
          <p:cNvSpPr txBox="1">
            <a:spLocks/>
          </p:cNvSpPr>
          <p:nvPr/>
        </p:nvSpPr>
        <p:spPr>
          <a:xfrm>
            <a:off x="1482004" y="6165145"/>
            <a:ext cx="1384300" cy="228347"/>
          </a:xfrm>
          <a:prstGeom prst="rect">
            <a:avLst/>
          </a:prstGeom>
        </p:spPr>
        <p:txBody>
          <a:bodyPr vert="horz" lIns="91440" tIns="45720" rIns="91440" bIns="45720" rtlCol="0">
            <a:normAutofit fontScale="775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dirty="0">
                <a:solidFill>
                  <a:srgbClr val="FF0000"/>
                </a:solidFill>
                <a:latin typeface="Meiryo UI" panose="020B0604030504040204" pitchFamily="50" charset="-128"/>
                <a:ea typeface="Meiryo UI" panose="020B0604030504040204" pitchFamily="50" charset="-128"/>
              </a:rPr>
              <a:t>〇〇観光協会</a:t>
            </a:r>
          </a:p>
        </p:txBody>
      </p:sp>
      <p:sp>
        <p:nvSpPr>
          <p:cNvPr id="31" name="コンテンツ プレースホルダー 2">
            <a:extLst>
              <a:ext uri="{FF2B5EF4-FFF2-40B4-BE49-F238E27FC236}">
                <a16:creationId xmlns:a16="http://schemas.microsoft.com/office/drawing/2014/main" xmlns="" id="{225E9C19-6CA9-4548-A3E4-E99A7DECC870}"/>
              </a:ext>
            </a:extLst>
          </p:cNvPr>
          <p:cNvSpPr txBox="1">
            <a:spLocks/>
          </p:cNvSpPr>
          <p:nvPr/>
        </p:nvSpPr>
        <p:spPr>
          <a:xfrm>
            <a:off x="6181996" y="1692271"/>
            <a:ext cx="942508" cy="187133"/>
          </a:xfrm>
          <a:prstGeom prst="rect">
            <a:avLst/>
          </a:prstGeom>
        </p:spPr>
        <p:txBody>
          <a:bodyPr vert="horz" lIns="91440" tIns="45720" rIns="91440" bIns="45720" rtlCol="0">
            <a:normAutofit fontScale="475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dirty="0">
                <a:solidFill>
                  <a:srgbClr val="FF0000"/>
                </a:solidFill>
                <a:latin typeface="Meiryo UI" panose="020B0604030504040204" pitchFamily="50" charset="-128"/>
                <a:ea typeface="Meiryo UI" panose="020B0604030504040204" pitchFamily="50" charset="-128"/>
              </a:rPr>
              <a:t>〇〇銀行</a:t>
            </a:r>
            <a:r>
              <a:rPr lang="ja-JP" altLang="en-US" dirty="0">
                <a:latin typeface="Meiryo UI" panose="020B0604030504040204" pitchFamily="50" charset="-128"/>
                <a:ea typeface="Meiryo UI" panose="020B0604030504040204" pitchFamily="50" charset="-128"/>
              </a:rPr>
              <a:t>　</a:t>
            </a:r>
            <a:endParaRPr lang="en-US" altLang="ja-JP" dirty="0">
              <a:latin typeface="Meiryo UI" panose="020B0604030504040204" pitchFamily="50" charset="-128"/>
              <a:ea typeface="Meiryo UI" panose="020B0604030504040204" pitchFamily="50" charset="-128"/>
            </a:endParaRPr>
          </a:p>
          <a:p>
            <a:endParaRPr lang="ja-JP" altLang="en-US" dirty="0">
              <a:latin typeface="Meiryo UI" panose="020B0604030504040204" pitchFamily="50" charset="-128"/>
              <a:ea typeface="Meiryo UI" panose="020B0604030504040204" pitchFamily="50" charset="-128"/>
            </a:endParaRPr>
          </a:p>
        </p:txBody>
      </p:sp>
      <p:sp>
        <p:nvSpPr>
          <p:cNvPr id="32" name="コンテンツ プレースホルダー 2">
            <a:extLst>
              <a:ext uri="{FF2B5EF4-FFF2-40B4-BE49-F238E27FC236}">
                <a16:creationId xmlns:a16="http://schemas.microsoft.com/office/drawing/2014/main" xmlns="" id="{70B292F2-E2EE-4666-97CB-ADB84AF0D2DB}"/>
              </a:ext>
            </a:extLst>
          </p:cNvPr>
          <p:cNvSpPr txBox="1">
            <a:spLocks/>
          </p:cNvSpPr>
          <p:nvPr/>
        </p:nvSpPr>
        <p:spPr>
          <a:xfrm>
            <a:off x="7519216" y="1676370"/>
            <a:ext cx="942508" cy="187133"/>
          </a:xfrm>
          <a:prstGeom prst="rect">
            <a:avLst/>
          </a:prstGeom>
        </p:spPr>
        <p:txBody>
          <a:bodyPr vert="horz" lIns="91440" tIns="45720" rIns="91440" bIns="45720" rtlCol="0">
            <a:normAutofit fontScale="475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dirty="0">
                <a:solidFill>
                  <a:srgbClr val="FF0000"/>
                </a:solidFill>
                <a:latin typeface="Meiryo UI" panose="020B0604030504040204" pitchFamily="50" charset="-128"/>
                <a:ea typeface="Meiryo UI" panose="020B0604030504040204" pitchFamily="50" charset="-128"/>
              </a:rPr>
              <a:t>〇〇支店</a:t>
            </a:r>
            <a:r>
              <a:rPr lang="ja-JP" altLang="en-US" dirty="0">
                <a:latin typeface="Meiryo UI" panose="020B0604030504040204" pitchFamily="50" charset="-128"/>
                <a:ea typeface="Meiryo UI" panose="020B0604030504040204" pitchFamily="50" charset="-128"/>
              </a:rPr>
              <a:t>　</a:t>
            </a:r>
            <a:endParaRPr lang="en-US" altLang="ja-JP" dirty="0">
              <a:latin typeface="Meiryo UI" panose="020B0604030504040204" pitchFamily="50" charset="-128"/>
              <a:ea typeface="Meiryo UI" panose="020B0604030504040204" pitchFamily="50" charset="-128"/>
            </a:endParaRPr>
          </a:p>
        </p:txBody>
      </p:sp>
      <p:sp>
        <p:nvSpPr>
          <p:cNvPr id="33" name="楕円 32">
            <a:extLst>
              <a:ext uri="{FF2B5EF4-FFF2-40B4-BE49-F238E27FC236}">
                <a16:creationId xmlns:a16="http://schemas.microsoft.com/office/drawing/2014/main" xmlns="" id="{B5F79932-6EEE-43F9-9D4C-85C7A1F8F862}"/>
              </a:ext>
            </a:extLst>
          </p:cNvPr>
          <p:cNvSpPr/>
          <p:nvPr/>
        </p:nvSpPr>
        <p:spPr>
          <a:xfrm>
            <a:off x="6107445" y="1859346"/>
            <a:ext cx="291924" cy="166140"/>
          </a:xfrm>
          <a:prstGeom prst="ellipse">
            <a:avLst/>
          </a:pr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Meiryo UI" panose="020B0604030504040204" pitchFamily="50" charset="-128"/>
              <a:ea typeface="Meiryo UI" panose="020B0604030504040204" pitchFamily="50" charset="-128"/>
            </a:endParaRPr>
          </a:p>
        </p:txBody>
      </p:sp>
      <p:sp>
        <p:nvSpPr>
          <p:cNvPr id="34" name="コンテンツ プレースホルダー 2">
            <a:extLst>
              <a:ext uri="{FF2B5EF4-FFF2-40B4-BE49-F238E27FC236}">
                <a16:creationId xmlns:a16="http://schemas.microsoft.com/office/drawing/2014/main" xmlns="" id="{41C72D81-9A33-40D2-8F87-6ADE478D93EC}"/>
              </a:ext>
            </a:extLst>
          </p:cNvPr>
          <p:cNvSpPr txBox="1">
            <a:spLocks/>
          </p:cNvSpPr>
          <p:nvPr/>
        </p:nvSpPr>
        <p:spPr>
          <a:xfrm>
            <a:off x="7478234" y="1822704"/>
            <a:ext cx="1004777" cy="238385"/>
          </a:xfrm>
          <a:prstGeom prst="rect">
            <a:avLst/>
          </a:prstGeom>
        </p:spPr>
        <p:txBody>
          <a:bodyPr vert="horz" lIns="91440" tIns="45720" rIns="91440" bIns="45720" rtlCol="0">
            <a:normAutofit fontScale="850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dirty="0">
                <a:solidFill>
                  <a:srgbClr val="FF0000"/>
                </a:solidFill>
                <a:latin typeface="Meiryo UI" panose="020B0604030504040204" pitchFamily="50" charset="-128"/>
                <a:ea typeface="Meiryo UI" panose="020B0604030504040204" pitchFamily="50" charset="-128"/>
              </a:rPr>
              <a:t>123456</a:t>
            </a:r>
            <a:endParaRPr lang="ja-JP" altLang="en-US" dirty="0">
              <a:latin typeface="Meiryo UI" panose="020B0604030504040204" pitchFamily="50" charset="-128"/>
              <a:ea typeface="Meiryo UI" panose="020B0604030504040204" pitchFamily="50" charset="-128"/>
            </a:endParaRPr>
          </a:p>
        </p:txBody>
      </p:sp>
      <p:sp>
        <p:nvSpPr>
          <p:cNvPr id="35" name="コンテンツ プレースホルダー 2">
            <a:extLst>
              <a:ext uri="{FF2B5EF4-FFF2-40B4-BE49-F238E27FC236}">
                <a16:creationId xmlns:a16="http://schemas.microsoft.com/office/drawing/2014/main" xmlns="" id="{A606F559-2C02-4614-8B84-42E6A2B3129B}"/>
              </a:ext>
            </a:extLst>
          </p:cNvPr>
          <p:cNvSpPr txBox="1">
            <a:spLocks/>
          </p:cNvSpPr>
          <p:nvPr/>
        </p:nvSpPr>
        <p:spPr>
          <a:xfrm>
            <a:off x="6523614" y="1988191"/>
            <a:ext cx="942508" cy="187133"/>
          </a:xfrm>
          <a:prstGeom prst="rect">
            <a:avLst/>
          </a:prstGeom>
        </p:spPr>
        <p:txBody>
          <a:bodyPr vert="horz" lIns="91440" tIns="45720" rIns="91440" bIns="45720" rtlCol="0">
            <a:normAutofit fontScale="475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dirty="0">
                <a:solidFill>
                  <a:srgbClr val="FF0000"/>
                </a:solidFill>
                <a:latin typeface="Meiryo UI" panose="020B0604030504040204" pitchFamily="50" charset="-128"/>
                <a:ea typeface="Meiryo UI" panose="020B0604030504040204" pitchFamily="50" charset="-128"/>
              </a:rPr>
              <a:t>ﾔﾏﾀﾞ　ﾀﾛｳ</a:t>
            </a:r>
            <a:r>
              <a:rPr lang="ja-JP" altLang="en-US" dirty="0">
                <a:latin typeface="Meiryo UI" panose="020B0604030504040204" pitchFamily="50" charset="-128"/>
                <a:ea typeface="Meiryo UI" panose="020B0604030504040204" pitchFamily="50" charset="-128"/>
              </a:rPr>
              <a:t>　</a:t>
            </a:r>
            <a:endParaRPr lang="en-US" altLang="ja-JP" dirty="0">
              <a:latin typeface="Meiryo UI" panose="020B0604030504040204" pitchFamily="50" charset="-128"/>
              <a:ea typeface="Meiryo UI" panose="020B0604030504040204" pitchFamily="50" charset="-128"/>
            </a:endParaRPr>
          </a:p>
          <a:p>
            <a:endParaRPr lang="ja-JP" altLang="en-US" dirty="0">
              <a:latin typeface="Meiryo UI" panose="020B0604030504040204" pitchFamily="50" charset="-128"/>
              <a:ea typeface="Meiryo UI" panose="020B0604030504040204" pitchFamily="50" charset="-128"/>
            </a:endParaRPr>
          </a:p>
        </p:txBody>
      </p:sp>
      <p:sp>
        <p:nvSpPr>
          <p:cNvPr id="36" name="コンテンツ プレースホルダー 2">
            <a:extLst>
              <a:ext uri="{FF2B5EF4-FFF2-40B4-BE49-F238E27FC236}">
                <a16:creationId xmlns:a16="http://schemas.microsoft.com/office/drawing/2014/main" xmlns="" id="{116EB82A-933C-4256-BEE4-4E8679E6F4CB}"/>
              </a:ext>
            </a:extLst>
          </p:cNvPr>
          <p:cNvSpPr txBox="1">
            <a:spLocks/>
          </p:cNvSpPr>
          <p:nvPr/>
        </p:nvSpPr>
        <p:spPr>
          <a:xfrm>
            <a:off x="6523614" y="2156470"/>
            <a:ext cx="1416249" cy="206462"/>
          </a:xfrm>
          <a:prstGeom prst="rect">
            <a:avLst/>
          </a:prstGeom>
        </p:spPr>
        <p:txBody>
          <a:bodyPr vert="horz" lIns="91440" tIns="45720" rIns="91440" bIns="45720" rtlCol="0">
            <a:normAutofit fontScale="700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dirty="0">
                <a:solidFill>
                  <a:srgbClr val="FF0000"/>
                </a:solidFill>
                <a:latin typeface="Meiryo UI" panose="020B0604030504040204" pitchFamily="50" charset="-128"/>
                <a:ea typeface="Meiryo UI" panose="020B0604030504040204" pitchFamily="50" charset="-128"/>
              </a:rPr>
              <a:t>山田　太郎</a:t>
            </a:r>
            <a:endParaRPr lang="ja-JP" altLang="en-US" dirty="0">
              <a:latin typeface="Meiryo UI" panose="020B0604030504040204" pitchFamily="50" charset="-128"/>
              <a:ea typeface="Meiryo UI" panose="020B0604030504040204" pitchFamily="50" charset="-128"/>
            </a:endParaRPr>
          </a:p>
        </p:txBody>
      </p:sp>
      <p:sp>
        <p:nvSpPr>
          <p:cNvPr id="37" name="正方形/長方形 36">
            <a:extLst>
              <a:ext uri="{FF2B5EF4-FFF2-40B4-BE49-F238E27FC236}">
                <a16:creationId xmlns:a16="http://schemas.microsoft.com/office/drawing/2014/main" xmlns="" id="{FE6BB6D6-789E-4A4E-AA7C-89A05E92DA34}"/>
              </a:ext>
            </a:extLst>
          </p:cNvPr>
          <p:cNvSpPr/>
          <p:nvPr/>
        </p:nvSpPr>
        <p:spPr>
          <a:xfrm>
            <a:off x="6509850" y="3781419"/>
            <a:ext cx="2305398" cy="2757924"/>
          </a:xfrm>
          <a:prstGeom prst="rect">
            <a:avLst/>
          </a:prstGeom>
          <a:solidFill>
            <a:srgbClr val="FFC000"/>
          </a:solidFill>
          <a:effectLst/>
        </p:spPr>
        <p:style>
          <a:lnRef idx="1">
            <a:schemeClr val="accent1"/>
          </a:lnRef>
          <a:fillRef idx="3">
            <a:schemeClr val="accent1"/>
          </a:fillRef>
          <a:effectRef idx="2">
            <a:schemeClr val="accent1"/>
          </a:effectRef>
          <a:fontRef idx="minor">
            <a:schemeClr val="lt1"/>
          </a:fontRef>
        </p:style>
        <p:txBody>
          <a:bodyPr rtlCol="0" anchor="t"/>
          <a:lstStyle/>
          <a:p>
            <a:r>
              <a:rPr lang="ja-JP" altLang="en-US" sz="1000" b="1" dirty="0">
                <a:solidFill>
                  <a:schemeClr val="tx1"/>
                </a:solidFill>
                <a:latin typeface="Meiryo UI" panose="020B0604030504040204" pitchFamily="50" charset="-128"/>
                <a:ea typeface="Meiryo UI" panose="020B0604030504040204" pitchFamily="50" charset="-128"/>
              </a:rPr>
              <a:t>補足</a:t>
            </a:r>
            <a:endParaRPr lang="en-US" altLang="ja-JP" sz="1000" b="1" dirty="0">
              <a:solidFill>
                <a:schemeClr val="tx1"/>
              </a:solidFill>
              <a:latin typeface="Meiryo UI" panose="020B0604030504040204" pitchFamily="50" charset="-128"/>
              <a:ea typeface="Meiryo UI" panose="020B0604030504040204" pitchFamily="50" charset="-128"/>
            </a:endParaRPr>
          </a:p>
          <a:p>
            <a:endParaRPr lang="en-US" altLang="ja-JP" sz="800" b="1" i="1" u="sng" dirty="0">
              <a:solidFill>
                <a:schemeClr val="tx1"/>
              </a:solidFill>
              <a:latin typeface="Meiryo UI" panose="020B0604030504040204" pitchFamily="50" charset="-128"/>
              <a:ea typeface="Meiryo UI" panose="020B0604030504040204" pitchFamily="50" charset="-128"/>
            </a:endParaRPr>
          </a:p>
          <a:p>
            <a:r>
              <a:rPr lang="ja-JP" altLang="en-US" sz="1000" dirty="0">
                <a:solidFill>
                  <a:schemeClr val="tx1"/>
                </a:solidFill>
                <a:latin typeface="Meiryo UI" panose="020B0604030504040204" pitchFamily="50" charset="-128"/>
                <a:ea typeface="Meiryo UI" panose="020B0604030504040204" pitchFamily="50" charset="-128"/>
              </a:rPr>
              <a:t>①　「お客様用表示名」イメージは左記の通りとなります。</a:t>
            </a:r>
            <a:endParaRPr lang="en-US" altLang="ja-JP" sz="1000" dirty="0">
              <a:solidFill>
                <a:schemeClr val="tx1"/>
              </a:solidFill>
              <a:latin typeface="Meiryo UI" panose="020B0604030504040204" pitchFamily="50" charset="-128"/>
              <a:ea typeface="Meiryo UI" panose="020B0604030504040204" pitchFamily="50" charset="-128"/>
            </a:endParaRPr>
          </a:p>
          <a:p>
            <a:endParaRPr lang="en-US" altLang="ja-JP" sz="1000" b="1" i="1" u="sng" dirty="0">
              <a:solidFill>
                <a:schemeClr val="tx1"/>
              </a:solidFill>
              <a:latin typeface="Meiryo UI" panose="020B0604030504040204" pitchFamily="50" charset="-128"/>
              <a:ea typeface="Meiryo UI" panose="020B0604030504040204" pitchFamily="50" charset="-128"/>
            </a:endParaRPr>
          </a:p>
          <a:p>
            <a:r>
              <a:rPr lang="ja-JP" altLang="en-US" sz="1000" dirty="0">
                <a:solidFill>
                  <a:schemeClr val="tx1"/>
                </a:solidFill>
                <a:latin typeface="Meiryo UI" panose="020B0604030504040204" pitchFamily="50" charset="-128"/>
                <a:ea typeface="Meiryo UI" panose="020B0604030504040204" pitchFamily="50" charset="-128"/>
              </a:rPr>
              <a:t>②</a:t>
            </a:r>
            <a:r>
              <a:rPr lang="ja-JP" altLang="en-US" sz="1000" u="sng" dirty="0">
                <a:solidFill>
                  <a:schemeClr val="tx1"/>
                </a:solidFill>
                <a:latin typeface="Meiryo UI" panose="020B0604030504040204" pitchFamily="50" charset="-128"/>
                <a:ea typeface="Meiryo UI" panose="020B0604030504040204" pitchFamily="50" charset="-128"/>
              </a:rPr>
              <a:t>　</a:t>
            </a:r>
            <a:r>
              <a:rPr lang="en-US" altLang="ja-JP" sz="1000" u="sng" dirty="0">
                <a:solidFill>
                  <a:schemeClr val="tx1"/>
                </a:solidFill>
                <a:latin typeface="Meiryo UI" panose="020B0604030504040204" pitchFamily="50" charset="-128"/>
                <a:ea typeface="Meiryo UI" panose="020B0604030504040204" pitchFamily="50" charset="-128"/>
              </a:rPr>
              <a:t>E-mail </a:t>
            </a:r>
            <a:r>
              <a:rPr lang="ja-JP" altLang="en-US" sz="1000" u="sng" dirty="0">
                <a:solidFill>
                  <a:schemeClr val="tx1"/>
                </a:solidFill>
                <a:latin typeface="Meiryo UI" panose="020B0604030504040204" pitchFamily="50" charset="-128"/>
                <a:ea typeface="Meiryo UI" panose="020B0604030504040204" pitchFamily="50" charset="-128"/>
              </a:rPr>
              <a:t>は必ず記載してください。</a:t>
            </a:r>
            <a:r>
              <a:rPr lang="en-US" altLang="ja-JP" sz="1000" u="sng" dirty="0">
                <a:solidFill>
                  <a:schemeClr val="tx1"/>
                </a:solidFill>
                <a:latin typeface="Meiryo UI" panose="020B0604030504040204" pitchFamily="50" charset="-128"/>
                <a:ea typeface="Meiryo UI" panose="020B0604030504040204" pitchFamily="50" charset="-128"/>
              </a:rPr>
              <a:t>E-mail</a:t>
            </a:r>
            <a:r>
              <a:rPr lang="ja-JP" altLang="en-US" sz="1000" u="sng" dirty="0">
                <a:solidFill>
                  <a:schemeClr val="tx1"/>
                </a:solidFill>
                <a:latin typeface="Meiryo UI" panose="020B0604030504040204" pitchFamily="50" charset="-128"/>
                <a:ea typeface="Meiryo UI" panose="020B0604030504040204" pitchFamily="50" charset="-128"/>
              </a:rPr>
              <a:t>が存在しないと加盟店登録ができませんのでご注意ください。</a:t>
            </a:r>
            <a:endParaRPr lang="en-US" altLang="ja-JP" sz="1000" u="sng" dirty="0">
              <a:solidFill>
                <a:schemeClr val="tx1"/>
              </a:solidFill>
              <a:latin typeface="Meiryo UI" panose="020B0604030504040204" pitchFamily="50" charset="-128"/>
              <a:ea typeface="Meiryo UI" panose="020B0604030504040204" pitchFamily="50" charset="-128"/>
            </a:endParaRPr>
          </a:p>
          <a:p>
            <a:endParaRPr lang="en-US" altLang="ja-JP" sz="1000" dirty="0">
              <a:solidFill>
                <a:schemeClr val="tx1"/>
              </a:solidFill>
              <a:latin typeface="Meiryo UI" panose="020B0604030504040204" pitchFamily="50" charset="-128"/>
              <a:ea typeface="Meiryo UI" panose="020B0604030504040204" pitchFamily="50" charset="-128"/>
            </a:endParaRPr>
          </a:p>
          <a:p>
            <a:r>
              <a:rPr lang="ja-JP" altLang="en-US" sz="1000" dirty="0">
                <a:solidFill>
                  <a:schemeClr val="tx1"/>
                </a:solidFill>
                <a:latin typeface="Meiryo UI" panose="020B0604030504040204" pitchFamily="50" charset="-128"/>
                <a:ea typeface="Meiryo UI" panose="020B0604030504040204" pitchFamily="50" charset="-128"/>
              </a:rPr>
              <a:t>③　口座を確認できる書類（通帳のコピー等）を申込書と合わせて添付してください。</a:t>
            </a:r>
            <a:endParaRPr lang="en-US" altLang="ja-JP" sz="1000" dirty="0">
              <a:solidFill>
                <a:schemeClr val="tx1"/>
              </a:solidFill>
              <a:latin typeface="Meiryo UI" panose="020B0604030504040204" pitchFamily="50" charset="-128"/>
              <a:ea typeface="Meiryo UI" panose="020B0604030504040204" pitchFamily="50" charset="-128"/>
            </a:endParaRPr>
          </a:p>
          <a:p>
            <a:endParaRPr lang="en-US" altLang="ja-JP" sz="1000" dirty="0">
              <a:solidFill>
                <a:schemeClr val="tx1"/>
              </a:solidFill>
              <a:latin typeface="Meiryo UI" panose="020B0604030504040204" pitchFamily="50" charset="-128"/>
              <a:ea typeface="Meiryo UI" panose="020B0604030504040204" pitchFamily="50" charset="-128"/>
            </a:endParaRPr>
          </a:p>
          <a:p>
            <a:r>
              <a:rPr lang="ja-JP" altLang="en-US" sz="1000" dirty="0">
                <a:solidFill>
                  <a:schemeClr val="tx1"/>
                </a:solidFill>
                <a:latin typeface="Meiryo UI" panose="020B0604030504040204" pitchFamily="50" charset="-128"/>
                <a:ea typeface="Meiryo UI" panose="020B0604030504040204" pitchFamily="50" charset="-128"/>
              </a:rPr>
              <a:t>④　追加電子スタンプ個数について</a:t>
            </a:r>
            <a:endParaRPr lang="en-US" altLang="ja-JP" sz="1000" dirty="0">
              <a:solidFill>
                <a:schemeClr val="tx1"/>
              </a:solidFill>
              <a:latin typeface="Meiryo UI" panose="020B0604030504040204" pitchFamily="50" charset="-128"/>
              <a:ea typeface="Meiryo UI" panose="020B0604030504040204" pitchFamily="50" charset="-128"/>
            </a:endParaRPr>
          </a:p>
          <a:p>
            <a:r>
              <a:rPr lang="ja-JP" altLang="en-US" sz="1000" dirty="0">
                <a:solidFill>
                  <a:schemeClr val="tx1"/>
                </a:solidFill>
                <a:latin typeface="Meiryo UI" panose="020B0604030504040204" pitchFamily="50" charset="-128"/>
                <a:ea typeface="Meiryo UI" panose="020B0604030504040204" pitchFamily="50" charset="-128"/>
              </a:rPr>
              <a:t>　複数店舗（支店）ごと、複数レジごとに</a:t>
            </a:r>
            <a:r>
              <a:rPr lang="ja-JP" altLang="en-US" sz="1000" dirty="0" err="1">
                <a:solidFill>
                  <a:schemeClr val="tx1"/>
                </a:solidFill>
                <a:latin typeface="Meiryo UI" panose="020B0604030504040204" pitchFamily="50" charset="-128"/>
                <a:ea typeface="Meiryo UI" panose="020B0604030504040204" pitchFamily="50" charset="-128"/>
              </a:rPr>
              <a:t>しまぽの</a:t>
            </a:r>
            <a:r>
              <a:rPr lang="ja-JP" altLang="en-US" sz="1000" dirty="0">
                <a:solidFill>
                  <a:schemeClr val="tx1"/>
                </a:solidFill>
                <a:latin typeface="Meiryo UI" panose="020B0604030504040204" pitchFamily="50" charset="-128"/>
                <a:ea typeface="Meiryo UI" panose="020B0604030504040204" pitchFamily="50" charset="-128"/>
              </a:rPr>
              <a:t>利用決済を行いたい場合は、その分の個数を記入してください。</a:t>
            </a:r>
            <a:endParaRPr lang="en-US" altLang="ja-JP" sz="1000" dirty="0">
              <a:solidFill>
                <a:schemeClr val="tx1"/>
              </a:solidFill>
              <a:latin typeface="Meiryo UI" panose="020B0604030504040204" pitchFamily="50" charset="-128"/>
              <a:ea typeface="Meiryo UI" panose="020B0604030504040204" pitchFamily="50" charset="-128"/>
            </a:endParaRPr>
          </a:p>
        </p:txBody>
      </p:sp>
      <p:sp>
        <p:nvSpPr>
          <p:cNvPr id="39" name="正方形/長方形 38">
            <a:extLst>
              <a:ext uri="{FF2B5EF4-FFF2-40B4-BE49-F238E27FC236}">
                <a16:creationId xmlns:a16="http://schemas.microsoft.com/office/drawing/2014/main" xmlns="" id="{9B2752C0-8E7C-4EFB-8648-833DC53AF353}"/>
              </a:ext>
            </a:extLst>
          </p:cNvPr>
          <p:cNvSpPr/>
          <p:nvPr/>
        </p:nvSpPr>
        <p:spPr>
          <a:xfrm>
            <a:off x="1234990" y="3892640"/>
            <a:ext cx="2924260" cy="207464"/>
          </a:xfrm>
          <a:prstGeom prst="rect">
            <a:avLst/>
          </a:prstGeom>
          <a:no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Meiryo UI" panose="020B0604030504040204" pitchFamily="50" charset="-128"/>
              <a:ea typeface="Meiryo UI" panose="020B0604030504040204" pitchFamily="50" charset="-128"/>
            </a:endParaRPr>
          </a:p>
        </p:txBody>
      </p:sp>
      <p:pic>
        <p:nvPicPr>
          <p:cNvPr id="6" name="図 5">
            <a:extLst>
              <a:ext uri="{FF2B5EF4-FFF2-40B4-BE49-F238E27FC236}">
                <a16:creationId xmlns:a16="http://schemas.microsoft.com/office/drawing/2014/main" xmlns="" id="{86C0884E-C749-46E3-83B7-B221FC38D402}"/>
              </a:ext>
            </a:extLst>
          </p:cNvPr>
          <p:cNvPicPr>
            <a:picLocks noChangeAspect="1"/>
          </p:cNvPicPr>
          <p:nvPr/>
        </p:nvPicPr>
        <p:blipFill>
          <a:blip r:embed="rId3"/>
          <a:stretch>
            <a:fillRect/>
          </a:stretch>
        </p:blipFill>
        <p:spPr>
          <a:xfrm>
            <a:off x="4942142" y="3743319"/>
            <a:ext cx="1447800" cy="2552700"/>
          </a:xfrm>
          <a:prstGeom prst="rect">
            <a:avLst/>
          </a:prstGeom>
        </p:spPr>
      </p:pic>
      <p:sp>
        <p:nvSpPr>
          <p:cNvPr id="19" name="コンテンツ プレースホルダー 2">
            <a:extLst>
              <a:ext uri="{FF2B5EF4-FFF2-40B4-BE49-F238E27FC236}">
                <a16:creationId xmlns:a16="http://schemas.microsoft.com/office/drawing/2014/main" xmlns="" id="{C962B9AC-8D8B-4E14-A5E2-D5B54D7E0CFE}"/>
              </a:ext>
            </a:extLst>
          </p:cNvPr>
          <p:cNvSpPr txBox="1">
            <a:spLocks/>
          </p:cNvSpPr>
          <p:nvPr/>
        </p:nvSpPr>
        <p:spPr>
          <a:xfrm>
            <a:off x="5310894" y="5419040"/>
            <a:ext cx="827003" cy="160256"/>
          </a:xfrm>
          <a:prstGeom prst="rect">
            <a:avLst/>
          </a:prstGeom>
        </p:spPr>
        <p:txBody>
          <a:bodyPr vert="horz" lIns="91440" tIns="45720" rIns="91440" bIns="45720" rtlCol="0">
            <a:normAutofit fontScale="250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sz="4000" dirty="0" err="1">
                <a:solidFill>
                  <a:srgbClr val="FF0000"/>
                </a:solidFill>
                <a:latin typeface="Meiryo UI" panose="020B0604030504040204" pitchFamily="50" charset="-128"/>
                <a:ea typeface="Meiryo UI" panose="020B0604030504040204" pitchFamily="50" charset="-128"/>
              </a:rPr>
              <a:t>しまぽ</a:t>
            </a:r>
            <a:r>
              <a:rPr lang="ja-JP" altLang="en-US" sz="4000" dirty="0">
                <a:solidFill>
                  <a:srgbClr val="FF0000"/>
                </a:solidFill>
                <a:latin typeface="Meiryo UI" panose="020B0604030504040204" pitchFamily="50" charset="-128"/>
                <a:ea typeface="Meiryo UI" panose="020B0604030504040204" pitchFamily="50" charset="-128"/>
              </a:rPr>
              <a:t>商店</a:t>
            </a:r>
            <a:endParaRPr lang="en-US" altLang="ja-JP" sz="4000" dirty="0">
              <a:latin typeface="Meiryo UI" panose="020B0604030504040204" pitchFamily="50" charset="-128"/>
              <a:ea typeface="Meiryo UI" panose="020B0604030504040204" pitchFamily="50" charset="-128"/>
            </a:endParaRPr>
          </a:p>
          <a:p>
            <a:endParaRPr lang="ja-JP" altLang="en-US" dirty="0">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xmlns="" id="{91DEC4DC-B14B-4FEF-AE11-20934351E63F}"/>
              </a:ext>
            </a:extLst>
          </p:cNvPr>
          <p:cNvSpPr/>
          <p:nvPr/>
        </p:nvSpPr>
        <p:spPr>
          <a:xfrm>
            <a:off x="5149850" y="5447320"/>
            <a:ext cx="1065053" cy="160256"/>
          </a:xfrm>
          <a:prstGeom prst="rect">
            <a:avLst/>
          </a:prstGeom>
          <a:no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xmlns="" id="{948B8682-F975-4618-B251-A86E2D1E9201}"/>
              </a:ext>
            </a:extLst>
          </p:cNvPr>
          <p:cNvSpPr txBox="1"/>
          <p:nvPr/>
        </p:nvSpPr>
        <p:spPr>
          <a:xfrm>
            <a:off x="4963877" y="3908255"/>
            <a:ext cx="1405540" cy="215444"/>
          </a:xfrm>
          <a:prstGeom prst="rect">
            <a:avLst/>
          </a:prstGeom>
          <a:solidFill>
            <a:srgbClr val="FFC000"/>
          </a:solidFill>
        </p:spPr>
        <p:txBody>
          <a:bodyPr wrap="square" rtlCol="0">
            <a:spAutoFit/>
          </a:bodyPr>
          <a:lstStyle/>
          <a:p>
            <a:pPr algn="ctr"/>
            <a:r>
              <a:rPr kumimoji="1" lang="ja-JP" altLang="en-US" sz="800" dirty="0">
                <a:latin typeface="Meiryo UI" panose="020B0604030504040204" pitchFamily="50" charset="-128"/>
                <a:ea typeface="Meiryo UI" panose="020B0604030504040204" pitchFamily="50" charset="-128"/>
                <a:cs typeface="Meiryo UI" panose="020B0604030504040204" pitchFamily="50" charset="-128"/>
              </a:rPr>
              <a:t>お客様用表示名イメージ</a:t>
            </a:r>
          </a:p>
        </p:txBody>
      </p:sp>
      <p:cxnSp>
        <p:nvCxnSpPr>
          <p:cNvPr id="38" name="コネクタ: カギ線 37">
            <a:extLst>
              <a:ext uri="{FF2B5EF4-FFF2-40B4-BE49-F238E27FC236}">
                <a16:creationId xmlns:a16="http://schemas.microsoft.com/office/drawing/2014/main" xmlns="" id="{653725CC-9F06-4312-A54B-800BC5952B3B}"/>
              </a:ext>
            </a:extLst>
          </p:cNvPr>
          <p:cNvCxnSpPr>
            <a:cxnSpLocks/>
            <a:stCxn id="39" idx="3"/>
            <a:endCxn id="13" idx="1"/>
          </p:cNvCxnSpPr>
          <p:nvPr/>
        </p:nvCxnSpPr>
        <p:spPr>
          <a:xfrm>
            <a:off x="4159250" y="3996372"/>
            <a:ext cx="990600" cy="1531076"/>
          </a:xfrm>
          <a:prstGeom prst="bentConnector3">
            <a:avLst/>
          </a:prstGeom>
          <a:ln w="63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45" name="コンテンツ プレースホルダー 2">
            <a:extLst>
              <a:ext uri="{FF2B5EF4-FFF2-40B4-BE49-F238E27FC236}">
                <a16:creationId xmlns:a16="http://schemas.microsoft.com/office/drawing/2014/main" xmlns="" id="{CA437F8C-47D6-43C8-82B7-565AE693EBDB}"/>
              </a:ext>
            </a:extLst>
          </p:cNvPr>
          <p:cNvSpPr txBox="1">
            <a:spLocks/>
          </p:cNvSpPr>
          <p:nvPr/>
        </p:nvSpPr>
        <p:spPr>
          <a:xfrm>
            <a:off x="6207162" y="3123185"/>
            <a:ext cx="1416249" cy="206462"/>
          </a:xfrm>
          <a:prstGeom prst="rect">
            <a:avLst/>
          </a:prstGeom>
        </p:spPr>
        <p:txBody>
          <a:bodyPr vert="horz" lIns="91440" tIns="45720" rIns="91440" bIns="45720" rtlCol="0">
            <a:normAutofit fontScale="70000" lnSpcReduction="2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dirty="0">
                <a:solidFill>
                  <a:srgbClr val="FF0000"/>
                </a:solidFill>
                <a:latin typeface="Meiryo UI" panose="020B0604030504040204" pitchFamily="50" charset="-128"/>
                <a:ea typeface="Meiryo UI" panose="020B0604030504040204" pitchFamily="50" charset="-128"/>
              </a:rPr>
              <a:t>2</a:t>
            </a:r>
            <a:endParaRPr lang="ja-JP" altLang="en-US" dirty="0">
              <a:solidFill>
                <a:srgbClr val="FF0000"/>
              </a:solidFill>
              <a:latin typeface="Meiryo UI" panose="020B0604030504040204" pitchFamily="50" charset="-128"/>
              <a:ea typeface="Meiryo UI" panose="020B0604030504040204" pitchFamily="50" charset="-128"/>
            </a:endParaRPr>
          </a:p>
        </p:txBody>
      </p:sp>
      <p:sp>
        <p:nvSpPr>
          <p:cNvPr id="42" name="楕円 41">
            <a:extLst>
              <a:ext uri="{FF2B5EF4-FFF2-40B4-BE49-F238E27FC236}">
                <a16:creationId xmlns:a16="http://schemas.microsoft.com/office/drawing/2014/main" xmlns="" id="{B7799203-A500-4C7C-926D-F3AE41F9E578}"/>
              </a:ext>
            </a:extLst>
          </p:cNvPr>
          <p:cNvSpPr/>
          <p:nvPr/>
        </p:nvSpPr>
        <p:spPr>
          <a:xfrm>
            <a:off x="249255" y="3920971"/>
            <a:ext cx="240739" cy="203089"/>
          </a:xfrm>
          <a:prstGeom prst="ellipse">
            <a:avLst/>
          </a:prstGeom>
          <a:solidFill>
            <a:srgbClr val="FFC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1100" dirty="0">
                <a:solidFill>
                  <a:schemeClr val="tx1"/>
                </a:solidFill>
                <a:latin typeface="Meiryo UI" panose="020B0604030504040204" pitchFamily="50" charset="-128"/>
                <a:ea typeface="Meiryo UI" panose="020B0604030504040204" pitchFamily="50" charset="-128"/>
              </a:rPr>
              <a:t>1</a:t>
            </a:r>
            <a:endParaRPr kumimoji="1" lang="ja-JP" altLang="en-US" sz="1100" dirty="0">
              <a:solidFill>
                <a:schemeClr val="tx1"/>
              </a:solidFill>
              <a:latin typeface="Meiryo UI" panose="020B0604030504040204" pitchFamily="50" charset="-128"/>
              <a:ea typeface="Meiryo UI" panose="020B0604030504040204" pitchFamily="50" charset="-128"/>
            </a:endParaRPr>
          </a:p>
        </p:txBody>
      </p:sp>
      <p:sp>
        <p:nvSpPr>
          <p:cNvPr id="47" name="楕円 46">
            <a:extLst>
              <a:ext uri="{FF2B5EF4-FFF2-40B4-BE49-F238E27FC236}">
                <a16:creationId xmlns:a16="http://schemas.microsoft.com/office/drawing/2014/main" xmlns="" id="{88A46E00-C4E0-480A-9437-76F581B8505D}"/>
              </a:ext>
            </a:extLst>
          </p:cNvPr>
          <p:cNvSpPr/>
          <p:nvPr/>
        </p:nvSpPr>
        <p:spPr>
          <a:xfrm>
            <a:off x="253502" y="5657470"/>
            <a:ext cx="240739" cy="203089"/>
          </a:xfrm>
          <a:prstGeom prst="ellipse">
            <a:avLst/>
          </a:prstGeom>
          <a:solidFill>
            <a:srgbClr val="FFC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1100" dirty="0">
                <a:solidFill>
                  <a:schemeClr val="tx1"/>
                </a:solidFill>
                <a:latin typeface="Meiryo UI" panose="020B0604030504040204" pitchFamily="50" charset="-128"/>
                <a:ea typeface="Meiryo UI" panose="020B0604030504040204" pitchFamily="50" charset="-128"/>
              </a:rPr>
              <a:t>2</a:t>
            </a:r>
            <a:endParaRPr kumimoji="1" lang="ja-JP" altLang="en-US" sz="1100" dirty="0">
              <a:solidFill>
                <a:schemeClr val="tx1"/>
              </a:solidFill>
              <a:latin typeface="Meiryo UI" panose="020B0604030504040204" pitchFamily="50" charset="-128"/>
              <a:ea typeface="Meiryo UI" panose="020B0604030504040204" pitchFamily="50" charset="-128"/>
            </a:endParaRPr>
          </a:p>
        </p:txBody>
      </p:sp>
      <p:sp>
        <p:nvSpPr>
          <p:cNvPr id="48" name="楕円 47">
            <a:extLst>
              <a:ext uri="{FF2B5EF4-FFF2-40B4-BE49-F238E27FC236}">
                <a16:creationId xmlns:a16="http://schemas.microsoft.com/office/drawing/2014/main" xmlns="" id="{F2850CB5-744A-45AE-A909-2CF734210A59}"/>
              </a:ext>
            </a:extLst>
          </p:cNvPr>
          <p:cNvSpPr/>
          <p:nvPr/>
        </p:nvSpPr>
        <p:spPr>
          <a:xfrm>
            <a:off x="4451630" y="2324441"/>
            <a:ext cx="240739" cy="203089"/>
          </a:xfrm>
          <a:prstGeom prst="ellipse">
            <a:avLst/>
          </a:prstGeom>
          <a:solidFill>
            <a:srgbClr val="FFC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ja-JP" sz="1100" dirty="0">
                <a:solidFill>
                  <a:schemeClr val="tx1"/>
                </a:solidFill>
                <a:latin typeface="Meiryo UI" panose="020B0604030504040204" pitchFamily="50" charset="-128"/>
                <a:ea typeface="Meiryo UI" panose="020B0604030504040204" pitchFamily="50" charset="-128"/>
              </a:rPr>
              <a:t>3</a:t>
            </a:r>
            <a:endParaRPr kumimoji="1" lang="ja-JP" altLang="en-US" sz="1100" dirty="0">
              <a:solidFill>
                <a:schemeClr val="tx1"/>
              </a:solidFill>
              <a:latin typeface="Meiryo UI" panose="020B0604030504040204" pitchFamily="50" charset="-128"/>
              <a:ea typeface="Meiryo UI" panose="020B0604030504040204" pitchFamily="50" charset="-128"/>
            </a:endParaRPr>
          </a:p>
        </p:txBody>
      </p:sp>
      <p:sp>
        <p:nvSpPr>
          <p:cNvPr id="49" name="楕円 48">
            <a:extLst>
              <a:ext uri="{FF2B5EF4-FFF2-40B4-BE49-F238E27FC236}">
                <a16:creationId xmlns:a16="http://schemas.microsoft.com/office/drawing/2014/main" xmlns="" id="{3C6DC54D-0031-4B99-A8DF-04F839BA475A}"/>
              </a:ext>
            </a:extLst>
          </p:cNvPr>
          <p:cNvSpPr/>
          <p:nvPr/>
        </p:nvSpPr>
        <p:spPr>
          <a:xfrm>
            <a:off x="4451629" y="3122689"/>
            <a:ext cx="240739" cy="203089"/>
          </a:xfrm>
          <a:prstGeom prst="ellipse">
            <a:avLst/>
          </a:prstGeom>
          <a:solidFill>
            <a:srgbClr val="FFC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1100" dirty="0">
                <a:solidFill>
                  <a:schemeClr val="tx1"/>
                </a:solidFill>
                <a:latin typeface="Meiryo UI" panose="020B0604030504040204" pitchFamily="50" charset="-128"/>
                <a:ea typeface="Meiryo UI" panose="020B0604030504040204" pitchFamily="50" charset="-128"/>
              </a:rPr>
              <a:t>4</a:t>
            </a:r>
            <a:endParaRPr kumimoji="1" lang="ja-JP" altLang="en-US" sz="1100" dirty="0">
              <a:solidFill>
                <a:schemeClr val="tx1"/>
              </a:solidFill>
              <a:latin typeface="Meiryo UI" panose="020B0604030504040204" pitchFamily="50" charset="-128"/>
              <a:ea typeface="Meiryo UI" panose="020B0604030504040204" pitchFamily="50" charset="-128"/>
            </a:endParaRPr>
          </a:p>
        </p:txBody>
      </p:sp>
      <p:sp>
        <p:nvSpPr>
          <p:cNvPr id="43" name="コンテンツ プレースホルダー 2">
            <a:extLst>
              <a:ext uri="{FF2B5EF4-FFF2-40B4-BE49-F238E27FC236}">
                <a16:creationId xmlns:a16="http://schemas.microsoft.com/office/drawing/2014/main" xmlns="" id="{AD89F589-6AFA-43A9-8E79-39A9508F728D}"/>
              </a:ext>
            </a:extLst>
          </p:cNvPr>
          <p:cNvSpPr txBox="1">
            <a:spLocks/>
          </p:cNvSpPr>
          <p:nvPr/>
        </p:nvSpPr>
        <p:spPr>
          <a:xfrm>
            <a:off x="1346058" y="5818737"/>
            <a:ext cx="1616315" cy="234092"/>
          </a:xfrm>
          <a:prstGeom prst="rect">
            <a:avLst/>
          </a:prstGeom>
        </p:spPr>
        <p:txBody>
          <a:bodyPr vert="horz" lIns="91440" tIns="45720" rIns="91440" bIns="45720" rtlCol="0">
            <a:noAutofit/>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sz="700" dirty="0">
                <a:solidFill>
                  <a:srgbClr val="FF0000"/>
                </a:solidFill>
                <a:latin typeface="Meiryo UI" panose="020B0604030504040204" pitchFamily="50" charset="-128"/>
                <a:ea typeface="Meiryo UI" panose="020B0604030504040204" pitchFamily="50" charset="-128"/>
              </a:rPr>
              <a:t>shimapo_syoten@shimapo.com</a:t>
            </a:r>
            <a:endParaRPr lang="ja-JP" altLang="en-US" sz="7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308160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スライド番号プレースホルダー 19"/>
          <p:cNvSpPr>
            <a:spLocks noGrp="1"/>
          </p:cNvSpPr>
          <p:nvPr>
            <p:ph type="sldNum" sz="quarter" idx="12"/>
          </p:nvPr>
        </p:nvSpPr>
        <p:spPr>
          <a:xfrm>
            <a:off x="6553200" y="6438654"/>
            <a:ext cx="2133600" cy="365125"/>
          </a:xfrm>
        </p:spPr>
        <p:txBody>
          <a:bodyPr/>
          <a:lstStyle/>
          <a:p>
            <a:fld id="{B1946512-26A0-2943-97A2-6EA47330DC2E}" type="slidenum">
              <a:rPr kumimoji="1" lang="ja-JP" altLang="en-US" sz="1000" smtClean="0">
                <a:cs typeface="ヒラギノ丸ゴ Pro W4"/>
              </a:rPr>
              <a:pPr/>
              <a:t>21</a:t>
            </a:fld>
            <a:endParaRPr kumimoji="1" lang="ja-JP" altLang="en-US" sz="1000" dirty="0">
              <a:cs typeface="ヒラギノ丸ゴ Pro W4"/>
            </a:endParaRPr>
          </a:p>
        </p:txBody>
      </p:sp>
      <p:sp>
        <p:nvSpPr>
          <p:cNvPr id="125" name="タイトル 5"/>
          <p:cNvSpPr>
            <a:spLocks noGrp="1"/>
          </p:cNvSpPr>
          <p:nvPr>
            <p:ph type="title"/>
          </p:nvPr>
        </p:nvSpPr>
        <p:spPr>
          <a:xfrm>
            <a:off x="476054" y="385480"/>
            <a:ext cx="8229600" cy="626373"/>
          </a:xfrm>
          <a:prstGeom prst="rect">
            <a:avLst/>
          </a:prstGeom>
        </p:spPr>
        <p:txBody>
          <a:bodyPr>
            <a:normAutofit/>
          </a:bodyPr>
          <a:lstStyle/>
          <a:p>
            <a:pPr lvl="0"/>
            <a:r>
              <a:rPr lang="en-US" altLang="ja-JP" sz="1800" dirty="0"/>
              <a:t>8. </a:t>
            </a:r>
            <a:r>
              <a:rPr lang="ja-JP" altLang="en-US" sz="1800" dirty="0"/>
              <a:t>必要書類の送付に関して</a:t>
            </a:r>
            <a:endParaRPr lang="en-US" altLang="ja-JP" sz="1800" dirty="0"/>
          </a:p>
        </p:txBody>
      </p:sp>
      <p:sp>
        <p:nvSpPr>
          <p:cNvPr id="5" name="コンテンツ プレースホルダー 4">
            <a:extLst>
              <a:ext uri="{FF2B5EF4-FFF2-40B4-BE49-F238E27FC236}">
                <a16:creationId xmlns:a16="http://schemas.microsoft.com/office/drawing/2014/main" xmlns="" id="{DC3F21E6-37A8-4C51-84C8-52BBC2B46690}"/>
              </a:ext>
            </a:extLst>
          </p:cNvPr>
          <p:cNvSpPr>
            <a:spLocks noGrp="1"/>
          </p:cNvSpPr>
          <p:nvPr>
            <p:ph idx="4294967295"/>
          </p:nvPr>
        </p:nvSpPr>
        <p:spPr>
          <a:xfrm>
            <a:off x="594851" y="1019032"/>
            <a:ext cx="7725266" cy="557848"/>
          </a:xfrm>
          <a:prstGeom prst="rect">
            <a:avLst/>
          </a:prstGeom>
        </p:spPr>
        <p:txBody>
          <a:bodyPr>
            <a:normAutofit lnSpcReduction="10000"/>
          </a:bodyPr>
          <a:lstStyle/>
          <a:p>
            <a:pPr marL="0" indent="0">
              <a:buNone/>
            </a:pPr>
            <a:r>
              <a:rPr lang="ja-JP" altLang="en-US" sz="1400" dirty="0">
                <a:latin typeface="Meiryo UI" panose="020B0604030504040204" pitchFamily="50" charset="-128"/>
                <a:ea typeface="Meiryo UI" panose="020B0604030504040204" pitchFamily="50" charset="-128"/>
              </a:rPr>
              <a:t>加盟店規約に同意いただいた後、「</a:t>
            </a:r>
            <a:r>
              <a:rPr lang="ja-JP" altLang="en-US" sz="1400" dirty="0" err="1">
                <a:latin typeface="Meiryo UI" panose="020B0604030504040204" pitchFamily="50" charset="-128"/>
                <a:ea typeface="Meiryo UI" panose="020B0604030504040204" pitchFamily="50" charset="-128"/>
              </a:rPr>
              <a:t>しまぽ</a:t>
            </a:r>
            <a:r>
              <a:rPr lang="ja-JP" altLang="en-US" sz="1400" dirty="0">
                <a:latin typeface="Meiryo UI" panose="020B0604030504040204" pitchFamily="50" charset="-128"/>
                <a:ea typeface="Meiryo UI" panose="020B0604030504040204" pitchFamily="50" charset="-128"/>
              </a:rPr>
              <a:t>通貨」加盟店申込書を募集期限内に、</a:t>
            </a:r>
            <a:r>
              <a:rPr lang="ja-JP" altLang="en-US" sz="1400" u="sng" dirty="0">
                <a:latin typeface="Meiryo UI" panose="020B0604030504040204" pitchFamily="50" charset="-128"/>
                <a:ea typeface="Meiryo UI" panose="020B0604030504040204" pitchFamily="50" charset="-128"/>
              </a:rPr>
              <a:t>しまぽ通貨事務局宛</a:t>
            </a:r>
            <a:r>
              <a:rPr lang="ja-JP" altLang="en-US" sz="1400" dirty="0">
                <a:latin typeface="Meiryo UI" panose="020B0604030504040204" pitchFamily="50" charset="-128"/>
                <a:ea typeface="Meiryo UI" panose="020B0604030504040204" pitchFamily="50" charset="-128"/>
              </a:rPr>
              <a:t>に</a:t>
            </a:r>
            <a:endParaRPr lang="en-US" altLang="ja-JP" sz="1400" dirty="0">
              <a:latin typeface="Meiryo UI" panose="020B0604030504040204" pitchFamily="50" charset="-128"/>
              <a:ea typeface="Meiryo UI" panose="020B0604030504040204" pitchFamily="50" charset="-128"/>
            </a:endParaRPr>
          </a:p>
          <a:p>
            <a:pPr marL="0" indent="0">
              <a:buNone/>
            </a:pPr>
            <a:r>
              <a:rPr lang="ja-JP" altLang="en-US" sz="1400" u="sng" dirty="0">
                <a:latin typeface="Meiryo UI" panose="020B0604030504040204" pitchFamily="50" charset="-128"/>
                <a:ea typeface="Meiryo UI" panose="020B0604030504040204" pitchFamily="50" charset="-128"/>
              </a:rPr>
              <a:t>郵送もしくは、</a:t>
            </a:r>
            <a:r>
              <a:rPr lang="en-US" altLang="ja-JP" sz="1400" u="sng" dirty="0">
                <a:latin typeface="Meiryo UI" panose="020B0604030504040204" pitchFamily="50" charset="-128"/>
                <a:ea typeface="Meiryo UI" panose="020B0604030504040204" pitchFamily="50" charset="-128"/>
              </a:rPr>
              <a:t>E</a:t>
            </a:r>
            <a:r>
              <a:rPr lang="ja-JP" altLang="en-US" sz="1400" u="sng" dirty="0">
                <a:latin typeface="Meiryo UI" panose="020B0604030504040204" pitchFamily="50" charset="-128"/>
                <a:ea typeface="Meiryo UI" panose="020B0604030504040204" pitchFamily="50" charset="-128"/>
              </a:rPr>
              <a:t>メールにてご送付</a:t>
            </a:r>
            <a:r>
              <a:rPr lang="ja-JP" altLang="en-US" sz="1400" dirty="0">
                <a:latin typeface="Meiryo UI" panose="020B0604030504040204" pitchFamily="50" charset="-128"/>
                <a:ea typeface="Meiryo UI" panose="020B0604030504040204" pitchFamily="50" charset="-128"/>
              </a:rPr>
              <a:t>下さい。</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p:txBody>
      </p:sp>
      <p:sp>
        <p:nvSpPr>
          <p:cNvPr id="6" name="角丸四角形 9">
            <a:extLst>
              <a:ext uri="{FF2B5EF4-FFF2-40B4-BE49-F238E27FC236}">
                <a16:creationId xmlns:a16="http://schemas.microsoft.com/office/drawing/2014/main" xmlns="" id="{9C293D39-F7C7-4738-A952-7230D5BBE6B3}"/>
              </a:ext>
            </a:extLst>
          </p:cNvPr>
          <p:cNvSpPr/>
          <p:nvPr/>
        </p:nvSpPr>
        <p:spPr>
          <a:xfrm>
            <a:off x="6155502" y="4781872"/>
            <a:ext cx="2928996" cy="1652323"/>
          </a:xfrm>
          <a:prstGeom prst="roundRect">
            <a:avLst/>
          </a:prstGeom>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zh-TW" altLang="en-US" b="1" u="sng"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加盟店</a:t>
            </a:r>
            <a:r>
              <a:rPr lang="ja-JP" altLang="en-US" b="1" u="sng"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申込　提出期限</a:t>
            </a:r>
            <a:endParaRPr lang="en-US" altLang="ja-JP" b="1" u="sng"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endParaRPr lang="en-US" altLang="zh-CN"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en-US" altLang="zh-CN"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2017</a:t>
            </a:r>
            <a:r>
              <a:rPr lang="zh-CN" altLang="en-US"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年</a:t>
            </a:r>
            <a:r>
              <a:rPr lang="en-US" altLang="zh-CN"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8</a:t>
            </a:r>
            <a:r>
              <a:rPr lang="zh-CN" altLang="en-US"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月</a:t>
            </a:r>
            <a:r>
              <a:rPr lang="en-US" altLang="ja-JP"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8</a:t>
            </a:r>
            <a:r>
              <a:rPr lang="zh-CN" altLang="en-US"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日（</a:t>
            </a:r>
            <a:r>
              <a:rPr lang="ja-JP" altLang="en-US"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火</a:t>
            </a:r>
            <a:r>
              <a:rPr lang="zh-CN" altLang="en-US"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en-US" altLang="zh-CN"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2" name="表 1">
            <a:extLst>
              <a:ext uri="{FF2B5EF4-FFF2-40B4-BE49-F238E27FC236}">
                <a16:creationId xmlns:a16="http://schemas.microsoft.com/office/drawing/2014/main" xmlns="" id="{F7D07143-CFE9-4D91-9D57-61A4BE637820}"/>
              </a:ext>
            </a:extLst>
          </p:cNvPr>
          <p:cNvGraphicFramePr>
            <a:graphicFrameLocks noGrp="1"/>
          </p:cNvGraphicFramePr>
          <p:nvPr>
            <p:extLst>
              <p:ext uri="{D42A27DB-BD31-4B8C-83A1-F6EECF244321}">
                <p14:modId xmlns:p14="http://schemas.microsoft.com/office/powerpoint/2010/main" val="701001940"/>
              </p:ext>
            </p:extLst>
          </p:nvPr>
        </p:nvGraphicFramePr>
        <p:xfrm>
          <a:off x="309282" y="1558960"/>
          <a:ext cx="8480387" cy="2905919"/>
        </p:xfrm>
        <a:graphic>
          <a:graphicData uri="http://schemas.openxmlformats.org/drawingml/2006/table">
            <a:tbl>
              <a:tblPr firstRow="1" bandRow="1">
                <a:tableStyleId>{5C22544A-7EE6-4342-B048-85BDC9FD1C3A}</a:tableStyleId>
              </a:tblPr>
              <a:tblGrid>
                <a:gridCol w="402189">
                  <a:extLst>
                    <a:ext uri="{9D8B030D-6E8A-4147-A177-3AD203B41FA5}">
                      <a16:colId xmlns:a16="http://schemas.microsoft.com/office/drawing/2014/main" xmlns="" val="3543762319"/>
                    </a:ext>
                  </a:extLst>
                </a:gridCol>
                <a:gridCol w="924257">
                  <a:extLst>
                    <a:ext uri="{9D8B030D-6E8A-4147-A177-3AD203B41FA5}">
                      <a16:colId xmlns:a16="http://schemas.microsoft.com/office/drawing/2014/main" xmlns="" val="1549057663"/>
                    </a:ext>
                  </a:extLst>
                </a:gridCol>
                <a:gridCol w="2585948">
                  <a:extLst>
                    <a:ext uri="{9D8B030D-6E8A-4147-A177-3AD203B41FA5}">
                      <a16:colId xmlns:a16="http://schemas.microsoft.com/office/drawing/2014/main" xmlns="" val="3609210852"/>
                    </a:ext>
                  </a:extLst>
                </a:gridCol>
                <a:gridCol w="4567993">
                  <a:extLst>
                    <a:ext uri="{9D8B030D-6E8A-4147-A177-3AD203B41FA5}">
                      <a16:colId xmlns:a16="http://schemas.microsoft.com/office/drawing/2014/main" xmlns="" val="784275734"/>
                    </a:ext>
                  </a:extLst>
                </a:gridCol>
              </a:tblGrid>
              <a:tr h="218325">
                <a:tc>
                  <a:txBody>
                    <a:bodyPr/>
                    <a:lstStyle/>
                    <a:p>
                      <a:pPr algn="ctr"/>
                      <a:r>
                        <a:rPr kumimoji="1" lang="en-US" altLang="ja-JP" sz="1200" dirty="0">
                          <a:latin typeface="ヒラギノ丸ゴ ProN W4"/>
                        </a:rPr>
                        <a:t>#</a:t>
                      </a:r>
                      <a:endParaRPr kumimoji="1" lang="ja-JP" altLang="en-US" sz="1200" dirty="0">
                        <a:latin typeface="ヒラギノ丸ゴ ProN W4"/>
                      </a:endParaRPr>
                    </a:p>
                  </a:txBody>
                  <a:tcPr/>
                </a:tc>
                <a:tc>
                  <a:txBody>
                    <a:bodyPr/>
                    <a:lstStyle/>
                    <a:p>
                      <a:pPr algn="ctr"/>
                      <a:r>
                        <a:rPr kumimoji="1" lang="ja-JP" altLang="en-US" sz="1200" dirty="0">
                          <a:latin typeface="ヒラギノ丸ゴ ProN W4"/>
                        </a:rPr>
                        <a:t>送付方法</a:t>
                      </a:r>
                    </a:p>
                  </a:txBody>
                  <a:tcPr/>
                </a:tc>
                <a:tc>
                  <a:txBody>
                    <a:bodyPr/>
                    <a:lstStyle/>
                    <a:p>
                      <a:pPr algn="ctr"/>
                      <a:r>
                        <a:rPr kumimoji="1" lang="ja-JP" altLang="en-US" sz="1200" dirty="0">
                          <a:latin typeface="ヒラギノ丸ゴ ProN W4"/>
                        </a:rPr>
                        <a:t>送付先　</a:t>
                      </a:r>
                    </a:p>
                  </a:txBody>
                  <a:tcPr anchor="ctr"/>
                </a:tc>
                <a:tc>
                  <a:txBody>
                    <a:bodyPr/>
                    <a:lstStyle/>
                    <a:p>
                      <a:pPr algn="ctr"/>
                      <a:r>
                        <a:rPr kumimoji="1" lang="ja-JP" altLang="en-US" sz="1200" dirty="0">
                          <a:latin typeface="ヒラギノ丸ゴ ProN W4"/>
                        </a:rPr>
                        <a:t>提出物</a:t>
                      </a:r>
                    </a:p>
                  </a:txBody>
                  <a:tcPr anchor="ctr"/>
                </a:tc>
                <a:extLst>
                  <a:ext uri="{0D108BD9-81ED-4DB2-BD59-A6C34878D82A}">
                    <a16:rowId xmlns:a16="http://schemas.microsoft.com/office/drawing/2014/main" xmlns="" val="3107226650"/>
                  </a:ext>
                </a:extLst>
              </a:tr>
              <a:tr h="1398662">
                <a:tc>
                  <a:txBody>
                    <a:bodyPr/>
                    <a:lstStyle/>
                    <a:p>
                      <a:pPr algn="ctr"/>
                      <a:r>
                        <a:rPr kumimoji="1" lang="en-US" altLang="ja-JP" sz="1200" dirty="0">
                          <a:latin typeface="Meiryo UI" panose="020B0604030504040204" pitchFamily="50" charset="-128"/>
                          <a:ea typeface="Meiryo UI" panose="020B0604030504040204" pitchFamily="50" charset="-128"/>
                        </a:rPr>
                        <a:t>1</a:t>
                      </a:r>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200" b="1" dirty="0">
                          <a:latin typeface="ヒラギノ丸ゴ ProN W4"/>
                        </a:rPr>
                        <a:t>郵送</a:t>
                      </a:r>
                    </a:p>
                  </a:txBody>
                  <a:tcPr anchor="ctr"/>
                </a:tc>
                <a:tc>
                  <a:txBody>
                    <a:bodyPr/>
                    <a:lstStyle/>
                    <a:p>
                      <a:r>
                        <a:rPr kumimoji="1" lang="ja-JP" altLang="en-US" sz="1200" dirty="0">
                          <a:latin typeface="ヒラギノ丸ゴ ProN W4"/>
                        </a:rPr>
                        <a:t>〒</a:t>
                      </a:r>
                      <a:r>
                        <a:rPr kumimoji="1" lang="en-US" altLang="ja-JP" sz="1200" dirty="0">
                          <a:latin typeface="ヒラギノ丸ゴ ProN W4"/>
                        </a:rPr>
                        <a:t>100-6051</a:t>
                      </a:r>
                    </a:p>
                    <a:p>
                      <a:r>
                        <a:rPr kumimoji="1" lang="ja-JP" altLang="en-US" sz="1200" dirty="0">
                          <a:latin typeface="ヒラギノ丸ゴ ProN W4"/>
                        </a:rPr>
                        <a:t>住所：東京都千代田区霞が関</a:t>
                      </a:r>
                      <a:r>
                        <a:rPr kumimoji="1" lang="en-US" altLang="ja-JP" sz="1200" dirty="0">
                          <a:latin typeface="ヒラギノ丸ゴ ProN W4"/>
                        </a:rPr>
                        <a:t>3-2-5</a:t>
                      </a:r>
                      <a:r>
                        <a:rPr kumimoji="1" lang="ja-JP" altLang="en-US" sz="1200" dirty="0">
                          <a:latin typeface="ヒラギノ丸ゴ ProN W4"/>
                        </a:rPr>
                        <a:t>　霞が関ビル</a:t>
                      </a:r>
                      <a:r>
                        <a:rPr kumimoji="1" lang="en-US" altLang="ja-JP" sz="1200" dirty="0">
                          <a:latin typeface="ヒラギノ丸ゴ ProN W4"/>
                        </a:rPr>
                        <a:t>23</a:t>
                      </a:r>
                      <a:r>
                        <a:rPr kumimoji="1" lang="ja-JP" altLang="en-US" sz="1200" dirty="0">
                          <a:latin typeface="ヒラギノ丸ゴ ProN W4"/>
                        </a:rPr>
                        <a:t>階</a:t>
                      </a:r>
                      <a:endParaRPr kumimoji="1" lang="en-US" altLang="ja-JP" sz="1200" dirty="0">
                        <a:latin typeface="ヒラギノ丸ゴ ProN W4"/>
                      </a:endParaRPr>
                    </a:p>
                    <a:p>
                      <a:r>
                        <a:rPr kumimoji="1" lang="ja-JP" altLang="en-US" sz="1200" dirty="0">
                          <a:latin typeface="ヒラギノ丸ゴ ProN W4"/>
                        </a:rPr>
                        <a:t>㈱</a:t>
                      </a:r>
                      <a:r>
                        <a:rPr kumimoji="1" lang="en-US" altLang="ja-JP" sz="1200" dirty="0">
                          <a:latin typeface="ヒラギノ丸ゴ ProN W4"/>
                        </a:rPr>
                        <a:t>JTB</a:t>
                      </a:r>
                      <a:r>
                        <a:rPr kumimoji="1" lang="ja-JP" altLang="en-US" sz="1200" dirty="0">
                          <a:latin typeface="ヒラギノ丸ゴ ProN W4"/>
                        </a:rPr>
                        <a:t>コーポレートセールス</a:t>
                      </a:r>
                      <a:endParaRPr kumimoji="1" lang="en-US" altLang="ja-JP" sz="1200" dirty="0">
                        <a:latin typeface="ヒラギノ丸ゴ ProN W4"/>
                      </a:endParaRPr>
                    </a:p>
                    <a:p>
                      <a:endParaRPr kumimoji="1" lang="en-US" altLang="ja-JP" sz="1200" dirty="0">
                        <a:latin typeface="ヒラギノ丸ゴ ProN W4"/>
                      </a:endParaRPr>
                    </a:p>
                    <a:p>
                      <a:r>
                        <a:rPr kumimoji="1" lang="ja-JP" altLang="en-US" sz="1200" dirty="0">
                          <a:latin typeface="ヒラギノ丸ゴ ProN W4"/>
                        </a:rPr>
                        <a:t>宛名：</a:t>
                      </a:r>
                      <a:r>
                        <a:rPr kumimoji="1" lang="ja-JP" altLang="en-US" sz="1200" dirty="0" err="1">
                          <a:latin typeface="ヒラギノ丸ゴ ProN W4"/>
                        </a:rPr>
                        <a:t>しまぽ</a:t>
                      </a:r>
                      <a:r>
                        <a:rPr kumimoji="1" lang="ja-JP" altLang="en-US" sz="1200" dirty="0">
                          <a:latin typeface="ヒラギノ丸ゴ ProN W4"/>
                        </a:rPr>
                        <a:t>通貨事務局宛</a:t>
                      </a:r>
                    </a:p>
                  </a:txBody>
                  <a:tcPr anchor="ctr"/>
                </a:tc>
                <a:tc>
                  <a:txBody>
                    <a:bodyPr/>
                    <a:lstStyle/>
                    <a:p>
                      <a:r>
                        <a:rPr kumimoji="1" lang="ja-JP" altLang="en-US" sz="1200" b="1" dirty="0">
                          <a:latin typeface="ヒラギノ丸ゴ ProN W4"/>
                        </a:rPr>
                        <a:t>・加盟店申込書</a:t>
                      </a:r>
                      <a:endParaRPr kumimoji="1" lang="en-US" altLang="ja-JP" sz="1200" b="1" dirty="0">
                        <a:latin typeface="ヒラギノ丸ゴ ProN W4"/>
                      </a:endParaRPr>
                    </a:p>
                    <a:p>
                      <a:r>
                        <a:rPr kumimoji="1" lang="ja-JP" altLang="en-US" sz="1200" b="1" dirty="0">
                          <a:latin typeface="ヒラギノ丸ゴ ProN W4"/>
                        </a:rPr>
                        <a:t>・口座を確認できる書類（通帳コピー等）</a:t>
                      </a:r>
                      <a:endParaRPr kumimoji="1" lang="en-US" altLang="ja-JP" sz="1200" b="1" dirty="0">
                        <a:latin typeface="ヒラギノ丸ゴ ProN W4"/>
                      </a:endParaRPr>
                    </a:p>
                    <a:p>
                      <a:r>
                        <a:rPr kumimoji="1" lang="ja-JP" altLang="en-US" sz="1200" b="1" dirty="0">
                          <a:latin typeface="ヒラギノ丸ゴ ProN W4"/>
                        </a:rPr>
                        <a:t>・事業を行っている事が分かる公的証明書</a:t>
                      </a:r>
                      <a:endParaRPr kumimoji="1" lang="en-US" altLang="ja-JP" sz="1200" b="1" dirty="0">
                        <a:latin typeface="ヒラギノ丸ゴ ProN W4"/>
                      </a:endParaRPr>
                    </a:p>
                    <a:p>
                      <a:r>
                        <a:rPr kumimoji="1" lang="ja-JP" altLang="en-US" sz="1200" dirty="0">
                          <a:latin typeface="ヒラギノ丸ゴ ProN W4"/>
                        </a:rPr>
                        <a:t>（コピー可。観光協会員・商工会員でない場合のみ、　</a:t>
                      </a:r>
                      <a:endParaRPr kumimoji="1" lang="en-US" altLang="ja-JP" sz="1200" dirty="0">
                        <a:latin typeface="ヒラギノ丸ゴ ProN W4"/>
                      </a:endParaRPr>
                    </a:p>
                    <a:p>
                      <a:r>
                        <a:rPr kumimoji="1" lang="ja-JP" altLang="en-US" sz="1200" dirty="0">
                          <a:latin typeface="ヒラギノ丸ゴ ProN W4"/>
                        </a:rPr>
                        <a:t>　　例：営業許可証・保健所登録・登記簿謄本など）</a:t>
                      </a:r>
                      <a:endParaRPr kumimoji="1" lang="en-US" altLang="ja-JP" sz="1200" dirty="0">
                        <a:latin typeface="ヒラギノ丸ゴ ProN W4"/>
                      </a:endParaRPr>
                    </a:p>
                  </a:txBody>
                  <a:tcPr anchor="ctr"/>
                </a:tc>
                <a:extLst>
                  <a:ext uri="{0D108BD9-81ED-4DB2-BD59-A6C34878D82A}">
                    <a16:rowId xmlns:a16="http://schemas.microsoft.com/office/drawing/2014/main" xmlns="" val="2694996434"/>
                  </a:ext>
                </a:extLst>
              </a:tr>
              <a:tr h="1232937">
                <a:tc>
                  <a:txBody>
                    <a:bodyPr/>
                    <a:lstStyle/>
                    <a:p>
                      <a:pPr algn="ctr"/>
                      <a:r>
                        <a:rPr kumimoji="1" lang="en-US" altLang="ja-JP" sz="1200" dirty="0">
                          <a:latin typeface="Meiryo UI" panose="020B0604030504040204" pitchFamily="50" charset="-128"/>
                          <a:ea typeface="Meiryo UI" panose="020B0604030504040204" pitchFamily="50" charset="-128"/>
                        </a:rPr>
                        <a:t>2</a:t>
                      </a:r>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200" b="1" dirty="0">
                          <a:latin typeface="ヒラギノ丸ゴ ProN W4"/>
                        </a:rPr>
                        <a:t>メール</a:t>
                      </a:r>
                    </a:p>
                  </a:txBody>
                  <a:tcPr anchor="ctr"/>
                </a:tc>
                <a:tc>
                  <a:txBody>
                    <a:bodyPr/>
                    <a:lstStyle/>
                    <a:p>
                      <a:endParaRPr kumimoji="1" lang="en-US" altLang="ja-JP" sz="1200" dirty="0">
                        <a:latin typeface="ヒラギノ丸ゴ ProN W4"/>
                      </a:endParaRPr>
                    </a:p>
                    <a:p>
                      <a:r>
                        <a:rPr kumimoji="1" lang="ja-JP" altLang="en-US" sz="1200" dirty="0">
                          <a:latin typeface="ヒラギノ丸ゴ ProN W4"/>
                        </a:rPr>
                        <a:t>メールアドレス：</a:t>
                      </a:r>
                      <a:endParaRPr kumimoji="1" lang="en-US" altLang="ja-JP" sz="1200" dirty="0">
                        <a:latin typeface="ヒラギノ丸ゴ ProN W4"/>
                      </a:endParaRPr>
                    </a:p>
                    <a:p>
                      <a:r>
                        <a:rPr kumimoji="1" lang="en-US" altLang="ja-JP" sz="1400" dirty="0" err="1">
                          <a:latin typeface="ヒラギノ丸ゴ ProN W4"/>
                        </a:rPr>
                        <a:t>shimapo</a:t>
                      </a:r>
                      <a:r>
                        <a:rPr kumimoji="1" lang="ja-JP" altLang="en-US" sz="1400" dirty="0">
                          <a:latin typeface="ヒラギノ丸ゴ ProN W4"/>
                        </a:rPr>
                        <a:t>＠</a:t>
                      </a:r>
                      <a:r>
                        <a:rPr kumimoji="1" lang="en-US" altLang="ja-JP" sz="1400" dirty="0">
                          <a:latin typeface="ヒラギノ丸ゴ ProN W4"/>
                        </a:rPr>
                        <a:t>bwt.jtb.jp</a:t>
                      </a:r>
                    </a:p>
                    <a:p>
                      <a:endParaRPr kumimoji="1" lang="en-US" altLang="ja-JP" sz="1200" dirty="0">
                        <a:latin typeface="ヒラギノ丸ゴ ProN W4"/>
                      </a:endParaRPr>
                    </a:p>
                    <a:p>
                      <a:r>
                        <a:rPr kumimoji="1" lang="ja-JP" altLang="en-US" sz="1200" dirty="0">
                          <a:latin typeface="ヒラギノ丸ゴ ProN W4"/>
                        </a:rPr>
                        <a:t>宛先：</a:t>
                      </a:r>
                      <a:r>
                        <a:rPr kumimoji="1" lang="ja-JP" altLang="en-US" sz="1200" dirty="0" err="1">
                          <a:latin typeface="ヒラギノ丸ゴ ProN W4"/>
                        </a:rPr>
                        <a:t>しまぽ</a:t>
                      </a:r>
                      <a:r>
                        <a:rPr kumimoji="1" lang="ja-JP" altLang="en-US" sz="1200" dirty="0">
                          <a:latin typeface="ヒラギノ丸ゴ ProN W4"/>
                        </a:rPr>
                        <a:t>通貨事務局宛</a:t>
                      </a:r>
                      <a:endParaRPr kumimoji="1" lang="en-US" altLang="ja-JP" sz="1200" dirty="0">
                        <a:latin typeface="ヒラギノ丸ゴ ProN W4"/>
                      </a:endParaRPr>
                    </a:p>
                    <a:p>
                      <a:endParaRPr kumimoji="1" lang="ja-JP" altLang="en-US" sz="1200" dirty="0">
                        <a:latin typeface="ヒラギノ丸ゴ ProN W4"/>
                      </a:endParaRPr>
                    </a:p>
                  </a:txBody>
                  <a:tcPr/>
                </a:tc>
                <a:tc>
                  <a:txBody>
                    <a:bodyPr/>
                    <a:lstStyle/>
                    <a:p>
                      <a:r>
                        <a:rPr kumimoji="1" lang="ja-JP" altLang="en-US" sz="1200" dirty="0">
                          <a:latin typeface="ヒラギノ丸ゴ ProN W4"/>
                        </a:rPr>
                        <a:t>以下電子ファイルを</a:t>
                      </a:r>
                      <a:r>
                        <a:rPr kumimoji="1" lang="ja-JP" altLang="en-US" sz="1200" u="sng" dirty="0">
                          <a:latin typeface="ヒラギノ丸ゴ ProN W4"/>
                        </a:rPr>
                        <a:t>メールに添付</a:t>
                      </a:r>
                      <a:r>
                        <a:rPr kumimoji="1" lang="ja-JP" altLang="en-US" sz="1200" dirty="0">
                          <a:latin typeface="ヒラギノ丸ゴ ProN W4"/>
                        </a:rPr>
                        <a:t>してお送り下さい</a:t>
                      </a:r>
                      <a:endParaRPr kumimoji="1" lang="en-US" altLang="ja-JP" sz="1200" dirty="0">
                        <a:latin typeface="ヒラギノ丸ゴ ProN W4"/>
                      </a:endParaRPr>
                    </a:p>
                    <a:p>
                      <a:r>
                        <a:rPr kumimoji="1" lang="ja-JP" altLang="en-US" sz="1200" b="1" dirty="0">
                          <a:latin typeface="ヒラギノ丸ゴ ProN W4"/>
                        </a:rPr>
                        <a:t>・加盟店申込書</a:t>
                      </a:r>
                      <a:endParaRPr kumimoji="1" lang="en-US" altLang="ja-JP" sz="1200" b="1" dirty="0">
                        <a:latin typeface="ヒラギノ丸ゴ ProN W4"/>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dirty="0">
                          <a:latin typeface="ヒラギノ丸ゴ ProN W4"/>
                        </a:rPr>
                        <a:t>・口座を確認できる書類（通帳コピー等）</a:t>
                      </a:r>
                      <a:endParaRPr kumimoji="1" lang="en-US" altLang="ja-JP" sz="1200" b="1" dirty="0">
                        <a:latin typeface="ヒラギノ丸ゴ ProN W4"/>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dirty="0">
                          <a:latin typeface="ヒラギノ丸ゴ ProN W4"/>
                        </a:rPr>
                        <a:t>・事業を行っている事が分かる公的証明書</a:t>
                      </a:r>
                      <a:endParaRPr kumimoji="1" lang="en-US" altLang="ja-JP" sz="1200" b="1" dirty="0">
                        <a:latin typeface="ヒラギノ丸ゴ ProN W4"/>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dirty="0">
                          <a:latin typeface="ヒラギノ丸ゴ ProN W4"/>
                        </a:rPr>
                        <a:t>（コピー可。観光協会員・商工会員でない場合のみ、</a:t>
                      </a:r>
                      <a:endParaRPr kumimoji="1" lang="en-US" altLang="ja-JP" sz="1200" dirty="0">
                        <a:latin typeface="ヒラギノ丸ゴ ProN W4"/>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dirty="0">
                          <a:latin typeface="ヒラギノ丸ゴ ProN W4"/>
                        </a:rPr>
                        <a:t>　　例：営業許可証・保健所登録・登記簿謄本など）</a:t>
                      </a:r>
                      <a:endParaRPr kumimoji="1" lang="en-US" altLang="ja-JP" sz="1200" dirty="0">
                        <a:latin typeface="ヒラギノ丸ゴ ProN W4"/>
                      </a:endParaRPr>
                    </a:p>
                  </a:txBody>
                  <a:tcPr/>
                </a:tc>
                <a:extLst>
                  <a:ext uri="{0D108BD9-81ED-4DB2-BD59-A6C34878D82A}">
                    <a16:rowId xmlns:a16="http://schemas.microsoft.com/office/drawing/2014/main" xmlns="" val="337869627"/>
                  </a:ext>
                </a:extLst>
              </a:tr>
            </a:tbl>
          </a:graphicData>
        </a:graphic>
      </p:graphicFrame>
      <p:sp>
        <p:nvSpPr>
          <p:cNvPr id="8" name="コンテンツ プレースホルダー 4">
            <a:extLst>
              <a:ext uri="{FF2B5EF4-FFF2-40B4-BE49-F238E27FC236}">
                <a16:creationId xmlns:a16="http://schemas.microsoft.com/office/drawing/2014/main" xmlns="" id="{25CCE257-87CF-40B4-937D-05E49C34E316}"/>
              </a:ext>
            </a:extLst>
          </p:cNvPr>
          <p:cNvSpPr txBox="1">
            <a:spLocks/>
          </p:cNvSpPr>
          <p:nvPr/>
        </p:nvSpPr>
        <p:spPr>
          <a:xfrm>
            <a:off x="538315" y="5106712"/>
            <a:ext cx="7725266" cy="557848"/>
          </a:xfrm>
          <a:prstGeom prst="rect">
            <a:avLst/>
          </a:prstGeom>
        </p:spPr>
        <p:txBody>
          <a:bodyPr vert="horz" lIns="91440" tIns="45720" rIns="91440" bIns="45720" rtlCol="0">
            <a:normAutofit/>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endParaRPr lang="en-US" altLang="ja-JP" dirty="0">
              <a:latin typeface="Meiryo UI" panose="020B0604030504040204" pitchFamily="50" charset="-128"/>
              <a:ea typeface="Meiryo UI" panose="020B0604030504040204" pitchFamily="50" charset="-128"/>
            </a:endParaRPr>
          </a:p>
        </p:txBody>
      </p:sp>
      <p:sp>
        <p:nvSpPr>
          <p:cNvPr id="9" name="コンテンツ プレースホルダー 4">
            <a:extLst>
              <a:ext uri="{FF2B5EF4-FFF2-40B4-BE49-F238E27FC236}">
                <a16:creationId xmlns:a16="http://schemas.microsoft.com/office/drawing/2014/main" xmlns="" id="{8F5931D6-22A6-4F29-A526-57781BB3FBBC}"/>
              </a:ext>
            </a:extLst>
          </p:cNvPr>
          <p:cNvSpPr txBox="1">
            <a:spLocks/>
          </p:cNvSpPr>
          <p:nvPr/>
        </p:nvSpPr>
        <p:spPr>
          <a:xfrm>
            <a:off x="309282" y="4559122"/>
            <a:ext cx="5720927" cy="1445490"/>
          </a:xfrm>
          <a:prstGeom prst="rect">
            <a:avLst/>
          </a:prstGeom>
          <a:ln>
            <a:solidFill>
              <a:schemeClr val="accent1">
                <a:shade val="95000"/>
                <a:satMod val="105000"/>
              </a:schemeClr>
            </a:solidFill>
          </a:ln>
        </p:spPr>
        <p:txBody>
          <a:bodyPr vert="horz" lIns="91440" tIns="45720" rIns="91440" bIns="45720" rtlCol="0">
            <a:normAutofit lnSpcReduction="10000"/>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sz="1300" dirty="0">
                <a:solidFill>
                  <a:srgbClr val="FF0000"/>
                </a:solidFill>
                <a:latin typeface="Meiryo UI" panose="020B0604030504040204" pitchFamily="50" charset="-128"/>
                <a:ea typeface="Meiryo UI" panose="020B0604030504040204" pitchFamily="50" charset="-128"/>
              </a:rPr>
              <a:t>各書類が期限日までにご提示が難しい。説明会に参加してないが、加盟登録したいなど各種ご相談・お問合せがありましたら、下記の問い合わせ先にご連絡ください。</a:t>
            </a:r>
            <a:endParaRPr lang="en-US" altLang="ja-JP" sz="1300" dirty="0">
              <a:solidFill>
                <a:srgbClr val="FF0000"/>
              </a:solidFill>
              <a:latin typeface="Meiryo UI" panose="020B0604030504040204" pitchFamily="50" charset="-128"/>
              <a:ea typeface="Meiryo UI" panose="020B0604030504040204" pitchFamily="50" charset="-128"/>
            </a:endParaRPr>
          </a:p>
          <a:p>
            <a:r>
              <a:rPr lang="ja-JP" altLang="en-US" sz="1300" dirty="0">
                <a:latin typeface="Meiryo UI" panose="020B0604030504040204" pitchFamily="50" charset="-128"/>
                <a:ea typeface="Meiryo UI" panose="020B0604030504040204" pitchFamily="50" charset="-128"/>
              </a:rPr>
              <a:t>・「誓約書」は</a:t>
            </a:r>
            <a:r>
              <a:rPr lang="en-US" altLang="ja-JP" sz="1300" u="sng" dirty="0">
                <a:latin typeface="Meiryo UI" panose="020B0604030504040204" pitchFamily="50" charset="-128"/>
                <a:ea typeface="Meiryo UI" panose="020B0604030504040204" pitchFamily="50" charset="-128"/>
              </a:rPr>
              <a:t>9</a:t>
            </a:r>
            <a:r>
              <a:rPr lang="ja-JP" altLang="en-US" sz="1300" u="sng" dirty="0">
                <a:latin typeface="Meiryo UI" panose="020B0604030504040204" pitchFamily="50" charset="-128"/>
                <a:ea typeface="Meiryo UI" panose="020B0604030504040204" pitchFamily="50" charset="-128"/>
              </a:rPr>
              <a:t>月初旬の運用説明会時</a:t>
            </a:r>
            <a:r>
              <a:rPr lang="ja-JP" altLang="en-US" sz="1300" dirty="0">
                <a:latin typeface="Meiryo UI" panose="020B0604030504040204" pitchFamily="50" charset="-128"/>
                <a:ea typeface="Meiryo UI" panose="020B0604030504040204" pitchFamily="50" charset="-128"/>
              </a:rPr>
              <a:t>にご提出いただきます。</a:t>
            </a:r>
            <a:endParaRPr lang="en-US" altLang="ja-JP" sz="1300" dirty="0">
              <a:latin typeface="Meiryo UI" panose="020B0604030504040204" pitchFamily="50" charset="-128"/>
              <a:ea typeface="Meiryo UI" panose="020B0604030504040204" pitchFamily="50" charset="-128"/>
            </a:endParaRPr>
          </a:p>
          <a:p>
            <a:r>
              <a:rPr lang="ja-JP" altLang="en-US" sz="1300" dirty="0">
                <a:latin typeface="Meiryo UI" panose="020B0604030504040204" pitchFamily="50" charset="-128"/>
                <a:ea typeface="Meiryo UI" panose="020B0604030504040204" pitchFamily="50" charset="-128"/>
              </a:rPr>
              <a:t>・</a:t>
            </a:r>
            <a:r>
              <a:rPr lang="ja-JP" altLang="en-US" sz="1300" u="sng" dirty="0">
                <a:latin typeface="Meiryo UI" panose="020B0604030504040204" pitchFamily="50" charset="-128"/>
                <a:ea typeface="Meiryo UI" panose="020B0604030504040204" pitchFamily="50" charset="-128"/>
              </a:rPr>
              <a:t>今後のお知らせについてはいただいたメールアドレス宛にお送りいたします。</a:t>
            </a:r>
            <a:endParaRPr lang="en-US" altLang="ja-JP" sz="1300" u="sng"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・加盟店申込書については（公財）東京観光財団の</a:t>
            </a:r>
            <a:r>
              <a:rPr lang="en-US" altLang="ja-JP" dirty="0">
                <a:latin typeface="Meiryo UI" panose="020B0604030504040204" pitchFamily="50" charset="-128"/>
                <a:ea typeface="Meiryo UI" panose="020B0604030504040204" pitchFamily="50" charset="-128"/>
              </a:rPr>
              <a:t>HP</a:t>
            </a:r>
            <a:r>
              <a:rPr lang="ja-JP" altLang="en-US" dirty="0">
                <a:latin typeface="Meiryo UI" panose="020B0604030504040204" pitchFamily="50" charset="-128"/>
                <a:ea typeface="Meiryo UI" panose="020B0604030504040204" pitchFamily="50" charset="-128"/>
              </a:rPr>
              <a:t>よりダウンロードできます。</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hlinkClick r:id="rId2"/>
              </a:rPr>
              <a:t>URL:http://www.tcvb.or.jp/jp/news/news_17062601.html</a:t>
            </a:r>
            <a:r>
              <a:rPr lang="ja-JP" altLang="en-US" dirty="0">
                <a:latin typeface="Meiryo UI" panose="020B0604030504040204" pitchFamily="50" charset="-128"/>
                <a:ea typeface="Meiryo UI" panose="020B0604030504040204" pitchFamily="50" charset="-128"/>
              </a:rPr>
              <a:t>）</a:t>
            </a:r>
            <a:endParaRPr lang="en-US" altLang="ja-JP" dirty="0">
              <a:latin typeface="Meiryo UI" panose="020B0604030504040204" pitchFamily="50" charset="-128"/>
              <a:ea typeface="Meiryo UI" panose="020B0604030504040204" pitchFamily="50" charset="-128"/>
            </a:endParaRPr>
          </a:p>
        </p:txBody>
      </p:sp>
      <p:sp>
        <p:nvSpPr>
          <p:cNvPr id="10" name="コンテンツ プレースホルダー 4">
            <a:extLst>
              <a:ext uri="{FF2B5EF4-FFF2-40B4-BE49-F238E27FC236}">
                <a16:creationId xmlns:a16="http://schemas.microsoft.com/office/drawing/2014/main" xmlns="" id="{8F5931D6-22A6-4F29-A526-57781BB3FBBC}"/>
              </a:ext>
            </a:extLst>
          </p:cNvPr>
          <p:cNvSpPr txBox="1">
            <a:spLocks/>
          </p:cNvSpPr>
          <p:nvPr/>
        </p:nvSpPr>
        <p:spPr>
          <a:xfrm>
            <a:off x="309284" y="6035009"/>
            <a:ext cx="5720926" cy="768770"/>
          </a:xfrm>
          <a:prstGeom prst="rect">
            <a:avLst/>
          </a:prstGeom>
          <a:ln>
            <a:solidFill>
              <a:schemeClr val="accent1">
                <a:shade val="95000"/>
                <a:satMod val="105000"/>
              </a:schemeClr>
            </a:solidFill>
          </a:ln>
        </p:spPr>
        <p:txBody>
          <a:bodyPr vert="horz" lIns="91440" tIns="45720" rIns="91440" bIns="45720" rtlCol="0">
            <a:noAutofit/>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dirty="0">
                <a:latin typeface="Meiryo UI" panose="020B0604030504040204" pitchFamily="50" charset="-128"/>
                <a:ea typeface="Meiryo UI" panose="020B0604030504040204" pitchFamily="50" charset="-128"/>
              </a:rPr>
              <a:t>問い合わせ先：</a:t>
            </a:r>
            <a:r>
              <a:rPr lang="ja-JP" altLang="en-US" dirty="0" err="1">
                <a:latin typeface="Meiryo UI" panose="020B0604030504040204" pitchFamily="50" charset="-128"/>
                <a:ea typeface="Meiryo UI" panose="020B0604030504040204" pitchFamily="50" charset="-128"/>
              </a:rPr>
              <a:t>しまぽ</a:t>
            </a:r>
            <a:r>
              <a:rPr lang="ja-JP" altLang="en-US" dirty="0">
                <a:latin typeface="Meiryo UI" panose="020B0604030504040204" pitchFamily="50" charset="-128"/>
                <a:ea typeface="Meiryo UI" panose="020B0604030504040204" pitchFamily="50" charset="-128"/>
              </a:rPr>
              <a:t>通貨事務局営業時間</a:t>
            </a:r>
            <a:r>
              <a:rPr lang="ja-JP" altLang="en-US" dirty="0">
                <a:latin typeface="Meiryo UI" panose="020B0604030504040204" pitchFamily="50" charset="-128"/>
                <a:ea typeface="Meiryo UI" panose="020B0604030504040204" pitchFamily="50" charset="-128"/>
                <a:sym typeface="Wingdings" pitchFamily="2" charset="2"/>
              </a:rPr>
              <a:t>　（</a:t>
            </a:r>
            <a:r>
              <a:rPr lang="en-US" altLang="ja-JP" dirty="0">
                <a:latin typeface="Meiryo UI" panose="020B0604030504040204" pitchFamily="50" charset="-128"/>
                <a:ea typeface="Meiryo UI" panose="020B0604030504040204" pitchFamily="50" charset="-128"/>
              </a:rPr>
              <a:t>9</a:t>
            </a:r>
            <a:r>
              <a:rPr lang="ja-JP" altLang="en-US" dirty="0">
                <a:latin typeface="Meiryo UI" panose="020B0604030504040204" pitchFamily="50" charset="-128"/>
                <a:ea typeface="Meiryo UI" panose="020B0604030504040204" pitchFamily="50" charset="-128"/>
              </a:rPr>
              <a:t>時</a:t>
            </a:r>
            <a:r>
              <a:rPr lang="en-US" altLang="ja-JP" dirty="0">
                <a:latin typeface="Meiryo UI" panose="020B0604030504040204" pitchFamily="50" charset="-128"/>
                <a:ea typeface="Meiryo UI" panose="020B0604030504040204" pitchFamily="50" charset="-128"/>
              </a:rPr>
              <a:t>30</a:t>
            </a:r>
            <a:r>
              <a:rPr lang="ja-JP" altLang="en-US" dirty="0">
                <a:latin typeface="Meiryo UI" panose="020B0604030504040204" pitchFamily="50" charset="-128"/>
                <a:ea typeface="Meiryo UI" panose="020B0604030504040204" pitchFamily="50" charset="-128"/>
              </a:rPr>
              <a:t>分</a:t>
            </a:r>
            <a:r>
              <a:rPr lang="en-US" altLang="ja-JP" dirty="0">
                <a:latin typeface="Meiryo UI" panose="020B0604030504040204" pitchFamily="50" charset="-128"/>
                <a:ea typeface="Meiryo UI" panose="020B0604030504040204" pitchFamily="50" charset="-128"/>
              </a:rPr>
              <a:t>~17</a:t>
            </a:r>
            <a:r>
              <a:rPr lang="ja-JP" altLang="en-US" dirty="0">
                <a:latin typeface="Meiryo UI" panose="020B0604030504040204" pitchFamily="50" charset="-128"/>
                <a:ea typeface="Meiryo UI" panose="020B0604030504040204" pitchFamily="50" charset="-128"/>
              </a:rPr>
              <a:t>時</a:t>
            </a:r>
            <a:r>
              <a:rPr lang="en-US" altLang="ja-JP" dirty="0">
                <a:latin typeface="Meiryo UI" panose="020B0604030504040204" pitchFamily="50" charset="-128"/>
                <a:ea typeface="Meiryo UI" panose="020B0604030504040204" pitchFamily="50" charset="-128"/>
              </a:rPr>
              <a:t>30</a:t>
            </a:r>
            <a:r>
              <a:rPr lang="ja-JP" altLang="en-US" dirty="0">
                <a:latin typeface="Meiryo UI" panose="020B0604030504040204" pitchFamily="50" charset="-128"/>
                <a:ea typeface="Meiryo UI" panose="020B0604030504040204" pitchFamily="50" charset="-128"/>
              </a:rPr>
              <a:t>分　土日祝休業）</a:t>
            </a:r>
            <a:endParaRPr lang="en-US" altLang="ja-JP" dirty="0">
              <a:latin typeface="Meiryo UI" panose="020B0604030504040204" pitchFamily="50" charset="-128"/>
              <a:ea typeface="Meiryo UI" panose="020B0604030504040204" pitchFamily="50" charset="-128"/>
            </a:endParaRPr>
          </a:p>
          <a:p>
            <a:r>
              <a:rPr lang="en-US" altLang="ja-JP" dirty="0">
                <a:latin typeface="Meiryo UI" panose="020B0604030504040204" pitchFamily="50" charset="-128"/>
                <a:ea typeface="Meiryo UI" panose="020B0604030504040204" pitchFamily="50" charset="-128"/>
              </a:rPr>
              <a:t>TEL</a:t>
            </a:r>
            <a:r>
              <a:rPr lang="ja-JP" altLang="en-US"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03-6737-9263</a:t>
            </a:r>
            <a:r>
              <a:rPr lang="ja-JP" altLang="en-US"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JTB</a:t>
            </a:r>
            <a:r>
              <a:rPr lang="ja-JP" altLang="en-US" dirty="0">
                <a:latin typeface="Meiryo UI" panose="020B0604030504040204" pitchFamily="50" charset="-128"/>
                <a:ea typeface="Meiryo UI" panose="020B0604030504040204" pitchFamily="50" charset="-128"/>
              </a:rPr>
              <a:t>コーポレートセールス霞が関第一事業部）</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または、</a:t>
            </a:r>
            <a:r>
              <a:rPr lang="en-US" altLang="ja-JP" dirty="0">
                <a:latin typeface="Meiryo UI" panose="020B0604030504040204" pitchFamily="50" charset="-128"/>
                <a:ea typeface="Meiryo UI" panose="020B0604030504040204" pitchFamily="50" charset="-128"/>
              </a:rPr>
              <a:t>03-5579-2682</a:t>
            </a:r>
            <a:r>
              <a:rPr lang="ja-JP" altLang="en-US" dirty="0">
                <a:latin typeface="Meiryo UI" panose="020B0604030504040204" pitchFamily="50" charset="-128"/>
                <a:ea typeface="Meiryo UI" panose="020B0604030504040204" pitchFamily="50" charset="-128"/>
              </a:rPr>
              <a:t>（（公財）東京観光財団）</a:t>
            </a:r>
            <a:endParaRPr lang="en-US" alt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6642935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スライド番号プレースホルダー 19"/>
          <p:cNvSpPr>
            <a:spLocks noGrp="1"/>
          </p:cNvSpPr>
          <p:nvPr>
            <p:ph type="sldNum" sz="quarter" idx="12"/>
          </p:nvPr>
        </p:nvSpPr>
        <p:spPr>
          <a:xfrm>
            <a:off x="6553200" y="6438654"/>
            <a:ext cx="2133600" cy="365125"/>
          </a:xfrm>
        </p:spPr>
        <p:txBody>
          <a:bodyPr/>
          <a:lstStyle/>
          <a:p>
            <a:fld id="{B1946512-26A0-2943-97A2-6EA47330DC2E}" type="slidenum">
              <a:rPr kumimoji="1" lang="ja-JP" altLang="en-US" sz="1000" smtClean="0">
                <a:cs typeface="ヒラギノ丸ゴ Pro W4"/>
              </a:rPr>
              <a:pPr/>
              <a:t>22</a:t>
            </a:fld>
            <a:endParaRPr kumimoji="1" lang="ja-JP" altLang="en-US" sz="1000" dirty="0">
              <a:cs typeface="ヒラギノ丸ゴ Pro W4"/>
            </a:endParaRPr>
          </a:p>
        </p:txBody>
      </p:sp>
      <p:sp>
        <p:nvSpPr>
          <p:cNvPr id="125" name="タイトル 5"/>
          <p:cNvSpPr>
            <a:spLocks noGrp="1"/>
          </p:cNvSpPr>
          <p:nvPr>
            <p:ph type="title"/>
          </p:nvPr>
        </p:nvSpPr>
        <p:spPr>
          <a:xfrm>
            <a:off x="498050" y="426411"/>
            <a:ext cx="8229600" cy="626373"/>
          </a:xfrm>
          <a:prstGeom prst="rect">
            <a:avLst/>
          </a:prstGeom>
        </p:spPr>
        <p:txBody>
          <a:bodyPr>
            <a:normAutofit/>
          </a:bodyPr>
          <a:lstStyle/>
          <a:p>
            <a:pPr lvl="0"/>
            <a:r>
              <a:rPr lang="en-US" altLang="ja-JP" sz="1800" dirty="0"/>
              <a:t>9.</a:t>
            </a:r>
            <a:r>
              <a:rPr lang="ja-JP" altLang="en-US" sz="1800" dirty="0"/>
              <a:t> よくあるご質問と回答①</a:t>
            </a:r>
            <a:endParaRPr lang="en-US" altLang="ja-JP" sz="1800" dirty="0"/>
          </a:p>
        </p:txBody>
      </p:sp>
      <p:sp>
        <p:nvSpPr>
          <p:cNvPr id="3" name="コンテンツ プレースホルダー 2">
            <a:extLst>
              <a:ext uri="{FF2B5EF4-FFF2-40B4-BE49-F238E27FC236}">
                <a16:creationId xmlns:a16="http://schemas.microsoft.com/office/drawing/2014/main" xmlns="" id="{1E46ED87-8C2A-44A9-A751-1755360E03B2}"/>
              </a:ext>
            </a:extLst>
          </p:cNvPr>
          <p:cNvSpPr>
            <a:spLocks noGrp="1"/>
          </p:cNvSpPr>
          <p:nvPr>
            <p:ph idx="4294967295"/>
          </p:nvPr>
        </p:nvSpPr>
        <p:spPr>
          <a:xfrm>
            <a:off x="457200" y="1140643"/>
            <a:ext cx="8229600" cy="750548"/>
          </a:xfrm>
          <a:prstGeom prst="rect">
            <a:avLst/>
          </a:prstGeom>
        </p:spPr>
        <p:txBody>
          <a:bodyPr>
            <a:normAutofit/>
          </a:bodyPr>
          <a:lstStyle/>
          <a:p>
            <a:endParaRPr lang="en-US" altLang="ja-JP" dirty="0">
              <a:latin typeface="Meiryo UI" panose="020B0604030504040204" pitchFamily="50" charset="-128"/>
              <a:ea typeface="Meiryo UI" panose="020B0604030504040204" pitchFamily="50" charset="-128"/>
            </a:endParaRPr>
          </a:p>
          <a:p>
            <a:endParaRPr lang="ja-JP" altLang="en-US" dirty="0">
              <a:latin typeface="Meiryo UI" panose="020B0604030504040204" pitchFamily="50" charset="-128"/>
              <a:ea typeface="Meiryo UI" panose="020B0604030504040204" pitchFamily="50" charset="-128"/>
            </a:endParaRPr>
          </a:p>
        </p:txBody>
      </p:sp>
      <p:graphicFrame>
        <p:nvGraphicFramePr>
          <p:cNvPr id="2" name="表 1">
            <a:extLst>
              <a:ext uri="{FF2B5EF4-FFF2-40B4-BE49-F238E27FC236}">
                <a16:creationId xmlns:a16="http://schemas.microsoft.com/office/drawing/2014/main" xmlns="" id="{42C50B8B-5AEA-4AA9-B81A-09839B5A571F}"/>
              </a:ext>
            </a:extLst>
          </p:cNvPr>
          <p:cNvGraphicFramePr>
            <a:graphicFrameLocks noGrp="1"/>
          </p:cNvGraphicFramePr>
          <p:nvPr>
            <p:extLst>
              <p:ext uri="{D42A27DB-BD31-4B8C-83A1-F6EECF244321}">
                <p14:modId xmlns:p14="http://schemas.microsoft.com/office/powerpoint/2010/main" val="3049518315"/>
              </p:ext>
            </p:extLst>
          </p:nvPr>
        </p:nvGraphicFramePr>
        <p:xfrm>
          <a:off x="498050" y="3614060"/>
          <a:ext cx="7985549" cy="2843447"/>
        </p:xfrm>
        <a:graphic>
          <a:graphicData uri="http://schemas.openxmlformats.org/drawingml/2006/table">
            <a:tbl>
              <a:tblPr firstRow="1" bandRow="1">
                <a:tableStyleId>{5C22544A-7EE6-4342-B048-85BDC9FD1C3A}</a:tableStyleId>
              </a:tblPr>
              <a:tblGrid>
                <a:gridCol w="482338">
                  <a:extLst>
                    <a:ext uri="{9D8B030D-6E8A-4147-A177-3AD203B41FA5}">
                      <a16:colId xmlns:a16="http://schemas.microsoft.com/office/drawing/2014/main" xmlns="" val="3986517209"/>
                    </a:ext>
                  </a:extLst>
                </a:gridCol>
                <a:gridCol w="2337847">
                  <a:extLst>
                    <a:ext uri="{9D8B030D-6E8A-4147-A177-3AD203B41FA5}">
                      <a16:colId xmlns:a16="http://schemas.microsoft.com/office/drawing/2014/main" xmlns="" val="3250251019"/>
                    </a:ext>
                  </a:extLst>
                </a:gridCol>
                <a:gridCol w="5165364">
                  <a:extLst>
                    <a:ext uri="{9D8B030D-6E8A-4147-A177-3AD203B41FA5}">
                      <a16:colId xmlns:a16="http://schemas.microsoft.com/office/drawing/2014/main" xmlns="" val="577601832"/>
                    </a:ext>
                  </a:extLst>
                </a:gridCol>
              </a:tblGrid>
              <a:tr h="321104">
                <a:tc>
                  <a:txBody>
                    <a:bodyPr/>
                    <a:lstStyle/>
                    <a:p>
                      <a:r>
                        <a:rPr kumimoji="1" lang="en-US" altLang="ja-JP" sz="1200" dirty="0">
                          <a:latin typeface="Meiryo UI" panose="020B0604030504040204" pitchFamily="50" charset="-128"/>
                          <a:ea typeface="Meiryo UI" panose="020B0604030504040204" pitchFamily="50" charset="-128"/>
                        </a:rPr>
                        <a:t>No</a:t>
                      </a: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gn="ctr"/>
                      <a:r>
                        <a:rPr kumimoji="1" lang="ja-JP" altLang="en-US" sz="1200" dirty="0">
                          <a:latin typeface="Meiryo UI" panose="020B0604030504040204" pitchFamily="50" charset="-128"/>
                          <a:ea typeface="Meiryo UI" panose="020B0604030504040204" pitchFamily="50" charset="-128"/>
                        </a:rPr>
                        <a:t>質問</a:t>
                      </a:r>
                    </a:p>
                  </a:txBody>
                  <a:tcPr/>
                </a:tc>
                <a:tc>
                  <a:txBody>
                    <a:bodyPr/>
                    <a:lstStyle/>
                    <a:p>
                      <a:pPr algn="ctr"/>
                      <a:r>
                        <a:rPr kumimoji="1" lang="ja-JP" altLang="en-US" sz="1200" dirty="0">
                          <a:latin typeface="Meiryo UI" panose="020B0604030504040204" pitchFamily="50" charset="-128"/>
                          <a:ea typeface="Meiryo UI" panose="020B0604030504040204" pitchFamily="50" charset="-128"/>
                        </a:rPr>
                        <a:t>回答</a:t>
                      </a:r>
                    </a:p>
                  </a:txBody>
                  <a:tcPr/>
                </a:tc>
                <a:extLst>
                  <a:ext uri="{0D108BD9-81ED-4DB2-BD59-A6C34878D82A}">
                    <a16:rowId xmlns:a16="http://schemas.microsoft.com/office/drawing/2014/main" xmlns="" val="281102547"/>
                  </a:ext>
                </a:extLst>
              </a:tr>
              <a:tr h="759787">
                <a:tc>
                  <a:txBody>
                    <a:bodyPr/>
                    <a:lstStyle/>
                    <a:p>
                      <a:pPr marL="0" algn="ctr" defTabSz="457200" rtl="0" eaLnBrk="1" fontAlgn="ctr" latinLnBrk="0" hangingPunct="1"/>
                      <a:r>
                        <a:rPr kumimoji="1" lang="en-US" altLang="ja-JP" sz="1100" kern="1200" dirty="0">
                          <a:solidFill>
                            <a:schemeClr val="tx1"/>
                          </a:solidFill>
                          <a:latin typeface="Meiryo UI" panose="020B0604030504040204" pitchFamily="50" charset="-128"/>
                          <a:ea typeface="Meiryo UI" panose="020B0604030504040204" pitchFamily="50" charset="-128"/>
                          <a:cs typeface="+mn-cs"/>
                        </a:rPr>
                        <a:t>1</a:t>
                      </a:r>
                    </a:p>
                  </a:txBody>
                  <a:tcPr anchor="ctr"/>
                </a:tc>
                <a:tc>
                  <a:txBody>
                    <a:bodyPr/>
                    <a:lstStyle/>
                    <a:p>
                      <a:pPr algn="l" fontAlgn="ctr"/>
                      <a:r>
                        <a:rPr lang="ja-JP" altLang="en-US" sz="1200" b="0" i="0" u="none" strike="noStrike" dirty="0" err="1">
                          <a:solidFill>
                            <a:srgbClr val="000000"/>
                          </a:solidFill>
                          <a:effectLst/>
                          <a:latin typeface="Meiryo UI" panose="020B0604030504040204" pitchFamily="50" charset="-128"/>
                          <a:ea typeface="Meiryo UI" panose="020B0604030504040204" pitchFamily="50" charset="-128"/>
                        </a:rPr>
                        <a:t>しまぽ</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通貨取引開始に必要なものは何ですか</a:t>
                      </a:r>
                    </a:p>
                  </a:txBody>
                  <a:tcPr marL="6350" marR="6350" marT="6350"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・加盟店登録後にお渡しする電子スタンプと加盟店承認証が必要です。その他、</a:t>
                      </a:r>
                      <a:r>
                        <a:rPr lang="en-US" altLang="ja-JP" sz="1200" b="0" i="0" u="none" strike="noStrike" dirty="0">
                          <a:solidFill>
                            <a:srgbClr val="000000"/>
                          </a:solidFill>
                          <a:effectLst/>
                          <a:latin typeface="Meiryo UI" panose="020B0604030504040204" pitchFamily="50" charset="-128"/>
                          <a:ea typeface="Meiryo UI" panose="020B0604030504040204" pitchFamily="50" charset="-128"/>
                        </a:rPr>
                        <a:t>PR</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ツールとして「加盟店シール」、「ポスター」なども配布予定です。</a:t>
                      </a:r>
                      <a:r>
                        <a:rPr lang="en-US" altLang="ja-JP" sz="1200" b="0"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すべて事務局から提供いたします。）</a:t>
                      </a:r>
                    </a:p>
                  </a:txBody>
                  <a:tcPr marL="6350" marR="6350" marT="6350" anchor="ctr"/>
                </a:tc>
                <a:extLst>
                  <a:ext uri="{0D108BD9-81ED-4DB2-BD59-A6C34878D82A}">
                    <a16:rowId xmlns:a16="http://schemas.microsoft.com/office/drawing/2014/main" xmlns="" val="653724017"/>
                  </a:ext>
                </a:extLst>
              </a:tr>
              <a:tr h="720454">
                <a:tc>
                  <a:txBody>
                    <a:bodyPr/>
                    <a:lstStyle/>
                    <a:p>
                      <a:pPr marL="0" algn="ctr" defTabSz="457200" rtl="0" eaLnBrk="1" fontAlgn="ctr" latinLnBrk="0" hangingPunct="1"/>
                      <a:r>
                        <a:rPr kumimoji="1" lang="en-US" altLang="ja-JP" sz="1100" kern="1200" dirty="0">
                          <a:solidFill>
                            <a:schemeClr val="tx1"/>
                          </a:solidFill>
                          <a:latin typeface="Meiryo UI" panose="020B0604030504040204" pitchFamily="50" charset="-128"/>
                          <a:ea typeface="Meiryo UI" panose="020B0604030504040204" pitchFamily="50" charset="-128"/>
                          <a:cs typeface="+mn-cs"/>
                        </a:rPr>
                        <a:t>2</a:t>
                      </a:r>
                    </a:p>
                    <a:p>
                      <a:pPr algn="ctr"/>
                      <a:endParaRPr kumimoji="1" lang="ja-JP" altLang="en-US" sz="1100" kern="1200" dirty="0">
                        <a:solidFill>
                          <a:schemeClr val="tx1"/>
                        </a:solidFill>
                        <a:latin typeface="Meiryo UI" panose="020B0604030504040204" pitchFamily="50" charset="-128"/>
                        <a:ea typeface="Meiryo UI" panose="020B0604030504040204" pitchFamily="50" charset="-128"/>
                      </a:endParaRPr>
                    </a:p>
                  </a:txBody>
                  <a:tcPr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パソコンがないが、加盟店登録は出来るのか</a:t>
                      </a:r>
                    </a:p>
                  </a:txBody>
                  <a:tcPr marL="6350" marR="6350" marT="6350"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・パソコンが無くても登録はできます。携帯電話（スマートフォン</a:t>
                      </a:r>
                      <a:r>
                        <a:rPr lang="en-US" altLang="ja-JP" sz="1200" b="0"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ガラケー）のメールアドレスでも登録可能です。ただし、管理画面での利用実績データの確認にはパソコンが必要となります。</a:t>
                      </a:r>
                    </a:p>
                  </a:txBody>
                  <a:tcPr marL="6350" marR="6350" marT="6350" anchor="ctr"/>
                </a:tc>
                <a:extLst>
                  <a:ext uri="{0D108BD9-81ED-4DB2-BD59-A6C34878D82A}">
                    <a16:rowId xmlns:a16="http://schemas.microsoft.com/office/drawing/2014/main" xmlns="" val="4120222702"/>
                  </a:ext>
                </a:extLst>
              </a:tr>
              <a:tr h="1042102">
                <a:tc>
                  <a:txBody>
                    <a:bodyPr/>
                    <a:lstStyle/>
                    <a:p>
                      <a:pPr marL="0" algn="ctr" defTabSz="457200" rtl="0" eaLnBrk="1" fontAlgn="ctr" latinLnBrk="0" hangingPunct="1"/>
                      <a:r>
                        <a:rPr kumimoji="1" lang="en-US" altLang="ja-JP" sz="1100" kern="1200" dirty="0">
                          <a:solidFill>
                            <a:schemeClr val="tx1"/>
                          </a:solidFill>
                          <a:latin typeface="Meiryo UI" panose="020B0604030504040204" pitchFamily="50" charset="-128"/>
                          <a:ea typeface="Meiryo UI" panose="020B0604030504040204" pitchFamily="50" charset="-128"/>
                          <a:cs typeface="+mn-cs"/>
                        </a:rPr>
                        <a:t>3</a:t>
                      </a:r>
                      <a:endParaRPr kumimoji="1" lang="ja-JP" altLang="en-US" sz="1100" kern="1200" dirty="0">
                        <a:solidFill>
                          <a:schemeClr val="tx1"/>
                        </a:solidFill>
                        <a:latin typeface="Meiryo UI" panose="020B0604030504040204" pitchFamily="50" charset="-128"/>
                        <a:ea typeface="Meiryo UI" panose="020B0604030504040204" pitchFamily="50" charset="-128"/>
                        <a:cs typeface="+mn-cs"/>
                      </a:endParaRPr>
                    </a:p>
                  </a:txBody>
                  <a:tcPr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申請すれば加盟店登録が可能か</a:t>
                      </a:r>
                    </a:p>
                  </a:txBody>
                  <a:tcPr marL="6350" marR="6350" marT="6350"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・加盟申込書を提出いただいた後、</a:t>
                      </a:r>
                      <a:r>
                        <a:rPr lang="en-US" altLang="ja-JP" sz="1200" b="0" i="0" u="none" strike="noStrike" dirty="0">
                          <a:solidFill>
                            <a:srgbClr val="000000"/>
                          </a:solidFill>
                          <a:effectLst/>
                          <a:latin typeface="Meiryo UI" panose="020B0604030504040204" pitchFamily="50" charset="-128"/>
                          <a:ea typeface="Meiryo UI" panose="020B0604030504040204" pitchFamily="50" charset="-128"/>
                        </a:rPr>
                        <a:t>9</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月に行われます運用説明会にご参加いただき、誓約書をご提出いただくことが登録の条件となります。</a:t>
                      </a:r>
                    </a:p>
                  </a:txBody>
                  <a:tcPr marL="6350" marR="6350" marT="6350" anchor="ctr"/>
                </a:tc>
                <a:extLst>
                  <a:ext uri="{0D108BD9-81ED-4DB2-BD59-A6C34878D82A}">
                    <a16:rowId xmlns:a16="http://schemas.microsoft.com/office/drawing/2014/main" xmlns="" val="2571436092"/>
                  </a:ext>
                </a:extLst>
              </a:tr>
            </a:tbl>
          </a:graphicData>
        </a:graphic>
      </p:graphicFrame>
      <p:sp>
        <p:nvSpPr>
          <p:cNvPr id="6" name="コンテンツ プレースホルダー 1">
            <a:extLst>
              <a:ext uri="{FF2B5EF4-FFF2-40B4-BE49-F238E27FC236}">
                <a16:creationId xmlns:a16="http://schemas.microsoft.com/office/drawing/2014/main" xmlns="" id="{30C512B6-8A88-47E4-9FF6-6D61679FE987}"/>
              </a:ext>
            </a:extLst>
          </p:cNvPr>
          <p:cNvSpPr txBox="1">
            <a:spLocks/>
          </p:cNvSpPr>
          <p:nvPr/>
        </p:nvSpPr>
        <p:spPr>
          <a:xfrm>
            <a:off x="457200" y="1045667"/>
            <a:ext cx="8229600" cy="528609"/>
          </a:xfrm>
          <a:prstGeom prst="rect">
            <a:avLst/>
          </a:prstGeom>
        </p:spPr>
        <p:txBody>
          <a:bodyPr vert="horz" lIns="91440" tIns="45720" rIns="91440" bIns="45720" rtlCol="0">
            <a:noAutofit/>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sz="1400" dirty="0">
                <a:latin typeface="Meiryo UI" panose="020B0604030504040204" pitchFamily="50" charset="-128"/>
                <a:ea typeface="Meiryo UI" panose="020B0604030504040204" pitchFamily="50" charset="-128"/>
              </a:rPr>
              <a:t>不明点や使い方、スタンプ等の不具合などの問い合わせについては、コールセンターが対応しますのでご安心ください。</a:t>
            </a:r>
          </a:p>
        </p:txBody>
      </p:sp>
      <p:sp>
        <p:nvSpPr>
          <p:cNvPr id="7" name="テキスト ボックス 6">
            <a:extLst>
              <a:ext uri="{FF2B5EF4-FFF2-40B4-BE49-F238E27FC236}">
                <a16:creationId xmlns:a16="http://schemas.microsoft.com/office/drawing/2014/main" xmlns="" id="{5F42320E-78CD-436A-A57C-06CA2334B818}"/>
              </a:ext>
            </a:extLst>
          </p:cNvPr>
          <p:cNvSpPr txBox="1"/>
          <p:nvPr/>
        </p:nvSpPr>
        <p:spPr>
          <a:xfrm>
            <a:off x="623403" y="1834426"/>
            <a:ext cx="768593" cy="307777"/>
          </a:xfrm>
          <a:prstGeom prst="rect">
            <a:avLst/>
          </a:prstGeom>
          <a:noFill/>
        </p:spPr>
        <p:txBody>
          <a:bodyPr wrap="square" rtlCol="0">
            <a:spAutoFit/>
          </a:bodyPr>
          <a:lstStyle/>
          <a:p>
            <a:pPr algn="ct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旅行者</a:t>
            </a:r>
          </a:p>
        </p:txBody>
      </p:sp>
      <p:pic>
        <p:nvPicPr>
          <p:cNvPr id="8" name="図 7" descr="user_male-128.png">
            <a:extLst>
              <a:ext uri="{FF2B5EF4-FFF2-40B4-BE49-F238E27FC236}">
                <a16:creationId xmlns:a16="http://schemas.microsoft.com/office/drawing/2014/main" xmlns="" id="{24434E0A-B144-4393-89C9-2B22E8C9E9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8208" y="1740316"/>
            <a:ext cx="725069" cy="725069"/>
          </a:xfrm>
          <a:prstGeom prst="rect">
            <a:avLst/>
          </a:prstGeom>
        </p:spPr>
      </p:pic>
      <p:sp>
        <p:nvSpPr>
          <p:cNvPr id="10" name="テキスト ボックス 9">
            <a:extLst>
              <a:ext uri="{FF2B5EF4-FFF2-40B4-BE49-F238E27FC236}">
                <a16:creationId xmlns:a16="http://schemas.microsoft.com/office/drawing/2014/main" xmlns="" id="{C4B34745-11D8-438C-BCD0-EAED6DB604AB}"/>
              </a:ext>
            </a:extLst>
          </p:cNvPr>
          <p:cNvSpPr txBox="1"/>
          <p:nvPr/>
        </p:nvSpPr>
        <p:spPr>
          <a:xfrm>
            <a:off x="668721" y="2885771"/>
            <a:ext cx="723275" cy="307777"/>
          </a:xfrm>
          <a:prstGeom prst="rect">
            <a:avLst/>
          </a:prstGeom>
          <a:noFill/>
        </p:spPr>
        <p:txBody>
          <a:bodyPr wrap="none" rtlCol="0">
            <a:spAutoFit/>
          </a:bodyPr>
          <a:lstStyle/>
          <a:p>
            <a:pPr algn="ct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加盟店</a:t>
            </a:r>
          </a:p>
        </p:txBody>
      </p:sp>
      <p:pic>
        <p:nvPicPr>
          <p:cNvPr id="12" name="Picture 2">
            <a:extLst>
              <a:ext uri="{FF2B5EF4-FFF2-40B4-BE49-F238E27FC236}">
                <a16:creationId xmlns:a16="http://schemas.microsoft.com/office/drawing/2014/main" xmlns="" id="{482C2121-986B-472C-A55F-67352623A6F3}"/>
              </a:ext>
            </a:extLst>
          </p:cNvPr>
          <p:cNvPicPr>
            <a:picLocks noChangeAspect="1" noChangeArrowheads="1"/>
          </p:cNvPicPr>
          <p:nvPr/>
        </p:nvPicPr>
        <p:blipFill rotWithShape="1">
          <a:blip r:embed="rId3" cstate="email">
            <a:clrChange>
              <a:clrFrom>
                <a:srgbClr val="000000"/>
              </a:clrFrom>
              <a:clrTo>
                <a:srgbClr val="000000">
                  <a:alpha val="0"/>
                </a:srgbClr>
              </a:clrTo>
            </a:clrChange>
            <a:extLst>
              <a:ext uri="{28A0092B-C50C-407E-A947-70E740481C1C}">
                <a14:useLocalDpi xmlns:a14="http://schemas.microsoft.com/office/drawing/2010/main"/>
              </a:ext>
            </a:extLst>
          </a:blip>
          <a:srcRect/>
          <a:stretch/>
        </p:blipFill>
        <p:spPr bwMode="auto">
          <a:xfrm>
            <a:off x="2252425" y="2668270"/>
            <a:ext cx="454107" cy="5688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4" name="図形グループ 54">
            <a:extLst>
              <a:ext uri="{FF2B5EF4-FFF2-40B4-BE49-F238E27FC236}">
                <a16:creationId xmlns:a16="http://schemas.microsoft.com/office/drawing/2014/main" xmlns="" id="{DCFF2249-9439-48BD-B928-71DE58A4EC29}"/>
              </a:ext>
            </a:extLst>
          </p:cNvPr>
          <p:cNvGrpSpPr/>
          <p:nvPr/>
        </p:nvGrpSpPr>
        <p:grpSpPr>
          <a:xfrm>
            <a:off x="2267869" y="1711112"/>
            <a:ext cx="391667" cy="765455"/>
            <a:chOff x="345360" y="4722584"/>
            <a:chExt cx="608323" cy="1251114"/>
          </a:xfrm>
        </p:grpSpPr>
        <p:grpSp>
          <p:nvGrpSpPr>
            <p:cNvPr id="15" name="図形グループ 55">
              <a:extLst>
                <a:ext uri="{FF2B5EF4-FFF2-40B4-BE49-F238E27FC236}">
                  <a16:creationId xmlns:a16="http://schemas.microsoft.com/office/drawing/2014/main" xmlns="" id="{B184ABF7-B4E0-4F8B-BF35-DA6DE67D3897}"/>
                </a:ext>
              </a:extLst>
            </p:cNvPr>
            <p:cNvGrpSpPr/>
            <p:nvPr/>
          </p:nvGrpSpPr>
          <p:grpSpPr>
            <a:xfrm>
              <a:off x="345360" y="4722584"/>
              <a:ext cx="608323" cy="1251114"/>
              <a:chOff x="6225409" y="3784544"/>
              <a:chExt cx="307502" cy="632426"/>
            </a:xfrm>
          </p:grpSpPr>
          <p:grpSp>
            <p:nvGrpSpPr>
              <p:cNvPr id="17" name="図形グループ 57">
                <a:extLst>
                  <a:ext uri="{FF2B5EF4-FFF2-40B4-BE49-F238E27FC236}">
                    <a16:creationId xmlns:a16="http://schemas.microsoft.com/office/drawing/2014/main" xmlns="" id="{5BD28496-882C-41FE-9857-8C38739CF251}"/>
                  </a:ext>
                </a:extLst>
              </p:cNvPr>
              <p:cNvGrpSpPr/>
              <p:nvPr/>
            </p:nvGrpSpPr>
            <p:grpSpPr>
              <a:xfrm>
                <a:off x="6225409" y="3784544"/>
                <a:ext cx="307502" cy="632426"/>
                <a:chOff x="5240632" y="2107323"/>
                <a:chExt cx="1987590" cy="4087790"/>
              </a:xfrm>
            </p:grpSpPr>
            <p:pic>
              <p:nvPicPr>
                <p:cNvPr id="19" name="図 18" descr="sp.jpg">
                  <a:extLst>
                    <a:ext uri="{FF2B5EF4-FFF2-40B4-BE49-F238E27FC236}">
                      <a16:creationId xmlns:a16="http://schemas.microsoft.com/office/drawing/2014/main" xmlns="" id="{D58A5B5A-3924-43ED-A6FA-BF57EBFA38E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40632" y="2107323"/>
                  <a:ext cx="1987590" cy="4087790"/>
                </a:xfrm>
                <a:prstGeom prst="rect">
                  <a:avLst/>
                </a:prstGeom>
              </p:spPr>
            </p:pic>
            <p:pic>
              <p:nvPicPr>
                <p:cNvPr id="20" name="図 19" descr="写真 Apr 10, 1 43 09 PM.png">
                  <a:extLst>
                    <a:ext uri="{FF2B5EF4-FFF2-40B4-BE49-F238E27FC236}">
                      <a16:creationId xmlns:a16="http://schemas.microsoft.com/office/drawing/2014/main" xmlns="" id="{871F5400-7C8B-4A54-BD19-B5B985EED10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320446" y="2542283"/>
                  <a:ext cx="1836000" cy="3179428"/>
                </a:xfrm>
                <a:prstGeom prst="rect">
                  <a:avLst/>
                </a:prstGeom>
              </p:spPr>
            </p:pic>
          </p:grpSp>
          <p:sp>
            <p:nvSpPr>
              <p:cNvPr id="18" name="正方形/長方形 17">
                <a:extLst>
                  <a:ext uri="{FF2B5EF4-FFF2-40B4-BE49-F238E27FC236}">
                    <a16:creationId xmlns:a16="http://schemas.microsoft.com/office/drawing/2014/main" xmlns="" id="{5E7849A2-77E1-462A-8910-85F160BFDF07}"/>
                  </a:ext>
                </a:extLst>
              </p:cNvPr>
              <p:cNvSpPr/>
              <p:nvPr/>
            </p:nvSpPr>
            <p:spPr>
              <a:xfrm>
                <a:off x="6237751" y="3859483"/>
                <a:ext cx="284049" cy="276892"/>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16" name="Picture 65">
              <a:extLst>
                <a:ext uri="{FF2B5EF4-FFF2-40B4-BE49-F238E27FC236}">
                  <a16:creationId xmlns:a16="http://schemas.microsoft.com/office/drawing/2014/main" xmlns="" id="{4A503C75-1C67-47B0-9E15-8AC701D7CA9C}"/>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374341" y="4869201"/>
              <a:ext cx="558000" cy="953832"/>
            </a:xfrm>
            <a:prstGeom prst="rect">
              <a:avLst/>
            </a:prstGeom>
            <a:ln w="57150">
              <a:noFill/>
            </a:ln>
          </p:spPr>
        </p:pic>
      </p:grpSp>
      <p:pic>
        <p:nvPicPr>
          <p:cNvPr id="22" name="図 21" descr="Screen Shot 2017-02-15 at 10.37.28.png">
            <a:extLst>
              <a:ext uri="{FF2B5EF4-FFF2-40B4-BE49-F238E27FC236}">
                <a16:creationId xmlns:a16="http://schemas.microsoft.com/office/drawing/2014/main" xmlns="" id="{C567E319-40EA-455D-8CBD-12C925EEC38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92098" y="1961934"/>
            <a:ext cx="784476" cy="1025853"/>
          </a:xfrm>
          <a:prstGeom prst="rect">
            <a:avLst/>
          </a:prstGeom>
        </p:spPr>
      </p:pic>
      <p:sp>
        <p:nvSpPr>
          <p:cNvPr id="23" name="テキスト ボックス 22">
            <a:extLst>
              <a:ext uri="{FF2B5EF4-FFF2-40B4-BE49-F238E27FC236}">
                <a16:creationId xmlns:a16="http://schemas.microsoft.com/office/drawing/2014/main" xmlns="" id="{CD43FFE1-42DB-454A-9899-C1104C08330A}"/>
              </a:ext>
            </a:extLst>
          </p:cNvPr>
          <p:cNvSpPr txBox="1"/>
          <p:nvPr/>
        </p:nvSpPr>
        <p:spPr>
          <a:xfrm>
            <a:off x="6736266" y="1695926"/>
            <a:ext cx="1534393" cy="276999"/>
          </a:xfrm>
          <a:prstGeom prst="rect">
            <a:avLst/>
          </a:prstGeom>
          <a:noFill/>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コールセンター</a:t>
            </a:r>
            <a:endParaRPr kumimoji="1" lang="en-US" altLang="ja-JP" sz="12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4" name="カギ線コネクタ 74">
            <a:extLst>
              <a:ext uri="{FF2B5EF4-FFF2-40B4-BE49-F238E27FC236}">
                <a16:creationId xmlns:a16="http://schemas.microsoft.com/office/drawing/2014/main" xmlns="" id="{53F75797-A014-43D0-9E0E-356FE80D8364}"/>
              </a:ext>
            </a:extLst>
          </p:cNvPr>
          <p:cNvCxnSpPr>
            <a:cxnSpLocks/>
            <a:endCxn id="22" idx="1"/>
          </p:cNvCxnSpPr>
          <p:nvPr/>
        </p:nvCxnSpPr>
        <p:spPr>
          <a:xfrm>
            <a:off x="4673343" y="2205743"/>
            <a:ext cx="2418755" cy="269118"/>
          </a:xfrm>
          <a:prstGeom prst="bentConnector3">
            <a:avLst>
              <a:gd name="adj1" fmla="val 51169"/>
            </a:avLst>
          </a:prstGeom>
          <a:ln w="6350">
            <a:solidFill>
              <a:schemeClr val="tx1"/>
            </a:solidFill>
            <a:prstDash val="dash"/>
            <a:tailEnd type="arrow"/>
          </a:ln>
          <a:effectLst/>
        </p:spPr>
        <p:style>
          <a:lnRef idx="2">
            <a:schemeClr val="accent1"/>
          </a:lnRef>
          <a:fillRef idx="0">
            <a:schemeClr val="accent1"/>
          </a:fillRef>
          <a:effectRef idx="1">
            <a:schemeClr val="accent1"/>
          </a:effectRef>
          <a:fontRef idx="minor">
            <a:schemeClr val="tx1"/>
          </a:fontRef>
        </p:style>
      </p:cxnSp>
      <p:sp>
        <p:nvSpPr>
          <p:cNvPr id="25" name="正方形/長方形 24">
            <a:extLst>
              <a:ext uri="{FF2B5EF4-FFF2-40B4-BE49-F238E27FC236}">
                <a16:creationId xmlns:a16="http://schemas.microsoft.com/office/drawing/2014/main" xmlns="" id="{7AEE8F80-4C12-4A78-9934-CFEFEE0E1C03}"/>
              </a:ext>
            </a:extLst>
          </p:cNvPr>
          <p:cNvSpPr/>
          <p:nvPr/>
        </p:nvSpPr>
        <p:spPr>
          <a:xfrm>
            <a:off x="4495701" y="4549921"/>
            <a:ext cx="218025" cy="21802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Meiryo UI" panose="020B0604030504040204" pitchFamily="50" charset="-128"/>
              <a:ea typeface="Meiryo UI" panose="020B0604030504040204" pitchFamily="50" charset="-128"/>
            </a:endParaRPr>
          </a:p>
        </p:txBody>
      </p:sp>
      <p:sp>
        <p:nvSpPr>
          <p:cNvPr id="27" name="テキスト ボックス 26">
            <a:extLst>
              <a:ext uri="{FF2B5EF4-FFF2-40B4-BE49-F238E27FC236}">
                <a16:creationId xmlns:a16="http://schemas.microsoft.com/office/drawing/2014/main" xmlns="" id="{09B51729-D85E-489C-8729-D8A8F1099E9A}"/>
              </a:ext>
            </a:extLst>
          </p:cNvPr>
          <p:cNvSpPr txBox="1"/>
          <p:nvPr/>
        </p:nvSpPr>
        <p:spPr>
          <a:xfrm>
            <a:off x="2659536" y="2836588"/>
            <a:ext cx="2102112" cy="523220"/>
          </a:xfrm>
          <a:prstGeom prst="rect">
            <a:avLst/>
          </a:prstGeom>
          <a:noFill/>
        </p:spPr>
        <p:txBody>
          <a:bodyPr wrap="square" rtlCol="0">
            <a:spAutoFit/>
          </a:bodyPr>
          <a:lstStyle/>
          <a:p>
            <a:pPr algn="ctr"/>
            <a:r>
              <a:rPr kumimoji="1" lang="ja-JP" altLang="en-US"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不明点や使い方・不具合などの問合せ</a:t>
            </a:r>
            <a:endParaRPr kumimoji="1" lang="en-US" altLang="ja-JP"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テキスト ボックス 27">
            <a:extLst>
              <a:ext uri="{FF2B5EF4-FFF2-40B4-BE49-F238E27FC236}">
                <a16:creationId xmlns:a16="http://schemas.microsoft.com/office/drawing/2014/main" xmlns="" id="{8296E039-6B20-43AD-A0FF-13ECF036F05D}"/>
              </a:ext>
            </a:extLst>
          </p:cNvPr>
          <p:cNvSpPr txBox="1"/>
          <p:nvPr/>
        </p:nvSpPr>
        <p:spPr>
          <a:xfrm>
            <a:off x="2745748" y="1983636"/>
            <a:ext cx="1768380" cy="307777"/>
          </a:xfrm>
          <a:prstGeom prst="rect">
            <a:avLst/>
          </a:prstGeom>
          <a:noFill/>
        </p:spPr>
        <p:txBody>
          <a:bodyPr wrap="square" rtlCol="0">
            <a:spAutoFit/>
          </a:bodyPr>
          <a:lstStyle/>
          <a:p>
            <a:pPr algn="ctr"/>
            <a:r>
              <a:rPr kumimoji="1" lang="ja-JP" altLang="en-US"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使い方などの問合せ</a:t>
            </a:r>
            <a:endParaRPr kumimoji="1" lang="en-US" altLang="ja-JP" sz="14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6" name="カギ線コネクタ 74">
            <a:extLst>
              <a:ext uri="{FF2B5EF4-FFF2-40B4-BE49-F238E27FC236}">
                <a16:creationId xmlns:a16="http://schemas.microsoft.com/office/drawing/2014/main" xmlns="" id="{626428FC-D8DF-4B2A-A85F-D9134F89D7C1}"/>
              </a:ext>
            </a:extLst>
          </p:cNvPr>
          <p:cNvCxnSpPr>
            <a:cxnSpLocks/>
            <a:stCxn id="27" idx="3"/>
            <a:endCxn id="22" idx="1"/>
          </p:cNvCxnSpPr>
          <p:nvPr/>
        </p:nvCxnSpPr>
        <p:spPr>
          <a:xfrm flipV="1">
            <a:off x="4761648" y="2474861"/>
            <a:ext cx="2330450" cy="623337"/>
          </a:xfrm>
          <a:prstGeom prst="bentConnector3">
            <a:avLst>
              <a:gd name="adj1" fmla="val 50000"/>
            </a:avLst>
          </a:prstGeom>
          <a:ln w="6350">
            <a:solidFill>
              <a:schemeClr val="tx1"/>
            </a:solidFill>
            <a:prstDash val="dash"/>
            <a:tailEnd type="arrow"/>
          </a:ln>
          <a:effectLst/>
        </p:spPr>
        <p:style>
          <a:lnRef idx="2">
            <a:schemeClr val="accent1"/>
          </a:lnRef>
          <a:fillRef idx="0">
            <a:schemeClr val="accent1"/>
          </a:fillRef>
          <a:effectRef idx="1">
            <a:schemeClr val="accent1"/>
          </a:effectRef>
          <a:fontRef idx="minor">
            <a:schemeClr val="tx1"/>
          </a:fontRef>
        </p:style>
      </p:cxnSp>
      <p:pic>
        <p:nvPicPr>
          <p:cNvPr id="26" name="グラフィックス 25" descr="ストア">
            <a:extLst>
              <a:ext uri="{FF2B5EF4-FFF2-40B4-BE49-F238E27FC236}">
                <a16:creationId xmlns:a16="http://schemas.microsoft.com/office/drawing/2014/main" xmlns="" id="{0F1F03B8-85A9-4754-9867-1100890A8885}"/>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1410655" y="2586017"/>
            <a:ext cx="875873" cy="843144"/>
          </a:xfrm>
          <a:prstGeom prst="rect">
            <a:avLst/>
          </a:prstGeom>
        </p:spPr>
      </p:pic>
      <p:sp>
        <p:nvSpPr>
          <p:cNvPr id="29" name="コンテンツ プレースホルダー 1">
            <a:extLst>
              <a:ext uri="{FF2B5EF4-FFF2-40B4-BE49-F238E27FC236}">
                <a16:creationId xmlns:a16="http://schemas.microsoft.com/office/drawing/2014/main" xmlns="" id="{E663C377-3143-4702-92EF-342660B5DCB8}"/>
              </a:ext>
            </a:extLst>
          </p:cNvPr>
          <p:cNvSpPr txBox="1">
            <a:spLocks/>
          </p:cNvSpPr>
          <p:nvPr/>
        </p:nvSpPr>
        <p:spPr>
          <a:xfrm>
            <a:off x="6412819" y="3039676"/>
            <a:ext cx="2250419" cy="473795"/>
          </a:xfrm>
          <a:prstGeom prst="rect">
            <a:avLst/>
          </a:prstGeom>
        </p:spPr>
        <p:txBody>
          <a:bodyPr vert="horz" lIns="91440" tIns="45720" rIns="91440" bIns="45720" rtlCol="0">
            <a:noAutofit/>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algn="ctr"/>
            <a:r>
              <a:rPr lang="en-US" altLang="ja-JP" sz="1400" b="1" dirty="0">
                <a:latin typeface="Meiryo UI" panose="020B0604030504040204" pitchFamily="50" charset="-128"/>
                <a:ea typeface="Meiryo UI" panose="020B0604030504040204" pitchFamily="50" charset="-128"/>
              </a:rPr>
              <a:t>※</a:t>
            </a:r>
            <a:r>
              <a:rPr lang="ja-JP" altLang="en-US" sz="1400" b="1" dirty="0">
                <a:latin typeface="Meiryo UI" panose="020B0604030504040204" pitchFamily="50" charset="-128"/>
                <a:ea typeface="Meiryo UI" panose="020B0604030504040204" pitchFamily="50" charset="-128"/>
              </a:rPr>
              <a:t>コールセンターは</a:t>
            </a:r>
            <a:r>
              <a:rPr lang="en-US" altLang="ja-JP" sz="1400" b="1" dirty="0">
                <a:latin typeface="Meiryo UI" panose="020B0604030504040204" pitchFamily="50" charset="-128"/>
                <a:ea typeface="Meiryo UI" panose="020B0604030504040204" pitchFamily="50" charset="-128"/>
              </a:rPr>
              <a:t>9</a:t>
            </a:r>
            <a:r>
              <a:rPr lang="ja-JP" altLang="en-US" sz="1400" b="1" dirty="0">
                <a:latin typeface="Meiryo UI" panose="020B0604030504040204" pitchFamily="50" charset="-128"/>
                <a:ea typeface="Meiryo UI" panose="020B0604030504040204" pitchFamily="50" charset="-128"/>
              </a:rPr>
              <a:t>月下旬開設予定</a:t>
            </a:r>
          </a:p>
        </p:txBody>
      </p:sp>
    </p:spTree>
    <p:extLst>
      <p:ext uri="{BB962C8B-B14F-4D97-AF65-F5344CB8AC3E}">
        <p14:creationId xmlns:p14="http://schemas.microsoft.com/office/powerpoint/2010/main" val="21472760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スライド番号プレースホルダー 19"/>
          <p:cNvSpPr>
            <a:spLocks noGrp="1"/>
          </p:cNvSpPr>
          <p:nvPr>
            <p:ph type="sldNum" sz="quarter" idx="12"/>
          </p:nvPr>
        </p:nvSpPr>
        <p:spPr>
          <a:xfrm>
            <a:off x="6553200" y="6438654"/>
            <a:ext cx="2133600" cy="365125"/>
          </a:xfrm>
        </p:spPr>
        <p:txBody>
          <a:bodyPr/>
          <a:lstStyle/>
          <a:p>
            <a:fld id="{B1946512-26A0-2943-97A2-6EA47330DC2E}" type="slidenum">
              <a:rPr kumimoji="1" lang="ja-JP" altLang="en-US" sz="1000" smtClean="0">
                <a:cs typeface="ヒラギノ丸ゴ Pro W4"/>
              </a:rPr>
              <a:pPr/>
              <a:t>23</a:t>
            </a:fld>
            <a:endParaRPr kumimoji="1" lang="ja-JP" altLang="en-US" sz="1000" dirty="0">
              <a:cs typeface="ヒラギノ丸ゴ Pro W4"/>
            </a:endParaRPr>
          </a:p>
        </p:txBody>
      </p:sp>
      <p:sp>
        <p:nvSpPr>
          <p:cNvPr id="125" name="タイトル 5"/>
          <p:cNvSpPr>
            <a:spLocks noGrp="1"/>
          </p:cNvSpPr>
          <p:nvPr>
            <p:ph type="title"/>
          </p:nvPr>
        </p:nvSpPr>
        <p:spPr>
          <a:xfrm>
            <a:off x="544398" y="412172"/>
            <a:ext cx="8229600" cy="626373"/>
          </a:xfrm>
          <a:prstGeom prst="rect">
            <a:avLst/>
          </a:prstGeom>
        </p:spPr>
        <p:txBody>
          <a:bodyPr>
            <a:normAutofit/>
          </a:bodyPr>
          <a:lstStyle/>
          <a:p>
            <a:pPr lvl="0"/>
            <a:r>
              <a:rPr lang="en-US" altLang="ja-JP" sz="1800" dirty="0"/>
              <a:t>9.</a:t>
            </a:r>
            <a:r>
              <a:rPr lang="ja-JP" altLang="en-US" sz="1800" dirty="0"/>
              <a:t> よくあるご質問と回答②</a:t>
            </a:r>
            <a:endParaRPr lang="en-US" altLang="ja-JP" sz="1800" dirty="0"/>
          </a:p>
        </p:txBody>
      </p:sp>
      <p:sp>
        <p:nvSpPr>
          <p:cNvPr id="3" name="コンテンツ プレースホルダー 2">
            <a:extLst>
              <a:ext uri="{FF2B5EF4-FFF2-40B4-BE49-F238E27FC236}">
                <a16:creationId xmlns:a16="http://schemas.microsoft.com/office/drawing/2014/main" xmlns="" id="{1E46ED87-8C2A-44A9-A751-1755360E03B2}"/>
              </a:ext>
            </a:extLst>
          </p:cNvPr>
          <p:cNvSpPr>
            <a:spLocks noGrp="1"/>
          </p:cNvSpPr>
          <p:nvPr>
            <p:ph idx="4294967295"/>
          </p:nvPr>
        </p:nvSpPr>
        <p:spPr>
          <a:xfrm>
            <a:off x="457200" y="1140643"/>
            <a:ext cx="8229600" cy="750548"/>
          </a:xfrm>
          <a:prstGeom prst="rect">
            <a:avLst/>
          </a:prstGeom>
        </p:spPr>
        <p:txBody>
          <a:bodyPr>
            <a:normAutofit/>
          </a:bodyPr>
          <a:lstStyle/>
          <a:p>
            <a:endParaRPr lang="en-US" altLang="ja-JP" dirty="0">
              <a:latin typeface="Meiryo UI" panose="020B0604030504040204" pitchFamily="50" charset="-128"/>
              <a:ea typeface="Meiryo UI" panose="020B0604030504040204" pitchFamily="50" charset="-128"/>
            </a:endParaRPr>
          </a:p>
          <a:p>
            <a:endParaRPr lang="ja-JP" altLang="en-US" dirty="0">
              <a:latin typeface="Meiryo UI" panose="020B0604030504040204" pitchFamily="50" charset="-128"/>
              <a:ea typeface="Meiryo UI" panose="020B0604030504040204" pitchFamily="50" charset="-128"/>
            </a:endParaRPr>
          </a:p>
        </p:txBody>
      </p:sp>
      <p:graphicFrame>
        <p:nvGraphicFramePr>
          <p:cNvPr id="2" name="表 1">
            <a:extLst>
              <a:ext uri="{FF2B5EF4-FFF2-40B4-BE49-F238E27FC236}">
                <a16:creationId xmlns:a16="http://schemas.microsoft.com/office/drawing/2014/main" xmlns="" id="{42C50B8B-5AEA-4AA9-B81A-09839B5A571F}"/>
              </a:ext>
            </a:extLst>
          </p:cNvPr>
          <p:cNvGraphicFramePr>
            <a:graphicFrameLocks noGrp="1"/>
          </p:cNvGraphicFramePr>
          <p:nvPr>
            <p:extLst>
              <p:ext uri="{D42A27DB-BD31-4B8C-83A1-F6EECF244321}">
                <p14:modId xmlns:p14="http://schemas.microsoft.com/office/powerpoint/2010/main" val="4198902381"/>
              </p:ext>
            </p:extLst>
          </p:nvPr>
        </p:nvGraphicFramePr>
        <p:xfrm>
          <a:off x="544398" y="1100884"/>
          <a:ext cx="8055204" cy="4507938"/>
        </p:xfrm>
        <a:graphic>
          <a:graphicData uri="http://schemas.openxmlformats.org/drawingml/2006/table">
            <a:tbl>
              <a:tblPr firstRow="1" bandRow="1">
                <a:tableStyleId>{5C22544A-7EE6-4342-B048-85BDC9FD1C3A}</a:tableStyleId>
              </a:tblPr>
              <a:tblGrid>
                <a:gridCol w="419492">
                  <a:extLst>
                    <a:ext uri="{9D8B030D-6E8A-4147-A177-3AD203B41FA5}">
                      <a16:colId xmlns:a16="http://schemas.microsoft.com/office/drawing/2014/main" xmlns="" val="3986517209"/>
                    </a:ext>
                  </a:extLst>
                </a:gridCol>
                <a:gridCol w="2269989">
                  <a:extLst>
                    <a:ext uri="{9D8B030D-6E8A-4147-A177-3AD203B41FA5}">
                      <a16:colId xmlns:a16="http://schemas.microsoft.com/office/drawing/2014/main" xmlns="" val="3250251019"/>
                    </a:ext>
                  </a:extLst>
                </a:gridCol>
                <a:gridCol w="5365723">
                  <a:extLst>
                    <a:ext uri="{9D8B030D-6E8A-4147-A177-3AD203B41FA5}">
                      <a16:colId xmlns:a16="http://schemas.microsoft.com/office/drawing/2014/main" xmlns="" val="577601832"/>
                    </a:ext>
                  </a:extLst>
                </a:gridCol>
              </a:tblGrid>
              <a:tr h="265555">
                <a:tc>
                  <a:txBody>
                    <a:bodyPr/>
                    <a:lstStyle/>
                    <a:p>
                      <a:r>
                        <a:rPr kumimoji="1" lang="en-US" altLang="ja-JP" sz="1200" dirty="0">
                          <a:latin typeface="Meiryo UI" panose="020B0604030504040204" pitchFamily="50" charset="-128"/>
                          <a:ea typeface="Meiryo UI" panose="020B0604030504040204" pitchFamily="50" charset="-128"/>
                        </a:rPr>
                        <a:t>No</a:t>
                      </a: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gn="ctr"/>
                      <a:r>
                        <a:rPr kumimoji="1" lang="ja-JP" altLang="en-US" sz="1200" dirty="0">
                          <a:latin typeface="Meiryo UI" panose="020B0604030504040204" pitchFamily="50" charset="-128"/>
                          <a:ea typeface="Meiryo UI" panose="020B0604030504040204" pitchFamily="50" charset="-128"/>
                        </a:rPr>
                        <a:t>質問</a:t>
                      </a:r>
                    </a:p>
                  </a:txBody>
                  <a:tcPr/>
                </a:tc>
                <a:tc>
                  <a:txBody>
                    <a:bodyPr/>
                    <a:lstStyle/>
                    <a:p>
                      <a:pPr algn="ctr"/>
                      <a:r>
                        <a:rPr kumimoji="1" lang="ja-JP" altLang="en-US" sz="1200" dirty="0">
                          <a:latin typeface="Meiryo UI" panose="020B0604030504040204" pitchFamily="50" charset="-128"/>
                          <a:ea typeface="Meiryo UI" panose="020B0604030504040204" pitchFamily="50" charset="-128"/>
                        </a:rPr>
                        <a:t>回答</a:t>
                      </a:r>
                    </a:p>
                  </a:txBody>
                  <a:tcPr/>
                </a:tc>
                <a:extLst>
                  <a:ext uri="{0D108BD9-81ED-4DB2-BD59-A6C34878D82A}">
                    <a16:rowId xmlns:a16="http://schemas.microsoft.com/office/drawing/2014/main" xmlns="" val="281102547"/>
                  </a:ext>
                </a:extLst>
              </a:tr>
              <a:tr h="808703">
                <a:tc>
                  <a:txBody>
                    <a:bodyPr/>
                    <a:lstStyle/>
                    <a:p>
                      <a:pPr marL="0" algn="ctr" defTabSz="457200" rtl="0" eaLnBrk="1" fontAlgn="ctr" latinLnBrk="0" hangingPunct="1"/>
                      <a:r>
                        <a:rPr kumimoji="1" lang="en-US" altLang="ja-JP" sz="1100" kern="1200" dirty="0">
                          <a:solidFill>
                            <a:schemeClr val="tx1"/>
                          </a:solidFill>
                          <a:latin typeface="Meiryo UI" panose="020B0604030504040204" pitchFamily="50" charset="-128"/>
                          <a:ea typeface="Meiryo UI" panose="020B0604030504040204" pitchFamily="50" charset="-128"/>
                          <a:cs typeface="+mn-cs"/>
                        </a:rPr>
                        <a:t>4</a:t>
                      </a:r>
                      <a:endParaRPr kumimoji="1" lang="ja-JP" altLang="en-US" sz="1100" kern="1200" dirty="0">
                        <a:solidFill>
                          <a:schemeClr val="tx1"/>
                        </a:solidFill>
                        <a:latin typeface="Meiryo UI" panose="020B0604030504040204" pitchFamily="50" charset="-128"/>
                        <a:ea typeface="Meiryo UI" panose="020B0604030504040204" pitchFamily="50" charset="-128"/>
                        <a:cs typeface="+mn-cs"/>
                      </a:endParaRPr>
                    </a:p>
                  </a:txBody>
                  <a:tcPr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決済した売上金は、いつどのように入金されるのか</a:t>
                      </a:r>
                    </a:p>
                  </a:txBody>
                  <a:tcPr marL="6350" marR="6350" marT="6350"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・毎月末に請求精算を行い、翌月</a:t>
                      </a:r>
                      <a:r>
                        <a:rPr lang="en-US" altLang="ja-JP" sz="1200" b="0" i="0" u="none" strike="noStrike" dirty="0">
                          <a:solidFill>
                            <a:srgbClr val="000000"/>
                          </a:solidFill>
                          <a:effectLst/>
                          <a:latin typeface="Meiryo UI" panose="020B0604030504040204" pitchFamily="50" charset="-128"/>
                          <a:ea typeface="Meiryo UI" panose="020B0604030504040204" pitchFamily="50" charset="-128"/>
                        </a:rPr>
                        <a:t>20</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日までに指定の口座へ入金します。</a:t>
                      </a:r>
                      <a:br>
                        <a:rPr lang="ja-JP" altLang="en-US" sz="1200" b="0" i="0" u="none" strike="noStrike" dirty="0">
                          <a:solidFill>
                            <a:srgbClr val="000000"/>
                          </a:solidFill>
                          <a:effectLst/>
                          <a:latin typeface="Meiryo UI" panose="020B0604030504040204" pitchFamily="50" charset="-128"/>
                          <a:ea typeface="Meiryo UI" panose="020B0604030504040204" pitchFamily="50" charset="-128"/>
                        </a:rPr>
                      </a:b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（例）</a:t>
                      </a:r>
                      <a:r>
                        <a:rPr lang="en-US" altLang="ja-JP" sz="1200" b="0" i="0" u="none" strike="noStrike" dirty="0">
                          <a:solidFill>
                            <a:srgbClr val="000000"/>
                          </a:solidFill>
                          <a:effectLst/>
                          <a:latin typeface="Meiryo UI" panose="020B0604030504040204" pitchFamily="50" charset="-128"/>
                          <a:ea typeface="Meiryo UI" panose="020B0604030504040204" pitchFamily="50" charset="-128"/>
                        </a:rPr>
                        <a:t>10</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月に行った決済分は、</a:t>
                      </a:r>
                      <a:r>
                        <a:rPr lang="en-US" altLang="ja-JP" sz="1200" b="0" i="0" u="none" strike="noStrike" dirty="0">
                          <a:solidFill>
                            <a:srgbClr val="000000"/>
                          </a:solidFill>
                          <a:effectLst/>
                          <a:latin typeface="Meiryo UI" panose="020B0604030504040204" pitchFamily="50" charset="-128"/>
                          <a:ea typeface="Meiryo UI" panose="020B0604030504040204" pitchFamily="50" charset="-128"/>
                        </a:rPr>
                        <a:t>10</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月末日に〆まして、その合計金額（加盟店手数料を除いた金額）を</a:t>
                      </a:r>
                      <a:r>
                        <a:rPr lang="en-US" altLang="ja-JP" sz="120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月</a:t>
                      </a:r>
                      <a:r>
                        <a:rPr lang="en-US" altLang="ja-JP" sz="1200" b="0" i="0" u="none" strike="noStrike" dirty="0">
                          <a:solidFill>
                            <a:srgbClr val="000000"/>
                          </a:solidFill>
                          <a:effectLst/>
                          <a:latin typeface="Meiryo UI" panose="020B0604030504040204" pitchFamily="50" charset="-128"/>
                          <a:ea typeface="Meiryo UI" panose="020B0604030504040204" pitchFamily="50" charset="-128"/>
                        </a:rPr>
                        <a:t>20</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日までに指定の口座へ入金します。</a:t>
                      </a:r>
                    </a:p>
                  </a:txBody>
                  <a:tcPr marL="6350" marR="6350" marT="6350" anchor="ctr"/>
                </a:tc>
                <a:extLst>
                  <a:ext uri="{0D108BD9-81ED-4DB2-BD59-A6C34878D82A}">
                    <a16:rowId xmlns:a16="http://schemas.microsoft.com/office/drawing/2014/main" xmlns="" val="4120222702"/>
                  </a:ext>
                </a:extLst>
              </a:tr>
              <a:tr h="808703">
                <a:tc>
                  <a:txBody>
                    <a:bodyPr/>
                    <a:lstStyle/>
                    <a:p>
                      <a:pPr marL="0" algn="ctr" defTabSz="457200" rtl="0" eaLnBrk="1" fontAlgn="ctr" latinLnBrk="0" hangingPunct="1"/>
                      <a:r>
                        <a:rPr kumimoji="1" lang="en-US" altLang="ja-JP" sz="1100" kern="1200" dirty="0">
                          <a:solidFill>
                            <a:schemeClr val="tx1"/>
                          </a:solidFill>
                          <a:latin typeface="Meiryo UI" panose="020B0604030504040204" pitchFamily="50" charset="-128"/>
                          <a:ea typeface="Meiryo UI" panose="020B0604030504040204" pitchFamily="50" charset="-128"/>
                          <a:cs typeface="+mn-cs"/>
                        </a:rPr>
                        <a:t>5</a:t>
                      </a:r>
                    </a:p>
                  </a:txBody>
                  <a:tcPr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入金のタイミングの変更は可能ですか</a:t>
                      </a:r>
                    </a:p>
                  </a:txBody>
                  <a:tcPr marL="6350" marR="6350" marT="6350"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・入金日の変更については受け付けられません。</a:t>
                      </a:r>
                    </a:p>
                  </a:txBody>
                  <a:tcPr marL="6350" marR="6350" marT="6350" anchor="ctr"/>
                </a:tc>
                <a:extLst>
                  <a:ext uri="{0D108BD9-81ED-4DB2-BD59-A6C34878D82A}">
                    <a16:rowId xmlns:a16="http://schemas.microsoft.com/office/drawing/2014/main" xmlns="" val="10002"/>
                  </a:ext>
                </a:extLst>
              </a:tr>
              <a:tr h="1020386">
                <a:tc>
                  <a:txBody>
                    <a:bodyPr/>
                    <a:lstStyle/>
                    <a:p>
                      <a:pPr marL="0" algn="ctr" defTabSz="457200" rtl="0" eaLnBrk="1" fontAlgn="ctr" latinLnBrk="0" hangingPunct="1"/>
                      <a:r>
                        <a:rPr kumimoji="1" lang="en-US" altLang="ja-JP" sz="1100" kern="1200" dirty="0">
                          <a:solidFill>
                            <a:schemeClr val="tx1"/>
                          </a:solidFill>
                          <a:latin typeface="Meiryo UI" panose="020B0604030504040204" pitchFamily="50" charset="-128"/>
                          <a:ea typeface="Meiryo UI" panose="020B0604030504040204" pitchFamily="50" charset="-128"/>
                          <a:cs typeface="+mn-cs"/>
                        </a:rPr>
                        <a:t>6</a:t>
                      </a:r>
                      <a:endParaRPr kumimoji="1" lang="ja-JP" altLang="en-US" sz="1100" kern="1200" dirty="0">
                        <a:solidFill>
                          <a:schemeClr val="tx1"/>
                        </a:solidFill>
                        <a:latin typeface="Meiryo UI" panose="020B0604030504040204" pitchFamily="50" charset="-128"/>
                        <a:ea typeface="Meiryo UI" panose="020B0604030504040204" pitchFamily="50" charset="-128"/>
                        <a:cs typeface="+mn-cs"/>
                      </a:endParaRPr>
                    </a:p>
                  </a:txBody>
                  <a:tcPr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加盟店として登録の条件はあるのか</a:t>
                      </a:r>
                    </a:p>
                  </a:txBody>
                  <a:tcPr marL="6350" marR="6350" marT="6350"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①及び②の条件を満たしていただくことで登録が可能です。</a:t>
                      </a:r>
                      <a:endParaRPr lang="en-US" altLang="ja-JP" sz="1200" b="0" i="0" u="none" strike="noStrike" dirty="0">
                        <a:solidFill>
                          <a:srgbClr val="000000"/>
                        </a:solidFill>
                        <a:effectLst/>
                        <a:latin typeface="Meiryo UI" panose="020B0604030504040204" pitchFamily="50" charset="-128"/>
                        <a:ea typeface="Meiryo UI" panose="020B0604030504040204" pitchFamily="50" charset="-128"/>
                      </a:endParaRPr>
                    </a:p>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①島内及び、竹芝桟橋ターミナル</a:t>
                      </a:r>
                      <a:r>
                        <a:rPr kumimoji="1" lang="ja-JP" altLang="en-US" sz="1200" b="0" dirty="0">
                          <a:latin typeface="Meiryo UI" panose="020B0604030504040204" pitchFamily="50" charset="-128"/>
                          <a:ea typeface="Meiryo UI" panose="020B0604030504040204" pitchFamily="50" charset="-128"/>
                          <a:cs typeface="ヒラギノ丸ゴ ProN W4"/>
                        </a:rPr>
                        <a:t>待合所や客船内</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に店舗を構えて事業を行っていること、または島内在住で事業を行っている事。</a:t>
                      </a:r>
                      <a:endParaRPr lang="en-US" altLang="ja-JP" sz="1200" b="0" i="0" u="none" strike="noStrike" dirty="0">
                        <a:solidFill>
                          <a:srgbClr val="000000"/>
                        </a:solidFill>
                        <a:effectLst/>
                        <a:latin typeface="Meiryo UI" panose="020B0604030504040204" pitchFamily="50" charset="-128"/>
                        <a:ea typeface="Meiryo UI" panose="020B0604030504040204" pitchFamily="50" charset="-128"/>
                      </a:endParaRPr>
                    </a:p>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②各島の観光協会または商工会に所属している、または公的に事業を行っていることが証明ができる事業者。</a:t>
                      </a:r>
                    </a:p>
                  </a:txBody>
                  <a:tcPr marL="6350" marR="6350" marT="6350" anchor="ctr"/>
                </a:tc>
                <a:extLst>
                  <a:ext uri="{0D108BD9-81ED-4DB2-BD59-A6C34878D82A}">
                    <a16:rowId xmlns:a16="http://schemas.microsoft.com/office/drawing/2014/main" xmlns="" val="3046993587"/>
                  </a:ext>
                </a:extLst>
              </a:tr>
              <a:tr h="680657">
                <a:tc>
                  <a:txBody>
                    <a:bodyPr/>
                    <a:lstStyle/>
                    <a:p>
                      <a:pPr marL="0" algn="ctr" defTabSz="457200" rtl="0" eaLnBrk="1" fontAlgn="ctr" latinLnBrk="0" hangingPunct="1"/>
                      <a:r>
                        <a:rPr kumimoji="1" lang="en-US" altLang="ja-JP" sz="1100" kern="1200" dirty="0">
                          <a:solidFill>
                            <a:schemeClr val="tx1"/>
                          </a:solidFill>
                          <a:latin typeface="Meiryo UI" panose="020B0604030504040204" pitchFamily="50" charset="-128"/>
                          <a:ea typeface="Meiryo UI" panose="020B0604030504040204" pitchFamily="50" charset="-128"/>
                          <a:cs typeface="+mn-cs"/>
                        </a:rPr>
                        <a:t>7</a:t>
                      </a:r>
                      <a:endParaRPr kumimoji="1" lang="ja-JP" altLang="en-US" sz="1100" kern="1200" dirty="0">
                        <a:solidFill>
                          <a:schemeClr val="tx1"/>
                        </a:solidFill>
                        <a:latin typeface="Meiryo UI" panose="020B0604030504040204" pitchFamily="50" charset="-128"/>
                        <a:ea typeface="Meiryo UI" panose="020B0604030504040204" pitchFamily="50" charset="-128"/>
                        <a:cs typeface="+mn-cs"/>
                      </a:endParaRPr>
                    </a:p>
                  </a:txBody>
                  <a:tcPr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タクシー</a:t>
                      </a:r>
                      <a:r>
                        <a:rPr lang="en-US" altLang="ja-JP" sz="1200" b="0"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レンタカー</a:t>
                      </a:r>
                      <a:r>
                        <a:rPr lang="en-US" altLang="ja-JP" sz="1200" b="0"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レンタサイクル事業の登録は可能か</a:t>
                      </a:r>
                    </a:p>
                  </a:txBody>
                  <a:tcPr marL="6350" marR="6350" marT="6350"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・可能です。</a:t>
                      </a:r>
                    </a:p>
                  </a:txBody>
                  <a:tcPr marL="6350" marR="6350" marT="6350" anchor="ctr"/>
                </a:tc>
                <a:extLst>
                  <a:ext uri="{0D108BD9-81ED-4DB2-BD59-A6C34878D82A}">
                    <a16:rowId xmlns:a16="http://schemas.microsoft.com/office/drawing/2014/main" xmlns="" val="10004"/>
                  </a:ext>
                </a:extLst>
              </a:tr>
              <a:tr h="915169">
                <a:tc>
                  <a:txBody>
                    <a:bodyPr/>
                    <a:lstStyle/>
                    <a:p>
                      <a:pPr marL="0" algn="ctr" defTabSz="457200" rtl="0" eaLnBrk="1" fontAlgn="ctr" latinLnBrk="0" hangingPunct="1"/>
                      <a:r>
                        <a:rPr kumimoji="1" lang="en-US" altLang="ja-JP" sz="1100" kern="1200" dirty="0">
                          <a:solidFill>
                            <a:schemeClr val="tx1"/>
                          </a:solidFill>
                          <a:latin typeface="Meiryo UI" panose="020B0604030504040204" pitchFamily="50" charset="-128"/>
                          <a:ea typeface="Meiryo UI" panose="020B0604030504040204" pitchFamily="50" charset="-128"/>
                          <a:cs typeface="+mn-cs"/>
                        </a:rPr>
                        <a:t>8</a:t>
                      </a:r>
                    </a:p>
                  </a:txBody>
                  <a:tcPr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スタンプを設置したい場所が複数ある場合はどのようにすればいいか</a:t>
                      </a:r>
                    </a:p>
                  </a:txBody>
                  <a:tcPr marL="6350" marR="6350" marT="6350"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・設置したい場所が複数ある場合、各場所に電子スタンプを配置することは可能ですが、スタンプを追加する場合は</a:t>
                      </a:r>
                      <a:r>
                        <a:rPr lang="en-US" altLang="ja-JP" sz="1200" b="0" i="0" u="none" strike="noStrike" dirty="0">
                          <a:solidFill>
                            <a:srgbClr val="000000"/>
                          </a:solidFill>
                          <a:effectLst/>
                          <a:latin typeface="Meiryo UI" panose="020B0604030504040204" pitchFamily="50" charset="-128"/>
                          <a:ea typeface="Meiryo UI" panose="020B0604030504040204" pitchFamily="50" charset="-128"/>
                        </a:rPr>
                        <a:t>5,000</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円</a:t>
                      </a:r>
                      <a:r>
                        <a:rPr lang="en-US" altLang="ja-JP" sz="1200" b="0" i="0" u="none" strike="noStrike" dirty="0">
                          <a:solidFill>
                            <a:srgbClr val="000000"/>
                          </a:solidFill>
                          <a:effectLst/>
                          <a:latin typeface="Meiryo UI" panose="020B0604030504040204" pitchFamily="50" charset="-128"/>
                          <a:ea typeface="Meiryo UI" panose="020B0604030504040204" pitchFamily="50" charset="-128"/>
                        </a:rPr>
                        <a:t>/1</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個（税抜）必要となります。</a:t>
                      </a:r>
                    </a:p>
                  </a:txBody>
                  <a:tcPr marL="6350" marR="6350" marT="6350" anchor="ctr"/>
                </a:tc>
                <a:extLst>
                  <a:ext uri="{0D108BD9-81ED-4DB2-BD59-A6C34878D82A}">
                    <a16:rowId xmlns:a16="http://schemas.microsoft.com/office/drawing/2014/main" xmlns="" val="758329006"/>
                  </a:ext>
                </a:extLst>
              </a:tr>
            </a:tbl>
          </a:graphicData>
        </a:graphic>
      </p:graphicFrame>
    </p:spTree>
    <p:extLst>
      <p:ext uri="{BB962C8B-B14F-4D97-AF65-F5344CB8AC3E}">
        <p14:creationId xmlns:p14="http://schemas.microsoft.com/office/powerpoint/2010/main" val="2505513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スライド番号プレースホルダー 19"/>
          <p:cNvSpPr>
            <a:spLocks noGrp="1"/>
          </p:cNvSpPr>
          <p:nvPr>
            <p:ph type="sldNum" sz="quarter" idx="12"/>
          </p:nvPr>
        </p:nvSpPr>
        <p:spPr>
          <a:xfrm>
            <a:off x="6553200" y="6438654"/>
            <a:ext cx="2133600" cy="365125"/>
          </a:xfrm>
        </p:spPr>
        <p:txBody>
          <a:bodyPr/>
          <a:lstStyle/>
          <a:p>
            <a:fld id="{B1946512-26A0-2943-97A2-6EA47330DC2E}" type="slidenum">
              <a:rPr kumimoji="1" lang="ja-JP" altLang="en-US" sz="1000" smtClean="0">
                <a:cs typeface="ヒラギノ丸ゴ Pro W4"/>
              </a:rPr>
              <a:pPr/>
              <a:t>24</a:t>
            </a:fld>
            <a:endParaRPr kumimoji="1" lang="ja-JP" altLang="en-US" sz="1000" dirty="0">
              <a:cs typeface="ヒラギノ丸ゴ Pro W4"/>
            </a:endParaRPr>
          </a:p>
        </p:txBody>
      </p:sp>
      <p:sp>
        <p:nvSpPr>
          <p:cNvPr id="125" name="タイトル 5"/>
          <p:cNvSpPr>
            <a:spLocks noGrp="1"/>
          </p:cNvSpPr>
          <p:nvPr>
            <p:ph type="title"/>
          </p:nvPr>
        </p:nvSpPr>
        <p:spPr>
          <a:xfrm>
            <a:off x="544398" y="445468"/>
            <a:ext cx="8229600" cy="626373"/>
          </a:xfrm>
          <a:prstGeom prst="rect">
            <a:avLst/>
          </a:prstGeom>
        </p:spPr>
        <p:txBody>
          <a:bodyPr>
            <a:normAutofit/>
          </a:bodyPr>
          <a:lstStyle/>
          <a:p>
            <a:pPr lvl="0"/>
            <a:r>
              <a:rPr lang="en-US" altLang="ja-JP" sz="1800" dirty="0"/>
              <a:t>9.</a:t>
            </a:r>
            <a:r>
              <a:rPr lang="ja-JP" altLang="en-US" sz="1800" dirty="0"/>
              <a:t> よくあるご質問と回答③</a:t>
            </a:r>
            <a:endParaRPr lang="en-US" altLang="ja-JP" sz="1800" dirty="0"/>
          </a:p>
        </p:txBody>
      </p:sp>
      <p:sp>
        <p:nvSpPr>
          <p:cNvPr id="3" name="コンテンツ プレースホルダー 2">
            <a:extLst>
              <a:ext uri="{FF2B5EF4-FFF2-40B4-BE49-F238E27FC236}">
                <a16:creationId xmlns:a16="http://schemas.microsoft.com/office/drawing/2014/main" xmlns="" id="{1E46ED87-8C2A-44A9-A751-1755360E03B2}"/>
              </a:ext>
            </a:extLst>
          </p:cNvPr>
          <p:cNvSpPr>
            <a:spLocks noGrp="1"/>
          </p:cNvSpPr>
          <p:nvPr>
            <p:ph idx="4294967295"/>
          </p:nvPr>
        </p:nvSpPr>
        <p:spPr>
          <a:xfrm>
            <a:off x="457200" y="1140643"/>
            <a:ext cx="8229600" cy="750548"/>
          </a:xfrm>
          <a:prstGeom prst="rect">
            <a:avLst/>
          </a:prstGeom>
        </p:spPr>
        <p:txBody>
          <a:bodyPr>
            <a:normAutofit/>
          </a:bodyPr>
          <a:lstStyle/>
          <a:p>
            <a:endParaRPr lang="en-US" altLang="ja-JP" dirty="0">
              <a:latin typeface="Meiryo UI" panose="020B0604030504040204" pitchFamily="50" charset="-128"/>
              <a:ea typeface="Meiryo UI" panose="020B0604030504040204" pitchFamily="50" charset="-128"/>
            </a:endParaRPr>
          </a:p>
          <a:p>
            <a:endParaRPr lang="ja-JP" altLang="en-US" dirty="0">
              <a:latin typeface="Meiryo UI" panose="020B0604030504040204" pitchFamily="50" charset="-128"/>
              <a:ea typeface="Meiryo UI" panose="020B0604030504040204" pitchFamily="50" charset="-128"/>
            </a:endParaRPr>
          </a:p>
        </p:txBody>
      </p:sp>
      <p:graphicFrame>
        <p:nvGraphicFramePr>
          <p:cNvPr id="2" name="表 1">
            <a:extLst>
              <a:ext uri="{FF2B5EF4-FFF2-40B4-BE49-F238E27FC236}">
                <a16:creationId xmlns:a16="http://schemas.microsoft.com/office/drawing/2014/main" xmlns="" id="{42C50B8B-5AEA-4AA9-B81A-09839B5A571F}"/>
              </a:ext>
            </a:extLst>
          </p:cNvPr>
          <p:cNvGraphicFramePr>
            <a:graphicFrameLocks noGrp="1"/>
          </p:cNvGraphicFramePr>
          <p:nvPr>
            <p:extLst>
              <p:ext uri="{D42A27DB-BD31-4B8C-83A1-F6EECF244321}">
                <p14:modId xmlns:p14="http://schemas.microsoft.com/office/powerpoint/2010/main" val="893662538"/>
              </p:ext>
            </p:extLst>
          </p:nvPr>
        </p:nvGraphicFramePr>
        <p:xfrm>
          <a:off x="544398" y="1365162"/>
          <a:ext cx="8055204" cy="4839634"/>
        </p:xfrm>
        <a:graphic>
          <a:graphicData uri="http://schemas.openxmlformats.org/drawingml/2006/table">
            <a:tbl>
              <a:tblPr firstRow="1" bandRow="1">
                <a:tableStyleId>{5C22544A-7EE6-4342-B048-85BDC9FD1C3A}</a:tableStyleId>
              </a:tblPr>
              <a:tblGrid>
                <a:gridCol w="445416">
                  <a:extLst>
                    <a:ext uri="{9D8B030D-6E8A-4147-A177-3AD203B41FA5}">
                      <a16:colId xmlns:a16="http://schemas.microsoft.com/office/drawing/2014/main" xmlns="" val="3986517209"/>
                    </a:ext>
                  </a:extLst>
                </a:gridCol>
                <a:gridCol w="2373931">
                  <a:extLst>
                    <a:ext uri="{9D8B030D-6E8A-4147-A177-3AD203B41FA5}">
                      <a16:colId xmlns:a16="http://schemas.microsoft.com/office/drawing/2014/main" xmlns="" val="3250251019"/>
                    </a:ext>
                  </a:extLst>
                </a:gridCol>
                <a:gridCol w="5235857">
                  <a:extLst>
                    <a:ext uri="{9D8B030D-6E8A-4147-A177-3AD203B41FA5}">
                      <a16:colId xmlns:a16="http://schemas.microsoft.com/office/drawing/2014/main" xmlns="" val="577601832"/>
                    </a:ext>
                  </a:extLst>
                </a:gridCol>
              </a:tblGrid>
              <a:tr h="303571">
                <a:tc>
                  <a:txBody>
                    <a:bodyPr/>
                    <a:lstStyle/>
                    <a:p>
                      <a:r>
                        <a:rPr kumimoji="1" lang="en-US" altLang="ja-JP" sz="1200" dirty="0">
                          <a:latin typeface="Meiryo UI" panose="020B0604030504040204" pitchFamily="50" charset="-128"/>
                          <a:ea typeface="Meiryo UI" panose="020B0604030504040204" pitchFamily="50" charset="-128"/>
                        </a:rPr>
                        <a:t>No</a:t>
                      </a:r>
                      <a:endParaRPr kumimoji="1" lang="ja-JP" altLang="en-US" sz="1200" dirty="0">
                        <a:latin typeface="Meiryo UI" panose="020B0604030504040204" pitchFamily="50" charset="-128"/>
                        <a:ea typeface="Meiryo UI" panose="020B0604030504040204" pitchFamily="50" charset="-128"/>
                      </a:endParaRPr>
                    </a:p>
                  </a:txBody>
                  <a:tcPr/>
                </a:tc>
                <a:tc>
                  <a:txBody>
                    <a:bodyPr/>
                    <a:lstStyle/>
                    <a:p>
                      <a:pPr algn="ctr"/>
                      <a:r>
                        <a:rPr kumimoji="1" lang="ja-JP" altLang="en-US" sz="1200" dirty="0">
                          <a:latin typeface="Meiryo UI" panose="020B0604030504040204" pitchFamily="50" charset="-128"/>
                          <a:ea typeface="Meiryo UI" panose="020B0604030504040204" pitchFamily="50" charset="-128"/>
                        </a:rPr>
                        <a:t>質問</a:t>
                      </a:r>
                    </a:p>
                  </a:txBody>
                  <a:tcPr/>
                </a:tc>
                <a:tc>
                  <a:txBody>
                    <a:bodyPr/>
                    <a:lstStyle/>
                    <a:p>
                      <a:pPr algn="ctr"/>
                      <a:r>
                        <a:rPr kumimoji="1" lang="ja-JP" altLang="en-US" sz="1200" dirty="0">
                          <a:latin typeface="Meiryo UI" panose="020B0604030504040204" pitchFamily="50" charset="-128"/>
                          <a:ea typeface="Meiryo UI" panose="020B0604030504040204" pitchFamily="50" charset="-128"/>
                        </a:rPr>
                        <a:t>回答</a:t>
                      </a:r>
                    </a:p>
                  </a:txBody>
                  <a:tcPr/>
                </a:tc>
                <a:extLst>
                  <a:ext uri="{0D108BD9-81ED-4DB2-BD59-A6C34878D82A}">
                    <a16:rowId xmlns:a16="http://schemas.microsoft.com/office/drawing/2014/main" xmlns="" val="281102547"/>
                  </a:ext>
                </a:extLst>
              </a:tr>
              <a:tr h="1011696">
                <a:tc>
                  <a:txBody>
                    <a:bodyPr/>
                    <a:lstStyle/>
                    <a:p>
                      <a:pPr marL="0" algn="ctr" defTabSz="457200" rtl="0" eaLnBrk="1" fontAlgn="ctr" latinLnBrk="0" hangingPunct="1"/>
                      <a:r>
                        <a:rPr kumimoji="1" lang="en-US" altLang="ja-JP" sz="1100" kern="1200" dirty="0">
                          <a:solidFill>
                            <a:schemeClr val="tx1"/>
                          </a:solidFill>
                          <a:latin typeface="Meiryo UI" panose="020B0604030504040204" pitchFamily="50" charset="-128"/>
                          <a:ea typeface="Meiryo UI" panose="020B0604030504040204" pitchFamily="50" charset="-128"/>
                          <a:cs typeface="+mn-cs"/>
                        </a:rPr>
                        <a:t>9</a:t>
                      </a:r>
                      <a:endParaRPr kumimoji="1" lang="ja-JP" altLang="en-US" sz="1100" kern="1200" dirty="0">
                        <a:solidFill>
                          <a:schemeClr val="tx1"/>
                        </a:solidFill>
                        <a:latin typeface="Meiryo UI" panose="020B0604030504040204" pitchFamily="50" charset="-128"/>
                        <a:ea typeface="Meiryo UI" panose="020B0604030504040204" pitchFamily="50" charset="-128"/>
                        <a:cs typeface="+mn-cs"/>
                      </a:endParaRPr>
                    </a:p>
                  </a:txBody>
                  <a:tcPr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誤って「</a:t>
                      </a:r>
                      <a:r>
                        <a:rPr lang="ja-JP" altLang="en-US" sz="1200" b="0" i="0" u="none" strike="noStrike" dirty="0" err="1">
                          <a:solidFill>
                            <a:srgbClr val="000000"/>
                          </a:solidFill>
                          <a:effectLst/>
                          <a:latin typeface="Meiryo UI" panose="020B0604030504040204" pitchFamily="50" charset="-128"/>
                          <a:ea typeface="Meiryo UI" panose="020B0604030504040204" pitchFamily="50" charset="-128"/>
                        </a:rPr>
                        <a:t>しまぽ</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通貨」を決済してしまった場合は、どうすればよいですか</a:t>
                      </a:r>
                    </a:p>
                  </a:txBody>
                  <a:tcPr marL="6350" marR="6350" marT="6350"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・一度通貨決済したし</a:t>
                      </a:r>
                      <a:r>
                        <a:rPr lang="ja-JP" altLang="en-US" sz="1200" b="0" i="0" u="none" strike="noStrike" dirty="0" err="1">
                          <a:solidFill>
                            <a:srgbClr val="000000"/>
                          </a:solidFill>
                          <a:effectLst/>
                          <a:latin typeface="Meiryo UI" panose="020B0604030504040204" pitchFamily="50" charset="-128"/>
                          <a:ea typeface="Meiryo UI" panose="020B0604030504040204" pitchFamily="50" charset="-128"/>
                        </a:rPr>
                        <a:t>まぽ</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通貨の取り消しはできませんので、ご注意ください。</a:t>
                      </a:r>
                    </a:p>
                  </a:txBody>
                  <a:tcPr marL="6350" marR="6350" marT="6350" anchor="ctr"/>
                </a:tc>
                <a:extLst>
                  <a:ext uri="{0D108BD9-81ED-4DB2-BD59-A6C34878D82A}">
                    <a16:rowId xmlns:a16="http://schemas.microsoft.com/office/drawing/2014/main" xmlns="" val="581931953"/>
                  </a:ext>
                </a:extLst>
              </a:tr>
              <a:tr h="1011696">
                <a:tc>
                  <a:txBody>
                    <a:bodyPr/>
                    <a:lstStyle/>
                    <a:p>
                      <a:pPr marL="0" algn="ctr" defTabSz="457200" rtl="0" eaLnBrk="1" fontAlgn="ctr" latinLnBrk="0" hangingPunct="1"/>
                      <a:r>
                        <a:rPr kumimoji="1" lang="en-US" altLang="ja-JP" sz="1100" kern="1200" dirty="0">
                          <a:solidFill>
                            <a:schemeClr val="tx1"/>
                          </a:solidFill>
                          <a:latin typeface="Meiryo UI" panose="020B0604030504040204" pitchFamily="50" charset="-128"/>
                          <a:ea typeface="Meiryo UI" panose="020B0604030504040204" pitchFamily="50" charset="-128"/>
                          <a:cs typeface="+mn-cs"/>
                        </a:rPr>
                        <a:t>10</a:t>
                      </a:r>
                    </a:p>
                  </a:txBody>
                  <a:tcPr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お客様より返品、返金を求められた場合どうすればいいのか</a:t>
                      </a:r>
                    </a:p>
                  </a:txBody>
                  <a:tcPr marL="6350" marR="6350" marT="6350"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・いかなる場合においても加盟店が返品（取引の取り消し）、もしくは現金で返金することはできません。</a:t>
                      </a:r>
                    </a:p>
                  </a:txBody>
                  <a:tcPr marL="6350" marR="6350" marT="6350" anchor="ctr"/>
                </a:tc>
                <a:extLst>
                  <a:ext uri="{0D108BD9-81ED-4DB2-BD59-A6C34878D82A}">
                    <a16:rowId xmlns:a16="http://schemas.microsoft.com/office/drawing/2014/main" xmlns="" val="10002"/>
                  </a:ext>
                </a:extLst>
              </a:tr>
              <a:tr h="917607">
                <a:tc>
                  <a:txBody>
                    <a:bodyPr/>
                    <a:lstStyle/>
                    <a:p>
                      <a:pPr marL="0" algn="ctr" defTabSz="457200" rtl="0" eaLnBrk="1" fontAlgn="ctr" latinLnBrk="0" hangingPunct="1"/>
                      <a:r>
                        <a:rPr kumimoji="1" lang="en-US" altLang="ja-JP" sz="1100" kern="1200" dirty="0">
                          <a:solidFill>
                            <a:schemeClr val="tx1"/>
                          </a:solidFill>
                          <a:latin typeface="Meiryo UI" panose="020B0604030504040204" pitchFamily="50" charset="-128"/>
                          <a:ea typeface="Meiryo UI" panose="020B0604030504040204" pitchFamily="50" charset="-128"/>
                          <a:cs typeface="+mn-cs"/>
                        </a:rPr>
                        <a:t>11</a:t>
                      </a:r>
                    </a:p>
                  </a:txBody>
                  <a:tcPr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通信圏外の場所では「</a:t>
                      </a:r>
                      <a:r>
                        <a:rPr lang="ja-JP" altLang="en-US" sz="1200" b="0" i="0" u="none" strike="noStrike" dirty="0" err="1">
                          <a:solidFill>
                            <a:srgbClr val="000000"/>
                          </a:solidFill>
                          <a:effectLst/>
                          <a:latin typeface="Meiryo UI" panose="020B0604030504040204" pitchFamily="50" charset="-128"/>
                          <a:ea typeface="Meiryo UI" panose="020B0604030504040204" pitchFamily="50" charset="-128"/>
                        </a:rPr>
                        <a:t>しまぽ</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通貨」取引ができますか</a:t>
                      </a:r>
                      <a:endParaRPr lang="en-US" altLang="ja-JP" sz="1200" b="0"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・通信圏外の場所では、</a:t>
                      </a:r>
                      <a:r>
                        <a:rPr lang="ja-JP" altLang="en-US" sz="1200" b="0" i="0" u="none" strike="noStrike" dirty="0" err="1">
                          <a:solidFill>
                            <a:srgbClr val="000000"/>
                          </a:solidFill>
                          <a:effectLst/>
                          <a:latin typeface="Meiryo UI" panose="020B0604030504040204" pitchFamily="50" charset="-128"/>
                          <a:ea typeface="Meiryo UI" panose="020B0604030504040204" pitchFamily="50" charset="-128"/>
                        </a:rPr>
                        <a:t>しまぽ</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通貨取引はできません。</a:t>
                      </a:r>
                    </a:p>
                  </a:txBody>
                  <a:tcPr marL="6350" marR="6350" marT="6350" anchor="ctr"/>
                </a:tc>
                <a:extLst>
                  <a:ext uri="{0D108BD9-81ED-4DB2-BD59-A6C34878D82A}">
                    <a16:rowId xmlns:a16="http://schemas.microsoft.com/office/drawing/2014/main" xmlns="" val="1385665995"/>
                  </a:ext>
                </a:extLst>
              </a:tr>
              <a:tr h="797532">
                <a:tc>
                  <a:txBody>
                    <a:bodyPr/>
                    <a:lstStyle/>
                    <a:p>
                      <a:pPr marL="0" algn="ctr" defTabSz="457200" rtl="0" eaLnBrk="1" fontAlgn="ctr" latinLnBrk="0" hangingPunct="1"/>
                      <a:r>
                        <a:rPr kumimoji="1" lang="en-US" altLang="ja-JP" sz="1100" kern="1200" dirty="0">
                          <a:solidFill>
                            <a:schemeClr val="tx1"/>
                          </a:solidFill>
                          <a:latin typeface="Meiryo UI" panose="020B0604030504040204" pitchFamily="50" charset="-128"/>
                          <a:ea typeface="Meiryo UI" panose="020B0604030504040204" pitchFamily="50" charset="-128"/>
                          <a:cs typeface="+mn-cs"/>
                        </a:rPr>
                        <a:t>12</a:t>
                      </a:r>
                      <a:endParaRPr kumimoji="1" lang="ja-JP" altLang="en-US" sz="1100" kern="1200" dirty="0">
                        <a:solidFill>
                          <a:schemeClr val="tx1"/>
                        </a:solidFill>
                        <a:latin typeface="Meiryo UI" panose="020B0604030504040204" pitchFamily="50" charset="-128"/>
                        <a:ea typeface="Meiryo UI" panose="020B0604030504040204" pitchFamily="50" charset="-128"/>
                        <a:cs typeface="+mn-cs"/>
                      </a:endParaRPr>
                    </a:p>
                  </a:txBody>
                  <a:tcPr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島内在住者も購入はできますか</a:t>
                      </a:r>
                    </a:p>
                  </a:txBody>
                  <a:tcPr marL="6350" marR="6350" marT="6350"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200" b="0" i="0" u="none" strike="noStrike" dirty="0" err="1">
                          <a:solidFill>
                            <a:srgbClr val="000000"/>
                          </a:solidFill>
                          <a:effectLst/>
                          <a:latin typeface="Meiryo UI" panose="020B0604030504040204" pitchFamily="50" charset="-128"/>
                          <a:ea typeface="Meiryo UI" panose="020B0604030504040204" pitchFamily="50" charset="-128"/>
                        </a:rPr>
                        <a:t>しまぽ</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通貨の購入はできますが、お住いの島以外でご利用可能です。</a:t>
                      </a:r>
                      <a:endParaRPr lang="en-US" altLang="ja-JP" sz="1200" b="0"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anchor="ctr"/>
                </a:tc>
                <a:extLst>
                  <a:ext uri="{0D108BD9-81ED-4DB2-BD59-A6C34878D82A}">
                    <a16:rowId xmlns:a16="http://schemas.microsoft.com/office/drawing/2014/main" xmlns="" val="2604869556"/>
                  </a:ext>
                </a:extLst>
              </a:tr>
              <a:tr h="797532">
                <a:tc>
                  <a:txBody>
                    <a:bodyPr/>
                    <a:lstStyle/>
                    <a:p>
                      <a:pPr marL="0" algn="ctr" defTabSz="457200" rtl="0" eaLnBrk="1" fontAlgn="ctr" latinLnBrk="0" hangingPunct="1"/>
                      <a:r>
                        <a:rPr kumimoji="1" lang="en-US" altLang="ja-JP" sz="1100" kern="1200" dirty="0">
                          <a:solidFill>
                            <a:schemeClr val="tx1"/>
                          </a:solidFill>
                          <a:latin typeface="Meiryo UI" panose="020B0604030504040204" pitchFamily="50" charset="-128"/>
                          <a:ea typeface="Meiryo UI" panose="020B0604030504040204" pitchFamily="50" charset="-128"/>
                          <a:cs typeface="+mn-cs"/>
                        </a:rPr>
                        <a:t>13</a:t>
                      </a:r>
                      <a:endParaRPr kumimoji="1" lang="ja-JP" altLang="en-US" sz="1100" kern="1200" dirty="0">
                        <a:solidFill>
                          <a:schemeClr val="tx1"/>
                        </a:solidFill>
                        <a:latin typeface="Meiryo UI" panose="020B0604030504040204" pitchFamily="50" charset="-128"/>
                        <a:ea typeface="Meiryo UI" panose="020B0604030504040204" pitchFamily="50" charset="-128"/>
                        <a:cs typeface="+mn-cs"/>
                      </a:endParaRPr>
                    </a:p>
                  </a:txBody>
                  <a:tcPr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利用単価が</a:t>
                      </a:r>
                      <a:r>
                        <a:rPr lang="en-US" altLang="ja-JP" sz="1200" b="0" i="0" u="none" strike="noStrike" dirty="0">
                          <a:solidFill>
                            <a:srgbClr val="000000"/>
                          </a:solidFill>
                          <a:effectLst/>
                          <a:latin typeface="Meiryo UI" panose="020B0604030504040204" pitchFamily="50" charset="-128"/>
                          <a:ea typeface="Meiryo UI" panose="020B0604030504040204" pitchFamily="50" charset="-128"/>
                        </a:rPr>
                        <a:t>1,000</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円未満のものを販売する場合はどのようにすればいいのか</a:t>
                      </a:r>
                    </a:p>
                  </a:txBody>
                  <a:tcPr marL="6350" marR="6350" marT="6350" anchor="ctr"/>
                </a:tc>
                <a:tc>
                  <a:txBody>
                    <a:bodyPr/>
                    <a:lstStyle/>
                    <a:p>
                      <a:pPr algn="l" fontAlgn="ct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・入場料など利用単価が</a:t>
                      </a:r>
                      <a:r>
                        <a:rPr lang="en-US" altLang="ja-JP" sz="1200" b="0" i="0" u="none" strike="noStrike" dirty="0">
                          <a:solidFill>
                            <a:srgbClr val="000000"/>
                          </a:solidFill>
                          <a:effectLst/>
                          <a:latin typeface="Meiryo UI" panose="020B0604030504040204" pitchFamily="50" charset="-128"/>
                          <a:ea typeface="Meiryo UI" panose="020B0604030504040204" pitchFamily="50" charset="-128"/>
                        </a:rPr>
                        <a:t>1,000</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円未満の場合、</a:t>
                      </a:r>
                      <a:r>
                        <a:rPr lang="ja-JP" altLang="en-US" sz="1200" b="0" i="0" u="none" strike="noStrike" dirty="0" err="1">
                          <a:solidFill>
                            <a:srgbClr val="000000"/>
                          </a:solidFill>
                          <a:effectLst/>
                          <a:latin typeface="Meiryo UI" panose="020B0604030504040204" pitchFamily="50" charset="-128"/>
                          <a:ea typeface="Meiryo UI" panose="020B0604030504040204" pitchFamily="50" charset="-128"/>
                        </a:rPr>
                        <a:t>しまぽ</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通貨</a:t>
                      </a:r>
                      <a:r>
                        <a:rPr lang="en-US" altLang="ja-JP" sz="1200" b="0" i="0" u="none" strike="noStrike" dirty="0">
                          <a:solidFill>
                            <a:srgbClr val="000000"/>
                          </a:solidFill>
                          <a:effectLst/>
                          <a:latin typeface="Meiryo UI" panose="020B0604030504040204" pitchFamily="50" charset="-128"/>
                          <a:ea typeface="Meiryo UI" panose="020B0604030504040204" pitchFamily="50" charset="-128"/>
                        </a:rPr>
                        <a:t>1,000</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円で複数人分を購入していただくか、利用料金</a:t>
                      </a:r>
                      <a:r>
                        <a:rPr lang="en-US" altLang="ja-JP" sz="1200" b="0"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お土産などで</a:t>
                      </a:r>
                      <a:r>
                        <a:rPr lang="en-US" altLang="ja-JP" sz="1200" b="0" i="0" u="none" strike="noStrike" dirty="0">
                          <a:solidFill>
                            <a:srgbClr val="000000"/>
                          </a:solidFill>
                          <a:effectLst/>
                          <a:latin typeface="Meiryo UI" panose="020B0604030504040204" pitchFamily="50" charset="-128"/>
                          <a:ea typeface="Meiryo UI" panose="020B0604030504040204" pitchFamily="50" charset="-128"/>
                        </a:rPr>
                        <a:t>1,000</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円としていただき、</a:t>
                      </a:r>
                      <a:r>
                        <a:rPr lang="ja-JP" altLang="en-US" sz="1200" b="0" i="0" u="none" strike="noStrike" dirty="0" err="1">
                          <a:solidFill>
                            <a:srgbClr val="000000"/>
                          </a:solidFill>
                          <a:effectLst/>
                          <a:latin typeface="Meiryo UI" panose="020B0604030504040204" pitchFamily="50" charset="-128"/>
                          <a:ea typeface="Meiryo UI" panose="020B0604030504040204" pitchFamily="50" charset="-128"/>
                        </a:rPr>
                        <a:t>しまぽ</a:t>
                      </a: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通貨の利用がしやすい単価で販売してください。</a:t>
                      </a:r>
                      <a:endParaRPr lang="en-US" altLang="ja-JP" sz="1200" b="0" i="0" u="none" strike="noStrike" dirty="0">
                        <a:solidFill>
                          <a:srgbClr val="000000"/>
                        </a:solidFill>
                        <a:effectLst/>
                        <a:latin typeface="Meiryo UI" panose="020B0604030504040204" pitchFamily="50" charset="-128"/>
                        <a:ea typeface="Meiryo UI" panose="020B0604030504040204" pitchFamily="50" charset="-128"/>
                      </a:endParaRPr>
                    </a:p>
                  </a:txBody>
                  <a:tcPr marL="6350" marR="6350" marT="6350" anchor="ct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31076635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xmlns="" id="{147A3F81-6BEE-4093-A5B0-EB0D5A34FDC5}"/>
              </a:ext>
            </a:extLst>
          </p:cNvPr>
          <p:cNvSpPr>
            <a:spLocks noGrp="1"/>
          </p:cNvSpPr>
          <p:nvPr>
            <p:ph type="sldNum" sz="quarter" idx="12"/>
          </p:nvPr>
        </p:nvSpPr>
        <p:spPr/>
        <p:txBody>
          <a:bodyPr/>
          <a:lstStyle/>
          <a:p>
            <a:fld id="{B1946512-26A0-2943-97A2-6EA47330DC2E}" type="slidenum">
              <a:rPr kumimoji="1" lang="ja-JP" altLang="en-US" smtClean="0"/>
              <a:pPr/>
              <a:t>25</a:t>
            </a:fld>
            <a:endParaRPr kumimoji="1" lang="ja-JP" altLang="en-US"/>
          </a:p>
        </p:txBody>
      </p:sp>
      <p:pic>
        <p:nvPicPr>
          <p:cNvPr id="3" name="図 2">
            <a:extLst>
              <a:ext uri="{FF2B5EF4-FFF2-40B4-BE49-F238E27FC236}">
                <a16:creationId xmlns:a16="http://schemas.microsoft.com/office/drawing/2014/main" xmlns="" id="{BE23699A-EABE-4B1E-BC34-EDE836D0B854}"/>
              </a:ext>
            </a:extLst>
          </p:cNvPr>
          <p:cNvPicPr>
            <a:picLocks noChangeAspect="1"/>
          </p:cNvPicPr>
          <p:nvPr/>
        </p:nvPicPr>
        <p:blipFill rotWithShape="1">
          <a:blip r:embed="rId2" cstate="print">
            <a:duotone>
              <a:prstClr val="black"/>
              <a:schemeClr val="accent3">
                <a:tint val="45000"/>
                <a:satMod val="400000"/>
              </a:schemeClr>
            </a:duotone>
            <a:extLst>
              <a:ext uri="{BEBA8EAE-BF5A-486C-A8C5-ECC9F3942E4B}">
                <a14:imgProps xmlns:a14="http://schemas.microsoft.com/office/drawing/2010/main">
                  <a14:imgLayer r:embed="rId3">
                    <a14:imgEffect>
                      <a14:artisticCutout/>
                    </a14:imgEffect>
                    <a14:imgEffect>
                      <a14:saturation sat="50000"/>
                    </a14:imgEffect>
                    <a14:imgEffect>
                      <a14:brightnessContrast bright="34000"/>
                    </a14:imgEffect>
                  </a14:imgLayer>
                </a14:imgProps>
              </a:ext>
              <a:ext uri="{28A0092B-C50C-407E-A947-70E740481C1C}">
                <a14:useLocalDpi xmlns:a14="http://schemas.microsoft.com/office/drawing/2010/main" val="0"/>
              </a:ext>
            </a:extLst>
          </a:blip>
          <a:srcRect r="1367" b="25159"/>
          <a:stretch/>
        </p:blipFill>
        <p:spPr>
          <a:xfrm>
            <a:off x="75416" y="56562"/>
            <a:ext cx="8993172" cy="5163696"/>
          </a:xfrm>
          <a:prstGeom prst="rect">
            <a:avLst/>
          </a:prstGeom>
          <a:gradFill>
            <a:gsLst>
              <a:gs pos="0">
                <a:srgbClr val="92D05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112500"/>
          </a:effectLst>
        </p:spPr>
      </p:pic>
      <p:sp>
        <p:nvSpPr>
          <p:cNvPr id="4" name="テキスト ボックス 3">
            <a:extLst>
              <a:ext uri="{FF2B5EF4-FFF2-40B4-BE49-F238E27FC236}">
                <a16:creationId xmlns:a16="http://schemas.microsoft.com/office/drawing/2014/main" xmlns="" id="{C4F45314-87F0-4A8C-95DE-30D1F98B0170}"/>
              </a:ext>
            </a:extLst>
          </p:cNvPr>
          <p:cNvSpPr txBox="1"/>
          <p:nvPr/>
        </p:nvSpPr>
        <p:spPr>
          <a:xfrm>
            <a:off x="384026" y="3476547"/>
            <a:ext cx="8384403" cy="466216"/>
          </a:xfrm>
          <a:prstGeom prst="rect">
            <a:avLst/>
          </a:prstGeom>
          <a:solidFill>
            <a:srgbClr val="638CFF"/>
          </a:solidFill>
        </p:spPr>
        <p:txBody>
          <a:bodyPr wrap="none" rtlCol="0">
            <a:noAutofit/>
          </a:bodyPr>
          <a:lstStyle/>
          <a:p>
            <a:r>
              <a:rPr kumimoji="1" lang="ja-JP" altLang="en-US" sz="2400" b="1" dirty="0">
                <a:solidFill>
                  <a:schemeClr val="bg1"/>
                </a:solidFill>
                <a:latin typeface="Meiryo UI" pitchFamily="50" charset="-128"/>
                <a:ea typeface="Meiryo UI" pitchFamily="50" charset="-128"/>
                <a:cs typeface="Meiryo UI" pitchFamily="50" charset="-128"/>
              </a:rPr>
              <a:t>　　</a:t>
            </a:r>
            <a:r>
              <a:rPr lang="en-US" altLang="ja-JP" sz="2400" b="1" dirty="0">
                <a:solidFill>
                  <a:schemeClr val="bg1"/>
                </a:solidFill>
                <a:latin typeface="Meiryo UI" pitchFamily="50" charset="-128"/>
                <a:ea typeface="Meiryo UI" pitchFamily="50" charset="-128"/>
                <a:cs typeface="Meiryo UI" pitchFamily="50" charset="-128"/>
              </a:rPr>
              <a:t> Ⅲ </a:t>
            </a:r>
            <a:r>
              <a:rPr kumimoji="1" lang="ja-JP" altLang="en-US" sz="2400" b="1" dirty="0">
                <a:solidFill>
                  <a:schemeClr val="bg1"/>
                </a:solidFill>
                <a:latin typeface="Meiryo UI" pitchFamily="50" charset="-128"/>
                <a:ea typeface="Meiryo UI" pitchFamily="50" charset="-128"/>
                <a:cs typeface="Meiryo UI" pitchFamily="50" charset="-128"/>
              </a:rPr>
              <a:t>　今後のスケジュール</a:t>
            </a:r>
          </a:p>
        </p:txBody>
      </p:sp>
    </p:spTree>
    <p:extLst>
      <p:ext uri="{BB962C8B-B14F-4D97-AF65-F5344CB8AC3E}">
        <p14:creationId xmlns:p14="http://schemas.microsoft.com/office/powerpoint/2010/main" val="16733503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スライド番号プレースホルダー 19"/>
          <p:cNvSpPr>
            <a:spLocks noGrp="1"/>
          </p:cNvSpPr>
          <p:nvPr>
            <p:ph type="sldNum" sz="quarter" idx="12"/>
          </p:nvPr>
        </p:nvSpPr>
        <p:spPr>
          <a:xfrm>
            <a:off x="6553200" y="6438654"/>
            <a:ext cx="2133600" cy="365125"/>
          </a:xfrm>
        </p:spPr>
        <p:txBody>
          <a:bodyPr/>
          <a:lstStyle/>
          <a:p>
            <a:fld id="{B1946512-26A0-2943-97A2-6EA47330DC2E}" type="slidenum">
              <a:rPr kumimoji="1" lang="ja-JP" altLang="en-US" sz="1000" smtClean="0">
                <a:cs typeface="ヒラギノ丸ゴ Pro W4"/>
              </a:rPr>
              <a:pPr/>
              <a:t>26</a:t>
            </a:fld>
            <a:endParaRPr kumimoji="1" lang="ja-JP" altLang="en-US" sz="1000" dirty="0">
              <a:cs typeface="ヒラギノ丸ゴ Pro W4"/>
            </a:endParaRPr>
          </a:p>
        </p:txBody>
      </p:sp>
      <p:sp>
        <p:nvSpPr>
          <p:cNvPr id="125" name="タイトル 5"/>
          <p:cNvSpPr>
            <a:spLocks noGrp="1"/>
          </p:cNvSpPr>
          <p:nvPr>
            <p:ph type="title"/>
          </p:nvPr>
        </p:nvSpPr>
        <p:spPr>
          <a:xfrm>
            <a:off x="479318" y="317565"/>
            <a:ext cx="8229600" cy="626373"/>
          </a:xfrm>
          <a:prstGeom prst="rect">
            <a:avLst/>
          </a:prstGeom>
        </p:spPr>
        <p:txBody>
          <a:bodyPr>
            <a:normAutofit/>
          </a:bodyPr>
          <a:lstStyle/>
          <a:p>
            <a:r>
              <a:rPr lang="ja-JP" altLang="en-US" sz="1800" dirty="0">
                <a:cs typeface="ヒラギノ丸ゴ Pro W4"/>
              </a:rPr>
              <a:t>今後のスケジュールについて</a:t>
            </a:r>
            <a:endParaRPr kumimoji="1" lang="ja-JP" altLang="en-US" sz="1800" dirty="0">
              <a:cs typeface="ヒラギノ丸ゴ Pro W4"/>
            </a:endParaRPr>
          </a:p>
        </p:txBody>
      </p:sp>
      <p:graphicFrame>
        <p:nvGraphicFramePr>
          <p:cNvPr id="5" name="表 4">
            <a:extLst>
              <a:ext uri="{FF2B5EF4-FFF2-40B4-BE49-F238E27FC236}">
                <a16:creationId xmlns="" xmlns:a16="http://schemas.microsoft.com/office/drawing/2014/main" id="{C08C7A69-F0BF-4961-AE54-5048E04DC7BE}"/>
              </a:ext>
            </a:extLst>
          </p:cNvPr>
          <p:cNvGraphicFramePr>
            <a:graphicFrameLocks noGrp="1"/>
          </p:cNvGraphicFramePr>
          <p:nvPr>
            <p:extLst>
              <p:ext uri="{D42A27DB-BD31-4B8C-83A1-F6EECF244321}">
                <p14:modId xmlns:p14="http://schemas.microsoft.com/office/powerpoint/2010/main" val="4150582942"/>
              </p:ext>
            </p:extLst>
          </p:nvPr>
        </p:nvGraphicFramePr>
        <p:xfrm>
          <a:off x="347310" y="1034010"/>
          <a:ext cx="8493616" cy="5455645"/>
        </p:xfrm>
        <a:graphic>
          <a:graphicData uri="http://schemas.openxmlformats.org/drawingml/2006/table">
            <a:tbl>
              <a:tblPr firstRow="1" bandRow="1">
                <a:tableStyleId>{5C22544A-7EE6-4342-B048-85BDC9FD1C3A}</a:tableStyleId>
              </a:tblPr>
              <a:tblGrid>
                <a:gridCol w="290316">
                  <a:extLst>
                    <a:ext uri="{9D8B030D-6E8A-4147-A177-3AD203B41FA5}">
                      <a16:colId xmlns="" xmlns:a16="http://schemas.microsoft.com/office/drawing/2014/main" val="3543762319"/>
                    </a:ext>
                  </a:extLst>
                </a:gridCol>
                <a:gridCol w="1186179">
                  <a:extLst>
                    <a:ext uri="{9D8B030D-6E8A-4147-A177-3AD203B41FA5}">
                      <a16:colId xmlns="" xmlns:a16="http://schemas.microsoft.com/office/drawing/2014/main" val="1549057663"/>
                    </a:ext>
                  </a:extLst>
                </a:gridCol>
                <a:gridCol w="1706362">
                  <a:extLst>
                    <a:ext uri="{9D8B030D-6E8A-4147-A177-3AD203B41FA5}">
                      <a16:colId xmlns="" xmlns:a16="http://schemas.microsoft.com/office/drawing/2014/main" val="3609210852"/>
                    </a:ext>
                  </a:extLst>
                </a:gridCol>
                <a:gridCol w="5310759">
                  <a:extLst>
                    <a:ext uri="{9D8B030D-6E8A-4147-A177-3AD203B41FA5}">
                      <a16:colId xmlns="" xmlns:a16="http://schemas.microsoft.com/office/drawing/2014/main" val="784275734"/>
                    </a:ext>
                  </a:extLst>
                </a:gridCol>
              </a:tblGrid>
              <a:tr h="679734">
                <a:tc>
                  <a:txBody>
                    <a:bodyPr/>
                    <a:lstStyle/>
                    <a:p>
                      <a:pPr algn="ctr"/>
                      <a:r>
                        <a:rPr kumimoji="1" lang="en-US" altLang="ja-JP" sz="1200" dirty="0">
                          <a:latin typeface="Meiryo UI" panose="020B0604030504040204" pitchFamily="50" charset="-128"/>
                          <a:ea typeface="Meiryo UI" panose="020B0604030504040204" pitchFamily="50" charset="-128"/>
                        </a:rPr>
                        <a:t>No</a:t>
                      </a:r>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200" dirty="0">
                          <a:latin typeface="Meiryo UI" panose="020B0604030504040204" pitchFamily="50" charset="-128"/>
                          <a:ea typeface="Meiryo UI" panose="020B0604030504040204" pitchFamily="50" charset="-128"/>
                        </a:rPr>
                        <a:t>日付</a:t>
                      </a:r>
                      <a:endParaRPr kumimoji="1" lang="en-US" altLang="ja-JP" sz="1200" dirty="0">
                        <a:latin typeface="Meiryo UI" panose="020B0604030504040204" pitchFamily="50" charset="-128"/>
                        <a:ea typeface="Meiryo UI" panose="020B0604030504040204" pitchFamily="50" charset="-128"/>
                      </a:endParaRPr>
                    </a:p>
                    <a:p>
                      <a:pPr algn="ctr"/>
                      <a:r>
                        <a:rPr kumimoji="1" lang="ja-JP" altLang="en-US" sz="1200" dirty="0">
                          <a:latin typeface="Meiryo UI" panose="020B0604030504040204" pitchFamily="50" charset="-128"/>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2017</a:t>
                      </a:r>
                      <a:r>
                        <a:rPr kumimoji="1" lang="ja-JP" altLang="en-US" sz="1200" dirty="0">
                          <a:latin typeface="Meiryo UI" panose="020B0604030504040204" pitchFamily="50" charset="-128"/>
                          <a:ea typeface="Meiryo UI" panose="020B0604030504040204" pitchFamily="50" charset="-128"/>
                        </a:rPr>
                        <a:t>年）</a:t>
                      </a:r>
                    </a:p>
                  </a:txBody>
                  <a:tcPr anchor="ctr"/>
                </a:tc>
                <a:tc>
                  <a:txBody>
                    <a:bodyPr/>
                    <a:lstStyle/>
                    <a:p>
                      <a:pPr algn="ctr"/>
                      <a:r>
                        <a:rPr kumimoji="1" lang="ja-JP" altLang="en-US" sz="1200" dirty="0">
                          <a:latin typeface="Meiryo UI" panose="020B0604030504040204" pitchFamily="50" charset="-128"/>
                          <a:ea typeface="Meiryo UI" panose="020B0604030504040204" pitchFamily="50" charset="-128"/>
                        </a:rPr>
                        <a:t>イベント内容</a:t>
                      </a:r>
                    </a:p>
                  </a:txBody>
                  <a:tcPr anchor="ctr"/>
                </a:tc>
                <a:tc>
                  <a:txBody>
                    <a:bodyPr/>
                    <a:lstStyle/>
                    <a:p>
                      <a:pPr algn="ctr"/>
                      <a:r>
                        <a:rPr kumimoji="1" lang="ja-JP" altLang="en-US" sz="1200" dirty="0">
                          <a:latin typeface="Meiryo UI" panose="020B0604030504040204" pitchFamily="50" charset="-128"/>
                          <a:ea typeface="Meiryo UI" panose="020B0604030504040204" pitchFamily="50" charset="-128"/>
                        </a:rPr>
                        <a:t>詳細</a:t>
                      </a:r>
                    </a:p>
                  </a:txBody>
                  <a:tcPr anchor="ctr"/>
                </a:tc>
                <a:extLst>
                  <a:ext uri="{0D108BD9-81ED-4DB2-BD59-A6C34878D82A}">
                    <a16:rowId xmlns="" xmlns:a16="http://schemas.microsoft.com/office/drawing/2014/main" val="3107226650"/>
                  </a:ext>
                </a:extLst>
              </a:tr>
              <a:tr h="485524">
                <a:tc>
                  <a:txBody>
                    <a:bodyPr/>
                    <a:lstStyle/>
                    <a:p>
                      <a:pPr algn="ctr"/>
                      <a:r>
                        <a:rPr kumimoji="1" lang="en-US" altLang="ja-JP" sz="1200" dirty="0">
                          <a:latin typeface="Meiryo UI" panose="020B0604030504040204" pitchFamily="50" charset="-128"/>
                          <a:ea typeface="Meiryo UI" panose="020B0604030504040204" pitchFamily="50" charset="-128"/>
                        </a:rPr>
                        <a:t>1</a:t>
                      </a:r>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pPr algn="ctr"/>
                      <a:r>
                        <a:rPr lang="en-US" altLang="ja-JP" sz="1200" b="1" u="none" dirty="0">
                          <a:latin typeface="Meiryo UI" panose="020B0604030504040204" pitchFamily="50" charset="-128"/>
                          <a:ea typeface="Meiryo UI" panose="020B0604030504040204" pitchFamily="50" charset="-128"/>
                        </a:rPr>
                        <a:t>8</a:t>
                      </a:r>
                      <a:r>
                        <a:rPr lang="ja-JP" altLang="en-US" sz="1200" b="1" u="none" dirty="0">
                          <a:latin typeface="Meiryo UI" panose="020B0604030504040204" pitchFamily="50" charset="-128"/>
                          <a:ea typeface="Meiryo UI" panose="020B0604030504040204" pitchFamily="50" charset="-128"/>
                        </a:rPr>
                        <a:t>月</a:t>
                      </a:r>
                      <a:r>
                        <a:rPr lang="en-US" altLang="ja-JP" sz="1200" b="1" u="none" dirty="0">
                          <a:latin typeface="Meiryo UI" panose="020B0604030504040204" pitchFamily="50" charset="-128"/>
                          <a:ea typeface="Meiryo UI" panose="020B0604030504040204" pitchFamily="50" charset="-128"/>
                        </a:rPr>
                        <a:t>8</a:t>
                      </a:r>
                      <a:r>
                        <a:rPr lang="ja-JP" altLang="en-US" sz="1200" b="1" u="none" dirty="0">
                          <a:latin typeface="Meiryo UI" panose="020B0604030504040204" pitchFamily="50" charset="-128"/>
                          <a:ea typeface="Meiryo UI" panose="020B0604030504040204" pitchFamily="50" charset="-128"/>
                        </a:rPr>
                        <a:t>日</a:t>
                      </a:r>
                      <a:r>
                        <a:rPr lang="en-US" altLang="ja-JP" sz="1200" b="1" u="none" dirty="0">
                          <a:latin typeface="Meiryo UI" panose="020B0604030504040204" pitchFamily="50" charset="-128"/>
                          <a:ea typeface="Meiryo UI" panose="020B0604030504040204" pitchFamily="50" charset="-128"/>
                        </a:rPr>
                        <a:t>(</a:t>
                      </a:r>
                      <a:r>
                        <a:rPr lang="ja-JP" altLang="en-US" sz="1200" b="1" u="none" dirty="0">
                          <a:latin typeface="Meiryo UI" panose="020B0604030504040204" pitchFamily="50" charset="-128"/>
                          <a:ea typeface="Meiryo UI" panose="020B0604030504040204" pitchFamily="50" charset="-128"/>
                        </a:rPr>
                        <a:t>火</a:t>
                      </a:r>
                      <a:r>
                        <a:rPr lang="en-US" altLang="ja-JP" sz="1200" b="1" u="none" dirty="0">
                          <a:latin typeface="Meiryo UI" panose="020B0604030504040204" pitchFamily="50" charset="-128"/>
                          <a:ea typeface="Meiryo UI" panose="020B0604030504040204" pitchFamily="50" charset="-128"/>
                        </a:rPr>
                        <a:t>)</a:t>
                      </a:r>
                      <a:endParaRPr kumimoji="1" lang="ja-JP" altLang="en-US" sz="1200" b="1" u="none" dirty="0">
                        <a:latin typeface="Meiryo UI" panose="020B0604030504040204" pitchFamily="50" charset="-128"/>
                        <a:ea typeface="Meiryo UI" panose="020B0604030504040204" pitchFamily="50" charset="-128"/>
                      </a:endParaRPr>
                    </a:p>
                  </a:txBody>
                  <a:tcPr anchor="ctr"/>
                </a:tc>
                <a:tc>
                  <a:txBody>
                    <a:bodyPr/>
                    <a:lstStyle/>
                    <a:p>
                      <a:pPr algn="ctr"/>
                      <a:r>
                        <a:rPr lang="ja-JP" altLang="ja-JP" sz="1200" b="1" u="none" dirty="0">
                          <a:latin typeface="Meiryo UI" panose="020B0604030504040204" pitchFamily="50" charset="-128"/>
                          <a:ea typeface="Meiryo UI" panose="020B0604030504040204" pitchFamily="50" charset="-128"/>
                        </a:rPr>
                        <a:t>加盟店募集締切</a:t>
                      </a:r>
                      <a:endParaRPr kumimoji="1" lang="ja-JP" altLang="en-US" sz="1200" b="1" u="none" dirty="0">
                        <a:latin typeface="Meiryo UI" panose="020B0604030504040204" pitchFamily="50" charset="-128"/>
                        <a:ea typeface="Meiryo UI" panose="020B0604030504040204" pitchFamily="50" charset="-128"/>
                      </a:endParaRPr>
                    </a:p>
                  </a:txBody>
                  <a:tcPr anchor="ctr"/>
                </a:tc>
                <a:tc>
                  <a:txBody>
                    <a:bodyPr/>
                    <a:lstStyle/>
                    <a:p>
                      <a:r>
                        <a:rPr kumimoji="1" lang="ja-JP" altLang="en-US" sz="1200" dirty="0">
                          <a:latin typeface="Meiryo UI" panose="020B0604030504040204" pitchFamily="50" charset="-128"/>
                          <a:ea typeface="Meiryo UI" panose="020B0604030504040204" pitchFamily="50" charset="-128"/>
                        </a:rPr>
                        <a:t>・加盟店募集締切日</a:t>
                      </a:r>
                      <a:r>
                        <a:rPr kumimoji="1" lang="ja-JP" altLang="en-US" sz="1200" dirty="0">
                          <a:solidFill>
                            <a:srgbClr val="FF0000"/>
                          </a:solidFill>
                          <a:latin typeface="Meiryo UI" panose="020B0604030504040204" pitchFamily="50" charset="-128"/>
                          <a:ea typeface="Meiryo UI" panose="020B0604030504040204" pitchFamily="50" charset="-128"/>
                        </a:rPr>
                        <a:t>　</a:t>
                      </a:r>
                      <a:r>
                        <a:rPr kumimoji="1" lang="en-US" altLang="ja-JP" sz="1200" b="1" u="sng" dirty="0">
                          <a:solidFill>
                            <a:srgbClr val="FF0000"/>
                          </a:solidFill>
                          <a:latin typeface="Meiryo UI" panose="020B0604030504040204" pitchFamily="50" charset="-128"/>
                          <a:ea typeface="Meiryo UI" panose="020B0604030504040204" pitchFamily="50" charset="-128"/>
                        </a:rPr>
                        <a:t>2017</a:t>
                      </a:r>
                      <a:r>
                        <a:rPr kumimoji="1" lang="ja-JP" altLang="en-US" sz="1200" b="1" u="sng" dirty="0">
                          <a:solidFill>
                            <a:srgbClr val="FF0000"/>
                          </a:solidFill>
                          <a:latin typeface="Meiryo UI" panose="020B0604030504040204" pitchFamily="50" charset="-128"/>
                          <a:ea typeface="Meiryo UI" panose="020B0604030504040204" pitchFamily="50" charset="-128"/>
                        </a:rPr>
                        <a:t>年</a:t>
                      </a:r>
                      <a:r>
                        <a:rPr kumimoji="1" lang="en-US" altLang="ja-JP" sz="1200" b="1" u="sng" dirty="0">
                          <a:solidFill>
                            <a:srgbClr val="FF0000"/>
                          </a:solidFill>
                          <a:latin typeface="Meiryo UI" panose="020B0604030504040204" pitchFamily="50" charset="-128"/>
                          <a:ea typeface="Meiryo UI" panose="020B0604030504040204" pitchFamily="50" charset="-128"/>
                        </a:rPr>
                        <a:t>8</a:t>
                      </a:r>
                      <a:r>
                        <a:rPr kumimoji="1" lang="ja-JP" altLang="en-US" sz="1200" b="1" u="sng" dirty="0">
                          <a:solidFill>
                            <a:srgbClr val="FF0000"/>
                          </a:solidFill>
                          <a:latin typeface="Meiryo UI" panose="020B0604030504040204" pitchFamily="50" charset="-128"/>
                          <a:ea typeface="Meiryo UI" panose="020B0604030504040204" pitchFamily="50" charset="-128"/>
                        </a:rPr>
                        <a:t>月</a:t>
                      </a:r>
                      <a:r>
                        <a:rPr kumimoji="1" lang="en-US" altLang="ja-JP" sz="1200" b="1" u="sng" dirty="0">
                          <a:solidFill>
                            <a:srgbClr val="FF0000"/>
                          </a:solidFill>
                          <a:latin typeface="Meiryo UI" panose="020B0604030504040204" pitchFamily="50" charset="-128"/>
                          <a:ea typeface="Meiryo UI" panose="020B0604030504040204" pitchFamily="50" charset="-128"/>
                        </a:rPr>
                        <a:t>8</a:t>
                      </a:r>
                      <a:r>
                        <a:rPr kumimoji="1" lang="ja-JP" altLang="en-US" sz="1200" b="1" u="sng" dirty="0">
                          <a:solidFill>
                            <a:srgbClr val="FF0000"/>
                          </a:solidFill>
                          <a:latin typeface="Meiryo UI" panose="020B0604030504040204" pitchFamily="50" charset="-128"/>
                          <a:ea typeface="Meiryo UI" panose="020B0604030504040204" pitchFamily="50" charset="-128"/>
                        </a:rPr>
                        <a:t>日</a:t>
                      </a:r>
                      <a:r>
                        <a:rPr kumimoji="1" lang="en-US" altLang="ja-JP" sz="1200" b="1" u="sng" dirty="0">
                          <a:solidFill>
                            <a:srgbClr val="FF0000"/>
                          </a:solidFill>
                          <a:latin typeface="Meiryo UI" panose="020B0604030504040204" pitchFamily="50" charset="-128"/>
                          <a:ea typeface="Meiryo UI" panose="020B0604030504040204" pitchFamily="50" charset="-128"/>
                        </a:rPr>
                        <a:t>(</a:t>
                      </a:r>
                      <a:r>
                        <a:rPr kumimoji="1" lang="ja-JP" altLang="en-US" sz="1200" b="1" u="sng" dirty="0">
                          <a:solidFill>
                            <a:srgbClr val="FF0000"/>
                          </a:solidFill>
                          <a:latin typeface="Meiryo UI" panose="020B0604030504040204" pitchFamily="50" charset="-128"/>
                          <a:ea typeface="Meiryo UI" panose="020B0604030504040204" pitchFamily="50" charset="-128"/>
                        </a:rPr>
                        <a:t>火</a:t>
                      </a:r>
                      <a:r>
                        <a:rPr kumimoji="1" lang="en-US" altLang="ja-JP" sz="1200" b="1" u="sng" dirty="0">
                          <a:solidFill>
                            <a:srgbClr val="FF0000"/>
                          </a:solidFill>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までに、必要書類を</a:t>
                      </a:r>
                      <a:r>
                        <a:rPr kumimoji="1" lang="ja-JP" altLang="en-US" sz="1200" dirty="0" err="1">
                          <a:latin typeface="Meiryo UI" panose="020B0604030504040204" pitchFamily="50" charset="-128"/>
                          <a:ea typeface="Meiryo UI" panose="020B0604030504040204" pitchFamily="50" charset="-128"/>
                        </a:rPr>
                        <a:t>しまぽ</a:t>
                      </a:r>
                      <a:r>
                        <a:rPr kumimoji="1" lang="ja-JP" altLang="en-US" sz="1200" dirty="0">
                          <a:latin typeface="Meiryo UI" panose="020B0604030504040204" pitchFamily="50" charset="-128"/>
                          <a:ea typeface="Meiryo UI" panose="020B0604030504040204" pitchFamily="50" charset="-128"/>
                        </a:rPr>
                        <a:t>通貨事務局へ送付ください</a:t>
                      </a:r>
                      <a:r>
                        <a:rPr kumimoji="1" lang="ja-JP" altLang="en-US" sz="1200" dirty="0" smtClean="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nchor="ctr"/>
                </a:tc>
                <a:extLst>
                  <a:ext uri="{0D108BD9-81ED-4DB2-BD59-A6C34878D82A}">
                    <a16:rowId xmlns="" xmlns:a16="http://schemas.microsoft.com/office/drawing/2014/main" val="337869627"/>
                  </a:ext>
                </a:extLst>
              </a:tr>
              <a:tr h="1426487">
                <a:tc>
                  <a:txBody>
                    <a:bodyPr/>
                    <a:lstStyle/>
                    <a:p>
                      <a:pPr algn="ctr"/>
                      <a:r>
                        <a:rPr kumimoji="1" lang="en-US" altLang="ja-JP" sz="1200" dirty="0">
                          <a:latin typeface="Meiryo UI" panose="020B0604030504040204" pitchFamily="50" charset="-128"/>
                          <a:ea typeface="Meiryo UI" panose="020B0604030504040204" pitchFamily="50" charset="-128"/>
                        </a:rPr>
                        <a:t>2</a:t>
                      </a:r>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pPr algn="ctr"/>
                      <a:r>
                        <a:rPr kumimoji="1" lang="en-US" altLang="ja-JP" sz="1200" b="1" dirty="0">
                          <a:latin typeface="Meiryo UI" panose="020B0604030504040204" pitchFamily="50" charset="-128"/>
                          <a:ea typeface="Meiryo UI" panose="020B0604030504040204" pitchFamily="50" charset="-128"/>
                        </a:rPr>
                        <a:t>8</a:t>
                      </a:r>
                      <a:r>
                        <a:rPr kumimoji="1" lang="ja-JP" altLang="en-US" sz="1200" b="1" dirty="0">
                          <a:latin typeface="Meiryo UI" panose="020B0604030504040204" pitchFamily="50" charset="-128"/>
                          <a:ea typeface="Meiryo UI" panose="020B0604030504040204" pitchFamily="50" charset="-128"/>
                        </a:rPr>
                        <a:t>月下旬～</a:t>
                      </a:r>
                      <a:r>
                        <a:rPr kumimoji="1" lang="en-US" altLang="ja-JP" sz="1200" b="1" dirty="0">
                          <a:latin typeface="Meiryo UI" panose="020B0604030504040204" pitchFamily="50" charset="-128"/>
                          <a:ea typeface="Meiryo UI" panose="020B0604030504040204" pitchFamily="50" charset="-128"/>
                        </a:rPr>
                        <a:t>9</a:t>
                      </a:r>
                      <a:r>
                        <a:rPr kumimoji="1" lang="ja-JP" altLang="en-US" sz="1200" b="1" dirty="0">
                          <a:latin typeface="Meiryo UI" panose="020B0604030504040204" pitchFamily="50" charset="-128"/>
                          <a:ea typeface="Meiryo UI" panose="020B0604030504040204" pitchFamily="50" charset="-128"/>
                        </a:rPr>
                        <a:t>月中旬	 </a:t>
                      </a:r>
                    </a:p>
                  </a:txBody>
                  <a:tcPr anchor="ctr"/>
                </a:tc>
                <a:tc>
                  <a:txBody>
                    <a:bodyPr/>
                    <a:lstStyle/>
                    <a:p>
                      <a:pPr algn="ctr"/>
                      <a:r>
                        <a:rPr lang="ja-JP" altLang="ja-JP" sz="1200" b="1" u="none" dirty="0">
                          <a:latin typeface="Meiryo UI" panose="020B0604030504040204" pitchFamily="50" charset="-128"/>
                          <a:ea typeface="Meiryo UI" panose="020B0604030504040204" pitchFamily="50" charset="-128"/>
                        </a:rPr>
                        <a:t>加盟店</a:t>
                      </a:r>
                      <a:r>
                        <a:rPr lang="ja-JP" altLang="en-US" sz="1200" b="1" u="none" dirty="0">
                          <a:latin typeface="Meiryo UI" panose="020B0604030504040204" pitchFamily="50" charset="-128"/>
                          <a:ea typeface="Meiryo UI" panose="020B0604030504040204" pitchFamily="50" charset="-128"/>
                        </a:rPr>
                        <a:t>（仮）登録</a:t>
                      </a:r>
                      <a:endParaRPr lang="en-US" altLang="ja-JP" sz="1200" b="1" u="none" dirty="0">
                        <a:latin typeface="Meiryo UI" panose="020B0604030504040204" pitchFamily="50" charset="-128"/>
                        <a:ea typeface="Meiryo UI" panose="020B0604030504040204" pitchFamily="50" charset="-128"/>
                      </a:endParaRPr>
                    </a:p>
                    <a:p>
                      <a:pPr algn="ctr"/>
                      <a:r>
                        <a:rPr lang="ja-JP" altLang="en-US" sz="1200" b="1" u="none" dirty="0">
                          <a:latin typeface="Meiryo UI" panose="020B0604030504040204" pitchFamily="50" charset="-128"/>
                          <a:ea typeface="Meiryo UI" panose="020B0604030504040204" pitchFamily="50" charset="-128"/>
                        </a:rPr>
                        <a:t>完了メール配信</a:t>
                      </a:r>
                      <a:endParaRPr kumimoji="1" lang="ja-JP" altLang="en-US" sz="1200" b="1" u="none" dirty="0">
                        <a:latin typeface="Meiryo UI" panose="020B0604030504040204" pitchFamily="50" charset="-128"/>
                        <a:ea typeface="Meiryo UI" panose="020B0604030504040204" pitchFamily="50" charset="-128"/>
                      </a:endParaRPr>
                    </a:p>
                  </a:txBody>
                  <a:tcPr anchor="ctr"/>
                </a:tc>
                <a:tc>
                  <a:txBody>
                    <a:bodyPr/>
                    <a:lstStyle/>
                    <a:p>
                      <a:r>
                        <a:rPr kumimoji="1" lang="ja-JP" altLang="en-US" sz="1200" dirty="0">
                          <a:latin typeface="Meiryo UI" panose="020B0604030504040204" pitchFamily="50" charset="-128"/>
                          <a:ea typeface="Meiryo UI" panose="020B0604030504040204" pitchFamily="50" charset="-128"/>
                        </a:rPr>
                        <a:t>・加盟店募集期間中に応募登録があった加盟店に対し、</a:t>
                      </a:r>
                      <a:r>
                        <a:rPr kumimoji="1" lang="ja-JP" altLang="en-US" sz="1200" dirty="0" err="1">
                          <a:latin typeface="Meiryo UI" panose="020B0604030504040204" pitchFamily="50" charset="-128"/>
                          <a:ea typeface="Meiryo UI" panose="020B0604030504040204" pitchFamily="50" charset="-128"/>
                        </a:rPr>
                        <a:t>しまぽ</a:t>
                      </a:r>
                      <a:r>
                        <a:rPr kumimoji="1" lang="ja-JP" altLang="en-US" sz="1200" dirty="0">
                          <a:latin typeface="Meiryo UI" panose="020B0604030504040204" pitchFamily="50" charset="-128"/>
                          <a:ea typeface="Meiryo UI" panose="020B0604030504040204" pitchFamily="50" charset="-128"/>
                        </a:rPr>
                        <a:t>通貨事務局より加盟店（仮）登録完了メールをお送りいたします。</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200" dirty="0">
                        <a:latin typeface="Meiryo UI" panose="020B0604030504040204" pitchFamily="50" charset="-128"/>
                        <a:ea typeface="Meiryo UI" panose="020B0604030504040204"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dirty="0">
                          <a:latin typeface="Meiryo UI" panose="020B0604030504040204" pitchFamily="50" charset="-128"/>
                          <a:ea typeface="Meiryo UI" panose="020B0604030504040204" pitchFamily="50" charset="-128"/>
                        </a:rPr>
                        <a:t>※9</a:t>
                      </a:r>
                      <a:r>
                        <a:rPr kumimoji="1" lang="ja-JP" altLang="en-US" sz="1200" dirty="0">
                          <a:latin typeface="Meiryo UI" panose="020B0604030504040204" pitchFamily="50" charset="-128"/>
                          <a:ea typeface="Meiryo UI" panose="020B0604030504040204" pitchFamily="50" charset="-128"/>
                        </a:rPr>
                        <a:t>月初旬実施予定の運営説明会日程についても合わせてご案内させていただきます。</a:t>
                      </a:r>
                      <a:endParaRPr kumimoji="1" lang="en-US" altLang="ja-JP" sz="1200" dirty="0">
                        <a:latin typeface="Meiryo UI" panose="020B0604030504040204" pitchFamily="50" charset="-128"/>
                        <a:ea typeface="Meiryo UI" panose="020B0604030504040204"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本登録については、「誓約書」原本を</a:t>
                      </a:r>
                      <a:r>
                        <a:rPr kumimoji="1" lang="en-US" altLang="ja-JP" sz="1200" dirty="0">
                          <a:latin typeface="Meiryo UI" panose="020B0604030504040204" pitchFamily="50" charset="-128"/>
                          <a:ea typeface="Meiryo UI" panose="020B0604030504040204" pitchFamily="50" charset="-128"/>
                        </a:rPr>
                        <a:t>9</a:t>
                      </a:r>
                      <a:r>
                        <a:rPr kumimoji="1" lang="ja-JP" altLang="en-US" sz="1200" dirty="0">
                          <a:latin typeface="Meiryo UI" panose="020B0604030504040204" pitchFamily="50" charset="-128"/>
                          <a:ea typeface="Meiryo UI" panose="020B0604030504040204" pitchFamily="50" charset="-128"/>
                        </a:rPr>
                        <a:t>月の運用説明会時にご提出いただいた後となります。</a:t>
                      </a:r>
                    </a:p>
                  </a:txBody>
                  <a:tcPr anchor="ctr"/>
                </a:tc>
                <a:extLst>
                  <a:ext uri="{0D108BD9-81ED-4DB2-BD59-A6C34878D82A}">
                    <a16:rowId xmlns="" xmlns:a16="http://schemas.microsoft.com/office/drawing/2014/main" val="1764057842"/>
                  </a:ext>
                </a:extLst>
              </a:tr>
              <a:tr h="954741">
                <a:tc>
                  <a:txBody>
                    <a:bodyPr/>
                    <a:lstStyle/>
                    <a:p>
                      <a:pPr algn="ctr"/>
                      <a:r>
                        <a:rPr kumimoji="1" lang="en-US" altLang="ja-JP" sz="1200" dirty="0">
                          <a:latin typeface="Meiryo UI" panose="020B0604030504040204" pitchFamily="50" charset="-128"/>
                          <a:ea typeface="Meiryo UI" panose="020B0604030504040204" pitchFamily="50" charset="-128"/>
                        </a:rPr>
                        <a:t>3</a:t>
                      </a:r>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pPr algn="ctr"/>
                      <a:r>
                        <a:rPr kumimoji="1" lang="en-US" altLang="ja-JP" sz="1200" b="1" dirty="0">
                          <a:latin typeface="Meiryo UI" panose="020B0604030504040204" pitchFamily="50" charset="-128"/>
                          <a:ea typeface="Meiryo UI" panose="020B0604030504040204" pitchFamily="50" charset="-128"/>
                        </a:rPr>
                        <a:t>9</a:t>
                      </a:r>
                      <a:r>
                        <a:rPr kumimoji="1" lang="ja-JP" altLang="en-US" sz="1200" b="1" dirty="0">
                          <a:latin typeface="Meiryo UI" panose="020B0604030504040204" pitchFamily="50" charset="-128"/>
                          <a:ea typeface="Meiryo UI" panose="020B0604030504040204" pitchFamily="50" charset="-128"/>
                        </a:rPr>
                        <a:t>月初旬</a:t>
                      </a:r>
                    </a:p>
                  </a:txBody>
                  <a:tcPr anchor="ctr"/>
                </a:tc>
                <a:tc>
                  <a:txBody>
                    <a:bodyPr/>
                    <a:lstStyle/>
                    <a:p>
                      <a:pPr algn="ctr"/>
                      <a:r>
                        <a:rPr kumimoji="1" lang="ja-JP" altLang="en-US" sz="1200" b="1" dirty="0">
                          <a:latin typeface="Meiryo UI" panose="020B0604030504040204" pitchFamily="50" charset="-128"/>
                          <a:ea typeface="Meiryo UI" panose="020B0604030504040204" pitchFamily="50" charset="-128"/>
                        </a:rPr>
                        <a:t>運営説明会</a:t>
                      </a:r>
                      <a:endParaRPr kumimoji="1" lang="en-US" altLang="ja-JP" sz="1200" b="1" dirty="0">
                        <a:latin typeface="Meiryo UI" panose="020B0604030504040204" pitchFamily="50" charset="-128"/>
                        <a:ea typeface="Meiryo UI" panose="020B0604030504040204" pitchFamily="50" charset="-128"/>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200" b="1" dirty="0">
                          <a:latin typeface="Meiryo UI" panose="020B0604030504040204" pitchFamily="50" charset="-128"/>
                          <a:ea typeface="Meiryo UI" panose="020B0604030504040204" pitchFamily="50" charset="-128"/>
                        </a:rPr>
                        <a:t>（トレーニング）</a:t>
                      </a:r>
                      <a:endParaRPr kumimoji="1" lang="en-US" altLang="ja-JP" sz="1200" b="1" dirty="0">
                        <a:latin typeface="Meiryo UI" panose="020B0604030504040204" pitchFamily="50" charset="-128"/>
                        <a:ea typeface="Meiryo UI" panose="020B0604030504040204" pitchFamily="50" charset="-128"/>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200" b="1" dirty="0">
                          <a:solidFill>
                            <a:srgbClr val="FF0000"/>
                          </a:solidFill>
                          <a:latin typeface="Meiryo UI" panose="020B0604030504040204" pitchFamily="50" charset="-128"/>
                          <a:ea typeface="Meiryo UI" panose="020B0604030504040204" pitchFamily="50" charset="-128"/>
                        </a:rPr>
                        <a:t>※</a:t>
                      </a:r>
                      <a:r>
                        <a:rPr kumimoji="1" lang="ja-JP" altLang="en-US" sz="1200" b="1" dirty="0">
                          <a:solidFill>
                            <a:srgbClr val="FF0000"/>
                          </a:solidFill>
                          <a:latin typeface="Meiryo UI" panose="020B0604030504040204" pitchFamily="50" charset="-128"/>
                          <a:ea typeface="Meiryo UI" panose="020B0604030504040204" pitchFamily="50" charset="-128"/>
                        </a:rPr>
                        <a:t>加盟店参加必須</a:t>
                      </a:r>
                    </a:p>
                  </a:txBody>
                  <a:tcPr anchor="ctr"/>
                </a:tc>
                <a:tc>
                  <a:txBody>
                    <a:bodyPr/>
                    <a:lstStyle/>
                    <a:p>
                      <a:r>
                        <a:rPr kumimoji="1" lang="ja-JP" altLang="en-US" sz="1200" dirty="0">
                          <a:latin typeface="Meiryo UI" panose="020B0604030504040204" pitchFamily="50" charset="-128"/>
                          <a:ea typeface="Meiryo UI" panose="020B0604030504040204" pitchFamily="50" charset="-128"/>
                        </a:rPr>
                        <a:t>・各島にて、本事業の運営の詳細な説明会を行います。</a:t>
                      </a:r>
                    </a:p>
                    <a:p>
                      <a:r>
                        <a:rPr kumimoji="1" lang="ja-JP" altLang="en-US" sz="1200" dirty="0">
                          <a:latin typeface="Meiryo UI" panose="020B0604030504040204" pitchFamily="50" charset="-128"/>
                          <a:ea typeface="Meiryo UI" panose="020B0604030504040204" pitchFamily="50" charset="-128"/>
                        </a:rPr>
                        <a:t>・</a:t>
                      </a:r>
                      <a:r>
                        <a:rPr kumimoji="1" lang="ja-JP" altLang="en-US" sz="1200" u="sng" dirty="0">
                          <a:latin typeface="Meiryo UI" panose="020B0604030504040204" pitchFamily="50" charset="-128"/>
                          <a:ea typeface="Meiryo UI" panose="020B0604030504040204" pitchFamily="50" charset="-128"/>
                        </a:rPr>
                        <a:t>加盟店様には誓約書をご持参いただき</a:t>
                      </a:r>
                      <a:r>
                        <a:rPr kumimoji="1" lang="ja-JP" altLang="en-US" sz="1200" dirty="0">
                          <a:latin typeface="Meiryo UI" panose="020B0604030504040204" pitchFamily="50" charset="-128"/>
                          <a:ea typeface="Meiryo UI" panose="020B0604030504040204" pitchFamily="50" charset="-128"/>
                        </a:rPr>
                        <a:t>、説明会にて事業運営に必要となるマニュアル、電子スタンプ、その他資料等を配布致します。　　　　　　</a:t>
                      </a:r>
                      <a:endParaRPr kumimoji="1" lang="en-US" altLang="ja-JP" sz="1200" dirty="0">
                        <a:latin typeface="Meiryo UI" panose="020B0604030504040204" pitchFamily="50" charset="-128"/>
                        <a:ea typeface="Meiryo UI" panose="020B0604030504040204" pitchFamily="50" charset="-128"/>
                      </a:endParaRPr>
                    </a:p>
                  </a:txBody>
                  <a:tcPr anchor="ctr"/>
                </a:tc>
                <a:extLst>
                  <a:ext uri="{0D108BD9-81ED-4DB2-BD59-A6C34878D82A}">
                    <a16:rowId xmlns="" xmlns:a16="http://schemas.microsoft.com/office/drawing/2014/main" val="3566150213"/>
                  </a:ext>
                </a:extLst>
              </a:tr>
              <a:tr h="679734">
                <a:tc>
                  <a:txBody>
                    <a:bodyPr/>
                    <a:lstStyle/>
                    <a:p>
                      <a:pPr algn="ctr"/>
                      <a:r>
                        <a:rPr kumimoji="1" lang="en-US" altLang="ja-JP" sz="1200" dirty="0">
                          <a:latin typeface="Meiryo UI" panose="020B0604030504040204" pitchFamily="50" charset="-128"/>
                          <a:ea typeface="Meiryo UI" panose="020B0604030504040204" pitchFamily="50" charset="-128"/>
                        </a:rPr>
                        <a:t>4</a:t>
                      </a:r>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pPr algn="ctr"/>
                      <a:r>
                        <a:rPr kumimoji="1" lang="en-US" altLang="ja-JP" sz="1200" b="1" dirty="0">
                          <a:latin typeface="Meiryo UI" panose="020B0604030504040204" pitchFamily="50" charset="-128"/>
                          <a:ea typeface="Meiryo UI" panose="020B0604030504040204" pitchFamily="50" charset="-128"/>
                        </a:rPr>
                        <a:t>9</a:t>
                      </a:r>
                      <a:r>
                        <a:rPr kumimoji="1" lang="ja-JP" altLang="en-US" sz="1200" b="1" dirty="0">
                          <a:latin typeface="Meiryo UI" panose="020B0604030504040204" pitchFamily="50" charset="-128"/>
                          <a:ea typeface="Meiryo UI" panose="020B0604030504040204" pitchFamily="50" charset="-128"/>
                        </a:rPr>
                        <a:t>月中旬</a:t>
                      </a:r>
                    </a:p>
                  </a:txBody>
                  <a:tcPr anchor="ctr"/>
                </a:tc>
                <a:tc>
                  <a:txBody>
                    <a:bodyPr/>
                    <a:lstStyle/>
                    <a:p>
                      <a:pPr algn="ctr"/>
                      <a:r>
                        <a:rPr kumimoji="1" lang="ja-JP" altLang="en-US" sz="1200" b="1" dirty="0">
                          <a:latin typeface="Meiryo UI" panose="020B0604030504040204" pitchFamily="50" charset="-128"/>
                          <a:ea typeface="Meiryo UI" panose="020B0604030504040204" pitchFamily="50" charset="-128"/>
                        </a:rPr>
                        <a:t>テスト運用</a:t>
                      </a:r>
                    </a:p>
                  </a:txBody>
                  <a:tcPr anchor="ctr"/>
                </a:tc>
                <a:tc>
                  <a:txBody>
                    <a:bodyPr/>
                    <a:lstStyle/>
                    <a:p>
                      <a:r>
                        <a:rPr kumimoji="1" lang="ja-JP" altLang="en-US" sz="1200" dirty="0">
                          <a:latin typeface="Meiryo UI" panose="020B0604030504040204" pitchFamily="50" charset="-128"/>
                          <a:ea typeface="Meiryo UI" panose="020B0604030504040204" pitchFamily="50" charset="-128"/>
                        </a:rPr>
                        <a:t>・各加盟店に配られた電子スタンプを利用し、試験的に運営を行って頂けます。</a:t>
                      </a:r>
                    </a:p>
                    <a:p>
                      <a:r>
                        <a:rPr kumimoji="1" lang="ja-JP" altLang="en-US" sz="1200" dirty="0">
                          <a:latin typeface="Meiryo UI" panose="020B0604030504040204" pitchFamily="50" charset="-128"/>
                          <a:ea typeface="Meiryo UI" panose="020B0604030504040204" pitchFamily="50" charset="-128"/>
                        </a:rPr>
                        <a:t>・電子スタンプによる決済や精算のやり方などに触れていただきます。</a:t>
                      </a:r>
                    </a:p>
                  </a:txBody>
                  <a:tcPr anchor="ctr"/>
                </a:tc>
                <a:extLst>
                  <a:ext uri="{0D108BD9-81ED-4DB2-BD59-A6C34878D82A}">
                    <a16:rowId xmlns="" xmlns:a16="http://schemas.microsoft.com/office/drawing/2014/main" val="2823270630"/>
                  </a:ext>
                </a:extLst>
              </a:tr>
              <a:tr h="679734">
                <a:tc>
                  <a:txBody>
                    <a:bodyPr/>
                    <a:lstStyle/>
                    <a:p>
                      <a:pPr algn="ctr"/>
                      <a:r>
                        <a:rPr kumimoji="1" lang="en-US" altLang="ja-JP" sz="1200" dirty="0">
                          <a:latin typeface="Meiryo UI" panose="020B0604030504040204" pitchFamily="50" charset="-128"/>
                          <a:ea typeface="Meiryo UI" panose="020B0604030504040204" pitchFamily="50" charset="-128"/>
                        </a:rPr>
                        <a:t>5</a:t>
                      </a:r>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pPr algn="ctr"/>
                      <a:r>
                        <a:rPr kumimoji="1" lang="en-US" altLang="ja-JP" sz="1200" b="1" dirty="0">
                          <a:latin typeface="Meiryo UI" panose="020B0604030504040204" pitchFamily="50" charset="-128"/>
                          <a:ea typeface="Meiryo UI" panose="020B0604030504040204" pitchFamily="50" charset="-128"/>
                        </a:rPr>
                        <a:t>9</a:t>
                      </a:r>
                      <a:r>
                        <a:rPr kumimoji="1" lang="ja-JP" altLang="en-US" sz="1200" b="1" dirty="0">
                          <a:latin typeface="Meiryo UI" panose="020B0604030504040204" pitchFamily="50" charset="-128"/>
                          <a:ea typeface="Meiryo UI" panose="020B0604030504040204" pitchFamily="50" charset="-128"/>
                        </a:rPr>
                        <a:t>月下旬</a:t>
                      </a:r>
                    </a:p>
                  </a:txBody>
                  <a:tcPr anchor="ctr"/>
                </a:tc>
                <a:tc>
                  <a:txBody>
                    <a:bodyPr/>
                    <a:lstStyle/>
                    <a:p>
                      <a:pPr algn="ctr"/>
                      <a:r>
                        <a:rPr kumimoji="1" lang="ja-JP" altLang="en-US" sz="1200" b="1" dirty="0" err="1">
                          <a:latin typeface="Meiryo UI" panose="020B0604030504040204" pitchFamily="50" charset="-128"/>
                          <a:ea typeface="Meiryo UI" panose="020B0604030504040204" pitchFamily="50" charset="-128"/>
                        </a:rPr>
                        <a:t>しまぽ</a:t>
                      </a:r>
                      <a:r>
                        <a:rPr kumimoji="1" lang="ja-JP" altLang="en-US" sz="1200" b="1" dirty="0">
                          <a:latin typeface="Meiryo UI" panose="020B0604030504040204" pitchFamily="50" charset="-128"/>
                          <a:ea typeface="Meiryo UI" panose="020B0604030504040204" pitchFamily="50" charset="-128"/>
                        </a:rPr>
                        <a:t>通貨販売</a:t>
                      </a:r>
                    </a:p>
                  </a:txBody>
                  <a:tcPr anchor="ctr"/>
                </a:tc>
                <a:tc>
                  <a:txBody>
                    <a:bodyPr/>
                    <a:lstStyle/>
                    <a:p>
                      <a:r>
                        <a:rPr kumimoji="1" lang="ja-JP" altLang="en-US" sz="1200" dirty="0">
                          <a:latin typeface="Meiryo UI" panose="020B0604030504040204" pitchFamily="50" charset="-128"/>
                          <a:ea typeface="Meiryo UI" panose="020B0604030504040204" pitchFamily="50" charset="-128"/>
                        </a:rPr>
                        <a:t>・</a:t>
                      </a:r>
                      <a:r>
                        <a:rPr kumimoji="1" lang="ja-JP" altLang="en-US" sz="1200" dirty="0" err="1">
                          <a:latin typeface="Meiryo UI" panose="020B0604030504040204" pitchFamily="50" charset="-128"/>
                          <a:ea typeface="Meiryo UI" panose="020B0604030504040204" pitchFamily="50" charset="-128"/>
                        </a:rPr>
                        <a:t>しまぽ</a:t>
                      </a:r>
                      <a:r>
                        <a:rPr kumimoji="1" lang="ja-JP" altLang="en-US" sz="1200" dirty="0">
                          <a:latin typeface="Meiryo UI" panose="020B0604030504040204" pitchFamily="50" charset="-128"/>
                          <a:ea typeface="Meiryo UI" panose="020B0604030504040204" pitchFamily="50" charset="-128"/>
                        </a:rPr>
                        <a:t>通貨の販売を開始致します。</a:t>
                      </a:r>
                      <a:endParaRPr kumimoji="1"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a:t>
                      </a:r>
                      <a:r>
                        <a:rPr kumimoji="1" lang="ja-JP" altLang="en-US" sz="1200" dirty="0" err="1">
                          <a:latin typeface="Meiryo UI" panose="020B0604030504040204" pitchFamily="50" charset="-128"/>
                          <a:ea typeface="Meiryo UI" panose="020B0604030504040204" pitchFamily="50" charset="-128"/>
                        </a:rPr>
                        <a:t>しまぽ</a:t>
                      </a:r>
                      <a:r>
                        <a:rPr kumimoji="1" lang="ja-JP" altLang="en-US" sz="1200" dirty="0">
                          <a:latin typeface="Meiryo UI" panose="020B0604030504040204" pitchFamily="50" charset="-128"/>
                          <a:ea typeface="Meiryo UI" panose="020B0604030504040204" pitchFamily="50" charset="-128"/>
                        </a:rPr>
                        <a:t>通貨販売に伴い、コールセンターを開設致します。</a:t>
                      </a:r>
                    </a:p>
                  </a:txBody>
                  <a:tcPr anchor="ctr"/>
                </a:tc>
                <a:extLst>
                  <a:ext uri="{0D108BD9-81ED-4DB2-BD59-A6C34878D82A}">
                    <a16:rowId xmlns="" xmlns:a16="http://schemas.microsoft.com/office/drawing/2014/main" val="1989573206"/>
                  </a:ext>
                </a:extLst>
              </a:tr>
              <a:tr h="549691">
                <a:tc>
                  <a:txBody>
                    <a:bodyPr/>
                    <a:lstStyle/>
                    <a:p>
                      <a:pPr algn="ctr"/>
                      <a:r>
                        <a:rPr kumimoji="1" lang="en-US" altLang="ja-JP" sz="1200" dirty="0">
                          <a:latin typeface="Meiryo UI" panose="020B0604030504040204" pitchFamily="50" charset="-128"/>
                          <a:ea typeface="Meiryo UI" panose="020B0604030504040204" pitchFamily="50" charset="-128"/>
                        </a:rPr>
                        <a:t>6</a:t>
                      </a:r>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pPr algn="ctr"/>
                      <a:r>
                        <a:rPr kumimoji="1" lang="en-US" altLang="ja-JP" sz="1200" b="1" dirty="0">
                          <a:latin typeface="Meiryo UI" panose="020B0604030504040204" pitchFamily="50" charset="-128"/>
                          <a:ea typeface="Meiryo UI" panose="020B0604030504040204" pitchFamily="50" charset="-128"/>
                        </a:rPr>
                        <a:t>10</a:t>
                      </a:r>
                      <a:r>
                        <a:rPr kumimoji="1" lang="ja-JP" altLang="en-US" sz="1200" b="1" dirty="0">
                          <a:latin typeface="Meiryo UI" panose="020B0604030504040204" pitchFamily="50" charset="-128"/>
                          <a:ea typeface="Meiryo UI" panose="020B0604030504040204" pitchFamily="50" charset="-128"/>
                        </a:rPr>
                        <a:t>月初旬</a:t>
                      </a:r>
                    </a:p>
                  </a:txBody>
                  <a:tcPr anchor="ctr"/>
                </a:tc>
                <a:tc>
                  <a:txBody>
                    <a:bodyPr/>
                    <a:lstStyle/>
                    <a:p>
                      <a:pPr algn="ctr"/>
                      <a:r>
                        <a:rPr kumimoji="1" lang="ja-JP" altLang="en-US" sz="1200" b="1" dirty="0">
                          <a:latin typeface="Meiryo UI" panose="020B0604030504040204" pitchFamily="50" charset="-128"/>
                          <a:ea typeface="Meiryo UI" panose="020B0604030504040204" pitchFamily="50" charset="-128"/>
                        </a:rPr>
                        <a:t>運用開始</a:t>
                      </a:r>
                    </a:p>
                  </a:txBody>
                  <a:tcPr anchor="ctr"/>
                </a:tc>
                <a:tc>
                  <a:txBody>
                    <a:bodyPr/>
                    <a:lstStyle/>
                    <a:p>
                      <a:r>
                        <a:rPr kumimoji="1" lang="ja-JP" altLang="en-US" sz="1200" dirty="0">
                          <a:latin typeface="Meiryo UI" panose="020B0604030504040204" pitchFamily="50" charset="-128"/>
                          <a:ea typeface="Meiryo UI" panose="020B0604030504040204" pitchFamily="50" charset="-128"/>
                        </a:rPr>
                        <a:t>・</a:t>
                      </a:r>
                      <a:r>
                        <a:rPr kumimoji="1" lang="ja-JP" altLang="en-US" sz="1200" dirty="0" err="1">
                          <a:latin typeface="Meiryo UI" panose="020B0604030504040204" pitchFamily="50" charset="-128"/>
                          <a:ea typeface="Meiryo UI" panose="020B0604030504040204" pitchFamily="50" charset="-128"/>
                        </a:rPr>
                        <a:t>しまぽ</a:t>
                      </a:r>
                      <a:r>
                        <a:rPr kumimoji="1" lang="ja-JP" altLang="en-US" sz="1200" dirty="0">
                          <a:latin typeface="Meiryo UI" panose="020B0604030504040204" pitchFamily="50" charset="-128"/>
                          <a:ea typeface="Meiryo UI" panose="020B0604030504040204" pitchFamily="50" charset="-128"/>
                        </a:rPr>
                        <a:t>通貨の利用を開始いたします。</a:t>
                      </a:r>
                    </a:p>
                  </a:txBody>
                  <a:tcPr anchor="ctr"/>
                </a:tc>
                <a:extLst>
                  <a:ext uri="{0D108BD9-81ED-4DB2-BD59-A6C34878D82A}">
                    <a16:rowId xmlns="" xmlns:a16="http://schemas.microsoft.com/office/drawing/2014/main" val="4132694028"/>
                  </a:ext>
                </a:extLst>
              </a:tr>
            </a:tbl>
          </a:graphicData>
        </a:graphic>
      </p:graphicFrame>
    </p:spTree>
    <p:extLst>
      <p:ext uri="{BB962C8B-B14F-4D97-AF65-F5344CB8AC3E}">
        <p14:creationId xmlns:p14="http://schemas.microsoft.com/office/powerpoint/2010/main" val="23446588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xmlns="" id="{147A3F81-6BEE-4093-A5B0-EB0D5A34FDC5}"/>
              </a:ext>
            </a:extLst>
          </p:cNvPr>
          <p:cNvSpPr>
            <a:spLocks noGrp="1"/>
          </p:cNvSpPr>
          <p:nvPr>
            <p:ph type="sldNum" sz="quarter" idx="12"/>
          </p:nvPr>
        </p:nvSpPr>
        <p:spPr/>
        <p:txBody>
          <a:bodyPr/>
          <a:lstStyle/>
          <a:p>
            <a:fld id="{B1946512-26A0-2943-97A2-6EA47330DC2E}" type="slidenum">
              <a:rPr kumimoji="1" lang="ja-JP" altLang="en-US" smtClean="0"/>
              <a:pPr/>
              <a:t>27</a:t>
            </a:fld>
            <a:endParaRPr kumimoji="1" lang="ja-JP" altLang="en-US"/>
          </a:p>
        </p:txBody>
      </p:sp>
      <p:pic>
        <p:nvPicPr>
          <p:cNvPr id="3" name="図 2">
            <a:extLst>
              <a:ext uri="{FF2B5EF4-FFF2-40B4-BE49-F238E27FC236}">
                <a16:creationId xmlns:a16="http://schemas.microsoft.com/office/drawing/2014/main" xmlns="" id="{BE23699A-EABE-4B1E-BC34-EDE836D0B854}"/>
              </a:ext>
            </a:extLst>
          </p:cNvPr>
          <p:cNvPicPr>
            <a:picLocks noChangeAspect="1"/>
          </p:cNvPicPr>
          <p:nvPr/>
        </p:nvPicPr>
        <p:blipFill rotWithShape="1">
          <a:blip r:embed="rId2" cstate="print">
            <a:duotone>
              <a:schemeClr val="accent4">
                <a:shade val="45000"/>
                <a:satMod val="135000"/>
              </a:schemeClr>
              <a:prstClr val="white"/>
            </a:duotone>
            <a:extLst>
              <a:ext uri="{BEBA8EAE-BF5A-486C-A8C5-ECC9F3942E4B}">
                <a14:imgProps xmlns:a14="http://schemas.microsoft.com/office/drawing/2010/main">
                  <a14:imgLayer r:embed="rId3">
                    <a14:imgEffect>
                      <a14:artisticCutout/>
                    </a14:imgEffect>
                    <a14:imgEffect>
                      <a14:saturation sat="50000"/>
                    </a14:imgEffect>
                    <a14:imgEffect>
                      <a14:brightnessContrast bright="34000"/>
                    </a14:imgEffect>
                  </a14:imgLayer>
                </a14:imgProps>
              </a:ext>
              <a:ext uri="{28A0092B-C50C-407E-A947-70E740481C1C}">
                <a14:useLocalDpi xmlns:a14="http://schemas.microsoft.com/office/drawing/2010/main" val="0"/>
              </a:ext>
            </a:extLst>
          </a:blip>
          <a:srcRect r="1367" b="25159"/>
          <a:stretch/>
        </p:blipFill>
        <p:spPr>
          <a:xfrm>
            <a:off x="75416" y="56562"/>
            <a:ext cx="8993172" cy="5163696"/>
          </a:xfrm>
          <a:prstGeom prst="rect">
            <a:avLst/>
          </a:prstGeom>
          <a:gradFill>
            <a:gsLst>
              <a:gs pos="0">
                <a:srgbClr val="92D05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112500"/>
          </a:effectLst>
        </p:spPr>
      </p:pic>
      <p:sp>
        <p:nvSpPr>
          <p:cNvPr id="4" name="テキスト ボックス 3">
            <a:extLst>
              <a:ext uri="{FF2B5EF4-FFF2-40B4-BE49-F238E27FC236}">
                <a16:creationId xmlns:a16="http://schemas.microsoft.com/office/drawing/2014/main" xmlns="" id="{C4F45314-87F0-4A8C-95DE-30D1F98B0170}"/>
              </a:ext>
            </a:extLst>
          </p:cNvPr>
          <p:cNvSpPr txBox="1"/>
          <p:nvPr/>
        </p:nvSpPr>
        <p:spPr>
          <a:xfrm>
            <a:off x="384026" y="3476547"/>
            <a:ext cx="8384403" cy="466216"/>
          </a:xfrm>
          <a:prstGeom prst="rect">
            <a:avLst/>
          </a:prstGeom>
          <a:solidFill>
            <a:srgbClr val="638CFF"/>
          </a:solidFill>
        </p:spPr>
        <p:txBody>
          <a:bodyPr wrap="none" rtlCol="0">
            <a:noAutofit/>
          </a:bodyPr>
          <a:lstStyle/>
          <a:p>
            <a:r>
              <a:rPr kumimoji="1" lang="ja-JP" altLang="en-US" sz="2400" b="1" dirty="0">
                <a:solidFill>
                  <a:schemeClr val="bg1"/>
                </a:solidFill>
                <a:latin typeface="Meiryo UI" pitchFamily="50" charset="-128"/>
                <a:ea typeface="Meiryo UI" pitchFamily="50" charset="-128"/>
                <a:cs typeface="Meiryo UI" pitchFamily="50" charset="-128"/>
              </a:rPr>
              <a:t>　　</a:t>
            </a:r>
            <a:r>
              <a:rPr lang="en-US" altLang="ja-JP" sz="2400" b="1" dirty="0">
                <a:solidFill>
                  <a:schemeClr val="bg1"/>
                </a:solidFill>
                <a:latin typeface="Meiryo UI" pitchFamily="50" charset="-128"/>
                <a:ea typeface="Meiryo UI" pitchFamily="50" charset="-128"/>
                <a:cs typeface="Meiryo UI" pitchFamily="50" charset="-128"/>
              </a:rPr>
              <a:t>Ⅳ</a:t>
            </a:r>
            <a:r>
              <a:rPr lang="ja-JP" altLang="en-US" sz="2400" b="1" dirty="0">
                <a:solidFill>
                  <a:schemeClr val="bg1"/>
                </a:solidFill>
                <a:latin typeface="Meiryo UI" pitchFamily="50" charset="-128"/>
                <a:ea typeface="Meiryo UI" pitchFamily="50" charset="-128"/>
                <a:cs typeface="Meiryo UI" pitchFamily="50" charset="-128"/>
              </a:rPr>
              <a:t>　参考（長崎しまとく通貨）</a:t>
            </a:r>
            <a:endParaRPr kumimoji="1" lang="ja-JP" altLang="en-US" sz="2400" b="1" dirty="0">
              <a:solidFill>
                <a:schemeClr val="bg1"/>
              </a:solidFill>
              <a:latin typeface="Meiryo UI" pitchFamily="50" charset="-128"/>
              <a:ea typeface="Meiryo UI" pitchFamily="50" charset="-128"/>
              <a:cs typeface="Meiryo UI" pitchFamily="50" charset="-128"/>
            </a:endParaRPr>
          </a:p>
        </p:txBody>
      </p:sp>
    </p:spTree>
    <p:extLst>
      <p:ext uri="{BB962C8B-B14F-4D97-AF65-F5344CB8AC3E}">
        <p14:creationId xmlns:p14="http://schemas.microsoft.com/office/powerpoint/2010/main" val="15591082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p:cNvPicPr>
            <a:picLocks noChangeAspect="1" noChangeArrowheads="1"/>
          </p:cNvPicPr>
          <p:nvPr/>
        </p:nvPicPr>
        <p:blipFill>
          <a:blip r:embed="rId2"/>
          <a:srcRect/>
          <a:stretch>
            <a:fillRect/>
          </a:stretch>
        </p:blipFill>
        <p:spPr bwMode="auto">
          <a:xfrm>
            <a:off x="3245448" y="4331090"/>
            <a:ext cx="1732395" cy="2449899"/>
          </a:xfrm>
          <a:prstGeom prst="rect">
            <a:avLst/>
          </a:prstGeom>
          <a:noFill/>
          <a:ln w="9525">
            <a:noFill/>
            <a:miter lim="800000"/>
            <a:headEnd/>
            <a:tailEnd/>
          </a:ln>
        </p:spPr>
      </p:pic>
      <p:sp>
        <p:nvSpPr>
          <p:cNvPr id="74" name="スライド番号プレースホルダー 19"/>
          <p:cNvSpPr>
            <a:spLocks noGrp="1"/>
          </p:cNvSpPr>
          <p:nvPr>
            <p:ph type="sldNum" sz="quarter" idx="12"/>
          </p:nvPr>
        </p:nvSpPr>
        <p:spPr>
          <a:xfrm>
            <a:off x="6553200" y="6438654"/>
            <a:ext cx="2133600" cy="365125"/>
          </a:xfrm>
        </p:spPr>
        <p:txBody>
          <a:bodyPr/>
          <a:lstStyle/>
          <a:p>
            <a:fld id="{B1946512-26A0-2943-97A2-6EA47330DC2E}" type="slidenum">
              <a:rPr kumimoji="1" lang="ja-JP" altLang="en-US" sz="1000" smtClean="0">
                <a:cs typeface="ヒラギノ丸ゴ Pro W4"/>
              </a:rPr>
              <a:pPr/>
              <a:t>28</a:t>
            </a:fld>
            <a:endParaRPr kumimoji="1" lang="ja-JP" altLang="en-US" sz="1000" dirty="0">
              <a:cs typeface="ヒラギノ丸ゴ Pro W4"/>
            </a:endParaRPr>
          </a:p>
        </p:txBody>
      </p:sp>
      <p:sp>
        <p:nvSpPr>
          <p:cNvPr id="125" name="タイトル 5"/>
          <p:cNvSpPr>
            <a:spLocks noGrp="1"/>
          </p:cNvSpPr>
          <p:nvPr>
            <p:ph type="title"/>
          </p:nvPr>
        </p:nvSpPr>
        <p:spPr>
          <a:xfrm>
            <a:off x="457200" y="328918"/>
            <a:ext cx="8229600" cy="626373"/>
          </a:xfrm>
          <a:prstGeom prst="rect">
            <a:avLst/>
          </a:prstGeom>
        </p:spPr>
        <p:txBody>
          <a:bodyPr>
            <a:normAutofit fontScale="90000"/>
          </a:bodyPr>
          <a:lstStyle/>
          <a:p>
            <a:r>
              <a:rPr kumimoji="1" lang="ja-JP" altLang="en-US" sz="1800" dirty="0">
                <a:cs typeface="ヒラギノ丸ゴ Pro W4"/>
              </a:rPr>
              <a:t>（参考）長崎しまとく通貨</a:t>
            </a:r>
            <a:r>
              <a:rPr kumimoji="1" lang="en-US" altLang="ja-JP" sz="1800" dirty="0">
                <a:cs typeface="ヒラギノ丸ゴ Pro W4"/>
              </a:rPr>
              <a:t/>
            </a:r>
            <a:br>
              <a:rPr kumimoji="1" lang="en-US" altLang="ja-JP" sz="1800" dirty="0">
                <a:cs typeface="ヒラギノ丸ゴ Pro W4"/>
              </a:rPr>
            </a:br>
            <a:r>
              <a:rPr lang="en-US" altLang="ja-JP" sz="1800" dirty="0">
                <a:cs typeface="ヒラギノ丸ゴ Pro W4"/>
              </a:rPr>
              <a:t>	- </a:t>
            </a:r>
            <a:r>
              <a:rPr lang="ja-JP" altLang="en-US" sz="1800" dirty="0">
                <a:cs typeface="ヒラギノ丸ゴ Pro W4"/>
              </a:rPr>
              <a:t>事業概要</a:t>
            </a:r>
            <a:endParaRPr kumimoji="1" lang="ja-JP" altLang="en-US" sz="1800" dirty="0">
              <a:cs typeface="ヒラギノ丸ゴ Pro W4"/>
            </a:endParaRPr>
          </a:p>
        </p:txBody>
      </p:sp>
      <p:grpSp>
        <p:nvGrpSpPr>
          <p:cNvPr id="4" name="図形グループ 3"/>
          <p:cNvGrpSpPr/>
          <p:nvPr/>
        </p:nvGrpSpPr>
        <p:grpSpPr>
          <a:xfrm>
            <a:off x="7125180" y="4308758"/>
            <a:ext cx="1164095" cy="2312458"/>
            <a:chOff x="261390" y="2237985"/>
            <a:chExt cx="2080467" cy="4132819"/>
          </a:xfrm>
        </p:grpSpPr>
        <p:pic>
          <p:nvPicPr>
            <p:cNvPr id="9" name="図 8" descr="Screen Shot 2017-01-05 at 16.52.0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390" y="2237985"/>
              <a:ext cx="2080467" cy="4132819"/>
            </a:xfrm>
            <a:prstGeom prst="rect">
              <a:avLst/>
            </a:prstGeom>
          </p:spPr>
        </p:pic>
        <p:pic>
          <p:nvPicPr>
            <p:cNvPr id="10" name="図 9" descr="Screen Shot 2017-01-30 at 10.49.4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147" y="2784347"/>
              <a:ext cx="1748169" cy="3109488"/>
            </a:xfrm>
            <a:prstGeom prst="rect">
              <a:avLst/>
            </a:prstGeom>
          </p:spPr>
        </p:pic>
      </p:grpSp>
      <p:sp>
        <p:nvSpPr>
          <p:cNvPr id="7" name="正方形/長方形 6"/>
          <p:cNvSpPr/>
          <p:nvPr/>
        </p:nvSpPr>
        <p:spPr>
          <a:xfrm>
            <a:off x="361732" y="1229292"/>
            <a:ext cx="938016" cy="1102359"/>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1400" dirty="0">
                <a:solidFill>
                  <a:schemeClr val="bg1"/>
                </a:solidFill>
                <a:latin typeface="Meiryo UI" panose="020B0604030504040204" pitchFamily="50" charset="-128"/>
                <a:ea typeface="Meiryo UI" panose="020B0604030504040204" pitchFamily="50" charset="-128"/>
                <a:cs typeface="ヒラギノ丸ゴ ProN W4"/>
              </a:rPr>
              <a:t>事業</a:t>
            </a:r>
            <a:r>
              <a:rPr kumimoji="1" lang="en-US" altLang="ja-JP" sz="1400" dirty="0">
                <a:solidFill>
                  <a:schemeClr val="bg1"/>
                </a:solidFill>
                <a:latin typeface="Meiryo UI" panose="020B0604030504040204" pitchFamily="50" charset="-128"/>
                <a:ea typeface="Meiryo UI" panose="020B0604030504040204" pitchFamily="50" charset="-128"/>
                <a:cs typeface="ヒラギノ丸ゴ ProN W4"/>
              </a:rPr>
              <a:t/>
            </a:r>
            <a:br>
              <a:rPr kumimoji="1" lang="en-US" altLang="ja-JP" sz="1400" dirty="0">
                <a:solidFill>
                  <a:schemeClr val="bg1"/>
                </a:solidFill>
                <a:latin typeface="Meiryo UI" panose="020B0604030504040204" pitchFamily="50" charset="-128"/>
                <a:ea typeface="Meiryo UI" panose="020B0604030504040204" pitchFamily="50" charset="-128"/>
                <a:cs typeface="ヒラギノ丸ゴ ProN W4"/>
              </a:rPr>
            </a:br>
            <a:r>
              <a:rPr kumimoji="1" lang="ja-JP" altLang="en-US" sz="1400" dirty="0">
                <a:solidFill>
                  <a:schemeClr val="bg1"/>
                </a:solidFill>
                <a:latin typeface="Meiryo UI" panose="020B0604030504040204" pitchFamily="50" charset="-128"/>
                <a:ea typeface="Meiryo UI" panose="020B0604030504040204" pitchFamily="50" charset="-128"/>
                <a:cs typeface="ヒラギノ丸ゴ ProN W4"/>
              </a:rPr>
              <a:t>概要</a:t>
            </a:r>
          </a:p>
        </p:txBody>
      </p:sp>
      <p:sp>
        <p:nvSpPr>
          <p:cNvPr id="13" name="テキスト ボックス 12"/>
          <p:cNvSpPr txBox="1"/>
          <p:nvPr/>
        </p:nvSpPr>
        <p:spPr>
          <a:xfrm>
            <a:off x="1431632" y="1138818"/>
            <a:ext cx="7355509" cy="1394656"/>
          </a:xfrm>
          <a:prstGeom prst="rect">
            <a:avLst/>
          </a:prstGeom>
          <a:noFill/>
        </p:spPr>
        <p:txBody>
          <a:bodyPr wrap="square" rtlCol="0" anchor="ctr">
            <a:noAutofit/>
          </a:bodyPr>
          <a:lstStyle/>
          <a:p>
            <a:pPr marL="88900" indent="-88900">
              <a:buFont typeface="Arial"/>
              <a:buChar char="•"/>
            </a:pPr>
            <a:r>
              <a:rPr lang="ja-JP" altLang="en-US" sz="1400" dirty="0">
                <a:latin typeface="Meiryo UI" panose="020B0604030504040204" pitchFamily="50" charset="-128"/>
                <a:ea typeface="Meiryo UI" panose="020B0604030504040204" pitchFamily="50" charset="-128"/>
              </a:rPr>
              <a:t>長崎県内関係離島市町で組織する「しま共通地域通貨発行委員会」は、離島の活性化を目的として平成</a:t>
            </a:r>
            <a:r>
              <a:rPr lang="en-US" altLang="ja-JP" sz="1400" dirty="0">
                <a:latin typeface="Meiryo UI" panose="020B0604030504040204" pitchFamily="50" charset="-128"/>
                <a:ea typeface="Meiryo UI" panose="020B0604030504040204" pitchFamily="50" charset="-128"/>
              </a:rPr>
              <a:t>25</a:t>
            </a:r>
            <a:r>
              <a:rPr lang="ja-JP" altLang="en-US" sz="1400" dirty="0">
                <a:latin typeface="Meiryo UI" panose="020B0604030504040204" pitchFamily="50" charset="-128"/>
                <a:ea typeface="Meiryo UI" panose="020B0604030504040204" pitchFamily="50" charset="-128"/>
              </a:rPr>
              <a:t>年</a:t>
            </a:r>
            <a:r>
              <a:rPr lang="en-US" altLang="ja-JP" sz="1400" dirty="0">
                <a:latin typeface="Meiryo UI" panose="020B0604030504040204" pitchFamily="50" charset="-128"/>
                <a:ea typeface="Meiryo UI" panose="020B0604030504040204" pitchFamily="50" charset="-128"/>
              </a:rPr>
              <a:t>4</a:t>
            </a:r>
            <a:r>
              <a:rPr lang="ja-JP" altLang="en-US" sz="1400" dirty="0">
                <a:latin typeface="Meiryo UI" panose="020B0604030504040204" pitchFamily="50" charset="-128"/>
                <a:ea typeface="Meiryo UI" panose="020B0604030504040204" pitchFamily="50" charset="-128"/>
              </a:rPr>
              <a:t>月</a:t>
            </a:r>
            <a:r>
              <a:rPr lang="en-US" altLang="ja-JP" sz="1400" dirty="0">
                <a:latin typeface="Meiryo UI" panose="020B0604030504040204" pitchFamily="50" charset="-128"/>
                <a:ea typeface="Meiryo UI" panose="020B0604030504040204" pitchFamily="50" charset="-128"/>
              </a:rPr>
              <a:t>1</a:t>
            </a:r>
            <a:r>
              <a:rPr lang="ja-JP" altLang="en-US" sz="1400" dirty="0">
                <a:latin typeface="Meiryo UI" panose="020B0604030504040204" pitchFamily="50" charset="-128"/>
                <a:ea typeface="Meiryo UI" panose="020B0604030504040204" pitchFamily="50" charset="-128"/>
              </a:rPr>
              <a:t>日から紙媒体による「しまとく通貨」を発行し、平成</a:t>
            </a:r>
            <a:r>
              <a:rPr lang="en-US" altLang="ja-JP" sz="1400" dirty="0">
                <a:latin typeface="Meiryo UI" panose="020B0604030504040204" pitchFamily="50" charset="-128"/>
                <a:ea typeface="Meiryo UI" panose="020B0604030504040204" pitchFamily="50" charset="-128"/>
              </a:rPr>
              <a:t>25</a:t>
            </a:r>
            <a:r>
              <a:rPr lang="ja-JP" altLang="en-US" sz="1400" dirty="0">
                <a:latin typeface="Meiryo UI" panose="020B0604030504040204" pitchFamily="50" charset="-128"/>
                <a:ea typeface="Meiryo UI" panose="020B0604030504040204" pitchFamily="50" charset="-128"/>
              </a:rPr>
              <a:t>年度から平成</a:t>
            </a:r>
            <a:r>
              <a:rPr lang="en-US" altLang="ja-JP" sz="1400" dirty="0">
                <a:latin typeface="Meiryo UI" panose="020B0604030504040204" pitchFamily="50" charset="-128"/>
                <a:ea typeface="Meiryo UI" panose="020B0604030504040204" pitchFamily="50" charset="-128"/>
              </a:rPr>
              <a:t>27</a:t>
            </a:r>
            <a:r>
              <a:rPr lang="ja-JP" altLang="en-US" sz="1400" dirty="0">
                <a:latin typeface="Meiryo UI" panose="020B0604030504040204" pitchFamily="50" charset="-128"/>
                <a:ea typeface="Meiryo UI" panose="020B0604030504040204" pitchFamily="50" charset="-128"/>
              </a:rPr>
              <a:t>年度の</a:t>
            </a:r>
            <a:r>
              <a:rPr lang="en-US" altLang="ja-JP" sz="1400" dirty="0">
                <a:latin typeface="Meiryo UI" panose="020B0604030504040204" pitchFamily="50" charset="-128"/>
                <a:ea typeface="Meiryo UI" panose="020B0604030504040204" pitchFamily="50" charset="-128"/>
              </a:rPr>
              <a:t>3</a:t>
            </a:r>
            <a:r>
              <a:rPr lang="ja-JP" altLang="en-US" sz="1400" dirty="0">
                <a:latin typeface="Meiryo UI" panose="020B0604030504040204" pitchFamily="50" charset="-128"/>
                <a:ea typeface="Meiryo UI" panose="020B0604030504040204" pitchFamily="50" charset="-128"/>
              </a:rPr>
              <a:t>年間で約</a:t>
            </a:r>
            <a:r>
              <a:rPr lang="en-US" altLang="ja-JP" sz="1400" dirty="0">
                <a:latin typeface="Meiryo UI" panose="020B0604030504040204" pitchFamily="50" charset="-128"/>
                <a:ea typeface="Meiryo UI" panose="020B0604030504040204" pitchFamily="50" charset="-128"/>
              </a:rPr>
              <a:t>104</a:t>
            </a:r>
            <a:r>
              <a:rPr lang="ja-JP" altLang="en-US" sz="1400" dirty="0">
                <a:latin typeface="Meiryo UI" panose="020B0604030504040204" pitchFamily="50" charset="-128"/>
                <a:ea typeface="Meiryo UI" panose="020B0604030504040204" pitchFamily="50" charset="-128"/>
              </a:rPr>
              <a:t>億円分を販売。</a:t>
            </a:r>
            <a:endParaRPr lang="en-US" altLang="ja-JP" sz="1400" dirty="0">
              <a:latin typeface="Meiryo UI" panose="020B0604030504040204" pitchFamily="50" charset="-128"/>
              <a:ea typeface="Meiryo UI" panose="020B0604030504040204" pitchFamily="50" charset="-128"/>
            </a:endParaRPr>
          </a:p>
          <a:p>
            <a:pPr marL="88900" indent="-88900">
              <a:buFont typeface="Arial"/>
              <a:buChar char="•"/>
            </a:pPr>
            <a:r>
              <a:rPr lang="ja-JP" altLang="en-US" sz="1400" u="sng" dirty="0">
                <a:latin typeface="Meiryo UI" panose="020B0604030504040204" pitchFamily="50" charset="-128"/>
                <a:ea typeface="Meiryo UI" panose="020B0604030504040204" pitchFamily="50" charset="-128"/>
              </a:rPr>
              <a:t>平成</a:t>
            </a:r>
            <a:r>
              <a:rPr lang="en-US" altLang="ja-JP" sz="1400" u="sng" dirty="0">
                <a:latin typeface="Meiryo UI" panose="020B0604030504040204" pitchFamily="50" charset="-128"/>
                <a:ea typeface="Meiryo UI" panose="020B0604030504040204" pitchFamily="50" charset="-128"/>
              </a:rPr>
              <a:t>28</a:t>
            </a:r>
            <a:r>
              <a:rPr lang="ja-JP" altLang="en-US" sz="1400" u="sng" dirty="0">
                <a:latin typeface="Meiryo UI" panose="020B0604030504040204" pitchFamily="50" charset="-128"/>
                <a:ea typeface="Meiryo UI" panose="020B0604030504040204" pitchFamily="50" charset="-128"/>
              </a:rPr>
              <a:t>年度以降は完全に電子化し、運用コストを抑え、効率的な運用を実現。</a:t>
            </a:r>
            <a:endParaRPr lang="en-US" altLang="ja-JP" sz="1400" u="sng" dirty="0">
              <a:latin typeface="Meiryo UI" panose="020B0604030504040204" pitchFamily="50" charset="-128"/>
              <a:ea typeface="Meiryo UI" panose="020B0604030504040204" pitchFamily="50" charset="-128"/>
            </a:endParaRPr>
          </a:p>
          <a:p>
            <a:endParaRPr lang="en-US" altLang="ja-JP" sz="1400" u="sng" dirty="0">
              <a:latin typeface="Meiryo UI" panose="020B0604030504040204" pitchFamily="50" charset="-128"/>
              <a:ea typeface="Meiryo UI" panose="020B0604030504040204" pitchFamily="50" charset="-128"/>
            </a:endParaRPr>
          </a:p>
          <a:p>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１セット</a:t>
            </a:r>
            <a:r>
              <a:rPr lang="en-US" altLang="ja-JP" sz="1400" dirty="0">
                <a:latin typeface="Meiryo UI" panose="020B0604030504040204" pitchFamily="50" charset="-128"/>
                <a:ea typeface="Meiryo UI" panose="020B0604030504040204" pitchFamily="50" charset="-128"/>
              </a:rPr>
              <a:t>6,000</a:t>
            </a:r>
            <a:r>
              <a:rPr lang="ja-JP" altLang="en-US" sz="1400" dirty="0">
                <a:latin typeface="Meiryo UI" panose="020B0604030504040204" pitchFamily="50" charset="-128"/>
                <a:ea typeface="Meiryo UI" panose="020B0604030504040204" pitchFamily="50" charset="-128"/>
              </a:rPr>
              <a:t>円分のしまとく通貨を</a:t>
            </a:r>
            <a:r>
              <a:rPr lang="en-US" altLang="ja-JP" sz="1400" dirty="0">
                <a:latin typeface="Meiryo UI" panose="020B0604030504040204" pitchFamily="50" charset="-128"/>
                <a:ea typeface="Meiryo UI" panose="020B0604030504040204" pitchFamily="50" charset="-128"/>
              </a:rPr>
              <a:t>5,000</a:t>
            </a:r>
            <a:r>
              <a:rPr lang="ja-JP" altLang="en-US" sz="1400" dirty="0">
                <a:latin typeface="Meiryo UI" panose="020B0604030504040204" pitchFamily="50" charset="-128"/>
                <a:ea typeface="Meiryo UI" panose="020B0604030504040204" pitchFamily="50" charset="-128"/>
              </a:rPr>
              <a:t>円で販売（</a:t>
            </a:r>
            <a:r>
              <a:rPr lang="en-US" altLang="ja-JP" sz="1400" dirty="0">
                <a:latin typeface="Meiryo UI" panose="020B0604030504040204" pitchFamily="50" charset="-128"/>
                <a:ea typeface="Meiryo UI" panose="020B0604030504040204" pitchFamily="50" charset="-128"/>
              </a:rPr>
              <a:t>20%</a:t>
            </a:r>
            <a:r>
              <a:rPr lang="ja-JP" altLang="en-US" sz="1400" dirty="0">
                <a:latin typeface="Meiryo UI" panose="020B0604030504040204" pitchFamily="50" charset="-128"/>
                <a:ea typeface="Meiryo UI" panose="020B0604030504040204" pitchFamily="50" charset="-128"/>
              </a:rPr>
              <a:t>のプレミアム）</a:t>
            </a:r>
            <a:endParaRPr lang="en-US" altLang="ja-JP" sz="1400" dirty="0">
              <a:latin typeface="Meiryo UI" panose="020B0604030504040204" pitchFamily="50" charset="-128"/>
              <a:ea typeface="Meiryo UI" panose="020B0604030504040204" pitchFamily="50" charset="-128"/>
            </a:endParaRPr>
          </a:p>
        </p:txBody>
      </p:sp>
      <p:sp>
        <p:nvSpPr>
          <p:cNvPr id="14" name="正方形/長方形 13"/>
          <p:cNvSpPr/>
          <p:nvPr/>
        </p:nvSpPr>
        <p:spPr>
          <a:xfrm>
            <a:off x="286790" y="2632464"/>
            <a:ext cx="3624810" cy="344758"/>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1400" dirty="0">
                <a:solidFill>
                  <a:schemeClr val="bg1"/>
                </a:solidFill>
                <a:latin typeface="Meiryo UI" panose="020B0604030504040204" pitchFamily="50" charset="-128"/>
                <a:ea typeface="Meiryo UI" panose="020B0604030504040204" pitchFamily="50" charset="-128"/>
                <a:cs typeface="ヒラギノ丸ゴ ProN W4"/>
              </a:rPr>
              <a:t>平成</a:t>
            </a:r>
            <a:r>
              <a:rPr lang="en-US" altLang="ja-JP" sz="1400" dirty="0">
                <a:solidFill>
                  <a:schemeClr val="bg1"/>
                </a:solidFill>
                <a:latin typeface="Meiryo UI" panose="020B0604030504040204" pitchFamily="50" charset="-128"/>
                <a:ea typeface="Meiryo UI" panose="020B0604030504040204" pitchFamily="50" charset="-128"/>
                <a:cs typeface="ヒラギノ丸ゴ ProN W4"/>
              </a:rPr>
              <a:t>25</a:t>
            </a:r>
            <a:r>
              <a:rPr lang="ja-JP" altLang="en-US" sz="1400" dirty="0">
                <a:solidFill>
                  <a:schemeClr val="bg1"/>
                </a:solidFill>
                <a:latin typeface="Meiryo UI" panose="020B0604030504040204" pitchFamily="50" charset="-128"/>
                <a:ea typeface="Meiryo UI" panose="020B0604030504040204" pitchFamily="50" charset="-128"/>
                <a:cs typeface="ヒラギノ丸ゴ ProN W4"/>
              </a:rPr>
              <a:t>年</a:t>
            </a:r>
            <a:r>
              <a:rPr lang="en-US" altLang="ja-JP" sz="1400" dirty="0">
                <a:solidFill>
                  <a:schemeClr val="bg1"/>
                </a:solidFill>
                <a:latin typeface="Meiryo UI" panose="020B0604030504040204" pitchFamily="50" charset="-128"/>
                <a:ea typeface="Meiryo UI" panose="020B0604030504040204" pitchFamily="50" charset="-128"/>
                <a:cs typeface="ヒラギノ丸ゴ ProN W4"/>
              </a:rPr>
              <a:t>〜27</a:t>
            </a:r>
            <a:r>
              <a:rPr lang="ja-JP" altLang="en-US" sz="1400" dirty="0">
                <a:solidFill>
                  <a:schemeClr val="bg1"/>
                </a:solidFill>
                <a:latin typeface="Meiryo UI" panose="020B0604030504040204" pitchFamily="50" charset="-128"/>
                <a:ea typeface="Meiryo UI" panose="020B0604030504040204" pitchFamily="50" charset="-128"/>
                <a:cs typeface="ヒラギノ丸ゴ ProN W4"/>
              </a:rPr>
              <a:t>年</a:t>
            </a:r>
            <a:endParaRPr kumimoji="1" lang="ja-JP" altLang="en-US" sz="1400" dirty="0">
              <a:solidFill>
                <a:schemeClr val="bg1"/>
              </a:solidFill>
              <a:latin typeface="Meiryo UI" panose="020B0604030504040204" pitchFamily="50" charset="-128"/>
              <a:ea typeface="Meiryo UI" panose="020B0604030504040204" pitchFamily="50" charset="-128"/>
              <a:cs typeface="ヒラギノ丸ゴ ProN W4"/>
            </a:endParaRPr>
          </a:p>
        </p:txBody>
      </p:sp>
      <p:sp>
        <p:nvSpPr>
          <p:cNvPr id="15" name="テキスト ボックス 14"/>
          <p:cNvSpPr txBox="1"/>
          <p:nvPr/>
        </p:nvSpPr>
        <p:spPr>
          <a:xfrm>
            <a:off x="286791" y="3076213"/>
            <a:ext cx="3624810" cy="1580447"/>
          </a:xfrm>
          <a:prstGeom prst="rect">
            <a:avLst/>
          </a:prstGeom>
          <a:noFill/>
        </p:spPr>
        <p:txBody>
          <a:bodyPr wrap="square" rtlCol="0" anchor="t">
            <a:noAutofit/>
          </a:bodyPr>
          <a:lstStyle/>
          <a:p>
            <a:pPr marL="88900" indent="-88900">
              <a:buFont typeface="Arial"/>
              <a:buChar char="•"/>
            </a:pPr>
            <a:r>
              <a:rPr lang="ja-JP" altLang="en-US" sz="1400" b="1" u="sng" dirty="0">
                <a:solidFill>
                  <a:srgbClr val="E8442D"/>
                </a:solidFill>
                <a:latin typeface="Meiryo UI" panose="020B0604030504040204" pitchFamily="50" charset="-128"/>
                <a:ea typeface="Meiryo UI" panose="020B0604030504040204" pitchFamily="50" charset="-128"/>
              </a:rPr>
              <a:t>紙の商品券の形での運用</a:t>
            </a:r>
            <a:endParaRPr lang="en-US" altLang="ja-JP" sz="1400" b="1" u="sng" dirty="0">
              <a:solidFill>
                <a:srgbClr val="E8442D"/>
              </a:solidFill>
              <a:latin typeface="Meiryo UI" panose="020B0604030504040204" pitchFamily="50" charset="-128"/>
              <a:ea typeface="Meiryo UI" panose="020B0604030504040204" pitchFamily="50" charset="-128"/>
            </a:endParaRPr>
          </a:p>
          <a:p>
            <a:pPr marL="88900" indent="-88900">
              <a:buFont typeface="Arial"/>
              <a:buChar char="•"/>
            </a:pPr>
            <a:r>
              <a:rPr lang="ja-JP" altLang="en-US" sz="1400" dirty="0">
                <a:latin typeface="Meiryo UI" panose="020B0604030504040204" pitchFamily="50" charset="-128"/>
                <a:ea typeface="Meiryo UI" panose="020B0604030504040204" pitchFamily="50" charset="-128"/>
              </a:rPr>
              <a:t>離島経済の活性化に大きく貢献</a:t>
            </a:r>
            <a:r>
              <a:rPr lang="en-US" altLang="ja-JP" sz="1400" dirty="0">
                <a:latin typeface="Meiryo UI" panose="020B0604030504040204" pitchFamily="50" charset="-128"/>
                <a:ea typeface="Meiryo UI" panose="020B0604030504040204" pitchFamily="50" charset="-128"/>
              </a:rPr>
              <a:t/>
            </a:r>
            <a:br>
              <a:rPr lang="en-US" altLang="ja-JP" sz="1400" dirty="0">
                <a:latin typeface="Meiryo UI" panose="020B0604030504040204" pitchFamily="50" charset="-128"/>
                <a:ea typeface="Meiryo UI" panose="020B0604030504040204" pitchFamily="50" charset="-128"/>
              </a:rPr>
            </a:b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日本全国から新たなツアーによる来島者の増加、閑散期であった年末・年始や冬場の来島者の増加</a:t>
            </a:r>
            <a:r>
              <a:rPr lang="en-US" altLang="ja-JP" sz="1400" dirty="0">
                <a:latin typeface="Meiryo UI" panose="020B0604030504040204" pitchFamily="50" charset="-128"/>
                <a:ea typeface="Meiryo UI" panose="020B0604030504040204" pitchFamily="50" charset="-128"/>
              </a:rPr>
              <a:t/>
            </a:r>
            <a:br>
              <a:rPr lang="en-US" altLang="ja-JP" sz="1400" dirty="0">
                <a:latin typeface="Meiryo UI" panose="020B0604030504040204" pitchFamily="50" charset="-128"/>
                <a:ea typeface="Meiryo UI" panose="020B0604030504040204" pitchFamily="50" charset="-128"/>
              </a:rPr>
            </a:b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長崎県内の複数の島を巡るツアーの開発等が実現</a:t>
            </a:r>
            <a:endParaRPr lang="en-US" altLang="ja-JP" sz="1400" dirty="0">
              <a:latin typeface="Meiryo UI" panose="020B0604030504040204" pitchFamily="50" charset="-128"/>
              <a:ea typeface="Meiryo UI" panose="020B0604030504040204" pitchFamily="50" charset="-128"/>
            </a:endParaRPr>
          </a:p>
        </p:txBody>
      </p:sp>
      <p:sp>
        <p:nvSpPr>
          <p:cNvPr id="16" name="正方形/長方形 15"/>
          <p:cNvSpPr/>
          <p:nvPr/>
        </p:nvSpPr>
        <p:spPr>
          <a:xfrm>
            <a:off x="5091636" y="2632464"/>
            <a:ext cx="3624810" cy="344758"/>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1400" dirty="0">
                <a:solidFill>
                  <a:schemeClr val="bg1"/>
                </a:solidFill>
                <a:latin typeface="Meiryo UI" panose="020B0604030504040204" pitchFamily="50" charset="-128"/>
                <a:ea typeface="Meiryo UI" panose="020B0604030504040204" pitchFamily="50" charset="-128"/>
                <a:cs typeface="ヒラギノ丸ゴ ProN W4"/>
              </a:rPr>
              <a:t>平成</a:t>
            </a:r>
            <a:r>
              <a:rPr lang="en-US" altLang="ja-JP" sz="1400" dirty="0">
                <a:solidFill>
                  <a:schemeClr val="bg1"/>
                </a:solidFill>
                <a:latin typeface="Meiryo UI" panose="020B0604030504040204" pitchFamily="50" charset="-128"/>
                <a:ea typeface="Meiryo UI" panose="020B0604030504040204" pitchFamily="50" charset="-128"/>
                <a:cs typeface="ヒラギノ丸ゴ ProN W4"/>
              </a:rPr>
              <a:t>28</a:t>
            </a:r>
            <a:r>
              <a:rPr lang="ja-JP" altLang="en-US" sz="1400" dirty="0">
                <a:solidFill>
                  <a:schemeClr val="bg1"/>
                </a:solidFill>
                <a:latin typeface="Meiryo UI" panose="020B0604030504040204" pitchFamily="50" charset="-128"/>
                <a:ea typeface="Meiryo UI" panose="020B0604030504040204" pitchFamily="50" charset="-128"/>
                <a:cs typeface="ヒラギノ丸ゴ ProN W4"/>
              </a:rPr>
              <a:t>年</a:t>
            </a:r>
            <a:r>
              <a:rPr lang="en-US" altLang="ja-JP" sz="1400" dirty="0">
                <a:solidFill>
                  <a:schemeClr val="bg1"/>
                </a:solidFill>
                <a:latin typeface="Meiryo UI" panose="020B0604030504040204" pitchFamily="50" charset="-128"/>
                <a:ea typeface="Meiryo UI" panose="020B0604030504040204" pitchFamily="50" charset="-128"/>
                <a:cs typeface="ヒラギノ丸ゴ ProN W4"/>
              </a:rPr>
              <a:t>〜30</a:t>
            </a:r>
            <a:r>
              <a:rPr lang="ja-JP" altLang="en-US" sz="1400" dirty="0">
                <a:solidFill>
                  <a:schemeClr val="bg1"/>
                </a:solidFill>
                <a:latin typeface="Meiryo UI" panose="020B0604030504040204" pitchFamily="50" charset="-128"/>
                <a:ea typeface="Meiryo UI" panose="020B0604030504040204" pitchFamily="50" charset="-128"/>
                <a:cs typeface="ヒラギノ丸ゴ ProN W4"/>
              </a:rPr>
              <a:t>年</a:t>
            </a:r>
            <a:endParaRPr kumimoji="1" lang="ja-JP" altLang="en-US" sz="1400" dirty="0">
              <a:solidFill>
                <a:schemeClr val="bg1"/>
              </a:solidFill>
              <a:latin typeface="Meiryo UI" panose="020B0604030504040204" pitchFamily="50" charset="-128"/>
              <a:ea typeface="Meiryo UI" panose="020B0604030504040204" pitchFamily="50" charset="-128"/>
              <a:cs typeface="ヒラギノ丸ゴ ProN W4"/>
            </a:endParaRPr>
          </a:p>
        </p:txBody>
      </p:sp>
      <p:sp>
        <p:nvSpPr>
          <p:cNvPr id="17" name="テキスト ボックス 16"/>
          <p:cNvSpPr txBox="1"/>
          <p:nvPr/>
        </p:nvSpPr>
        <p:spPr>
          <a:xfrm>
            <a:off x="5086327" y="3076213"/>
            <a:ext cx="3624810" cy="1580447"/>
          </a:xfrm>
          <a:prstGeom prst="rect">
            <a:avLst/>
          </a:prstGeom>
          <a:noFill/>
        </p:spPr>
        <p:txBody>
          <a:bodyPr wrap="square" rtlCol="0" anchor="t">
            <a:noAutofit/>
          </a:bodyPr>
          <a:lstStyle/>
          <a:p>
            <a:pPr marL="88900" indent="-88900">
              <a:buFont typeface="Arial"/>
              <a:buChar char="•"/>
            </a:pPr>
            <a:r>
              <a:rPr lang="ja-JP" altLang="en-US" sz="1400" b="1" u="sng" dirty="0">
                <a:solidFill>
                  <a:srgbClr val="0000FF"/>
                </a:solidFill>
                <a:latin typeface="Meiryo UI" panose="020B0604030504040204" pitchFamily="50" charset="-128"/>
                <a:ea typeface="Meiryo UI" panose="020B0604030504040204" pitchFamily="50" charset="-128"/>
              </a:rPr>
              <a:t>完全に電子化</a:t>
            </a:r>
            <a:endParaRPr lang="en-US" altLang="ja-JP" sz="1400" b="1" u="sng" dirty="0">
              <a:solidFill>
                <a:srgbClr val="0000FF"/>
              </a:solidFill>
              <a:latin typeface="Meiryo UI" panose="020B0604030504040204" pitchFamily="50" charset="-128"/>
              <a:ea typeface="Meiryo UI" panose="020B0604030504040204" pitchFamily="50" charset="-128"/>
            </a:endParaRPr>
          </a:p>
          <a:p>
            <a:pPr marL="88900" indent="-88900">
              <a:buFont typeface="Arial"/>
              <a:buChar char="•"/>
            </a:pPr>
            <a:r>
              <a:rPr lang="ja-JP" altLang="en-US" sz="1400" dirty="0">
                <a:latin typeface="Meiryo UI" panose="020B0604030504040204" pitchFamily="50" charset="-128"/>
                <a:ea typeface="Meiryo UI" panose="020B0604030504040204" pitchFamily="50" charset="-128"/>
              </a:rPr>
              <a:t>これまでの運営者、加盟店、利用者の課題を解決</a:t>
            </a:r>
            <a:endParaRPr lang="en-US" altLang="ja-JP" sz="1400" dirty="0">
              <a:latin typeface="Meiryo UI" panose="020B0604030504040204" pitchFamily="50" charset="-128"/>
              <a:ea typeface="Meiryo UI" panose="020B0604030504040204" pitchFamily="50" charset="-128"/>
            </a:endParaRPr>
          </a:p>
          <a:p>
            <a:pPr marL="88900" indent="-88900">
              <a:buFont typeface="Arial"/>
              <a:buChar char="•"/>
            </a:pPr>
            <a:r>
              <a:rPr lang="ja-JP" altLang="en-US" sz="1400" dirty="0">
                <a:latin typeface="Meiryo UI" panose="020B0604030504040204" pitchFamily="50" charset="-128"/>
                <a:ea typeface="Meiryo UI" panose="020B0604030504040204" pitchFamily="50" charset="-128"/>
              </a:rPr>
              <a:t>旅行者の渡航情報などの観光活性化に必要なデータの確実な収集の実現</a:t>
            </a:r>
            <a:endParaRPr lang="en-US" altLang="ja-JP" sz="1400" dirty="0">
              <a:latin typeface="Meiryo UI" panose="020B0604030504040204" pitchFamily="50" charset="-128"/>
              <a:ea typeface="Meiryo UI" panose="020B0604030504040204" pitchFamily="50" charset="-128"/>
            </a:endParaRPr>
          </a:p>
        </p:txBody>
      </p:sp>
      <p:sp>
        <p:nvSpPr>
          <p:cNvPr id="21" name="角丸四角形 20"/>
          <p:cNvSpPr/>
          <p:nvPr/>
        </p:nvSpPr>
        <p:spPr>
          <a:xfrm>
            <a:off x="251514" y="4840186"/>
            <a:ext cx="386309" cy="1882013"/>
          </a:xfrm>
          <a:prstGeom prst="roundRect">
            <a:avLst/>
          </a:prstGeom>
          <a:solidFill>
            <a:srgbClr val="E8442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1400" dirty="0">
                <a:solidFill>
                  <a:schemeClr val="bg1"/>
                </a:solidFill>
                <a:latin typeface="Meiryo UI" panose="020B0604030504040204" pitchFamily="50" charset="-128"/>
                <a:ea typeface="Meiryo UI" panose="020B0604030504040204" pitchFamily="50" charset="-128"/>
                <a:cs typeface="ヒラギノ丸ゴ ProN W4"/>
              </a:rPr>
              <a:t>課題</a:t>
            </a:r>
          </a:p>
        </p:txBody>
      </p:sp>
      <p:sp>
        <p:nvSpPr>
          <p:cNvPr id="22" name="テキスト ボックス 21"/>
          <p:cNvSpPr txBox="1"/>
          <p:nvPr/>
        </p:nvSpPr>
        <p:spPr>
          <a:xfrm>
            <a:off x="702195" y="4840186"/>
            <a:ext cx="2813710" cy="1882013"/>
          </a:xfrm>
          <a:prstGeom prst="rect">
            <a:avLst/>
          </a:prstGeom>
          <a:noFill/>
        </p:spPr>
        <p:txBody>
          <a:bodyPr wrap="square" rtlCol="0" anchor="ctr">
            <a:noAutofit/>
          </a:bodyPr>
          <a:lstStyle/>
          <a:p>
            <a:pPr marL="88900" indent="-88900">
              <a:buFont typeface="Arial"/>
              <a:buChar char="•"/>
            </a:pPr>
            <a:r>
              <a:rPr lang="ja-JP" altLang="en-US" sz="1200" b="1" u="sng" dirty="0">
                <a:latin typeface="Meiryo UI" panose="020B0604030504040204" pitchFamily="50" charset="-128"/>
                <a:ea typeface="Meiryo UI" panose="020B0604030504040204" pitchFamily="50" charset="-128"/>
              </a:rPr>
              <a:t>加盟店</a:t>
            </a:r>
            <a:r>
              <a:rPr lang="en-US" altLang="ja-JP" sz="1200" b="1" u="sng" dirty="0">
                <a:latin typeface="Meiryo UI" panose="020B0604030504040204" pitchFamily="50" charset="-128"/>
                <a:ea typeface="Meiryo UI" panose="020B0604030504040204" pitchFamily="50" charset="-128"/>
              </a:rPr>
              <a:t/>
            </a:r>
            <a:br>
              <a:rPr lang="en-US" altLang="ja-JP" sz="1200" b="1" u="sng" dirty="0">
                <a:latin typeface="Meiryo UI" panose="020B0604030504040204" pitchFamily="50" charset="-128"/>
                <a:ea typeface="Meiryo UI" panose="020B0604030504040204" pitchFamily="50" charset="-128"/>
              </a:rPr>
            </a:br>
            <a:r>
              <a:rPr lang="en-US" altLang="ja-JP" sz="1200" dirty="0">
                <a:solidFill>
                  <a:srgbClr val="E80000"/>
                </a:solidFill>
                <a:latin typeface="Meiryo UI" panose="020B0604030504040204" pitchFamily="50" charset="-128"/>
                <a:ea typeface="Meiryo UI" panose="020B0604030504040204" pitchFamily="50" charset="-128"/>
              </a:rPr>
              <a:t>→</a:t>
            </a:r>
            <a:r>
              <a:rPr lang="ja-JP" altLang="en-US" sz="1200" dirty="0">
                <a:solidFill>
                  <a:srgbClr val="E80000"/>
                </a:solidFill>
                <a:latin typeface="Meiryo UI" panose="020B0604030504040204" pitchFamily="50" charset="-128"/>
                <a:ea typeface="Meiryo UI" panose="020B0604030504040204" pitchFamily="50" charset="-128"/>
              </a:rPr>
              <a:t>精算手続きが面倒、店頭での決済が煩雑、紙券の保管が煩雑・リスク</a:t>
            </a:r>
            <a:endParaRPr lang="en-US" altLang="ja-JP" sz="1200" dirty="0">
              <a:solidFill>
                <a:srgbClr val="E80000"/>
              </a:solidFill>
              <a:latin typeface="Meiryo UI" panose="020B0604030504040204" pitchFamily="50" charset="-128"/>
              <a:ea typeface="Meiryo UI" panose="020B0604030504040204" pitchFamily="50" charset="-128"/>
            </a:endParaRPr>
          </a:p>
          <a:p>
            <a:pPr marL="88900" indent="-88900">
              <a:buFont typeface="Arial"/>
              <a:buChar char="•"/>
            </a:pPr>
            <a:r>
              <a:rPr lang="ja-JP" altLang="en-US" sz="1200" b="1" u="sng" dirty="0">
                <a:solidFill>
                  <a:srgbClr val="000000"/>
                </a:solidFill>
                <a:latin typeface="Meiryo UI" panose="020B0604030504040204" pitchFamily="50" charset="-128"/>
                <a:ea typeface="Meiryo UI" panose="020B0604030504040204" pitchFamily="50" charset="-128"/>
              </a:rPr>
              <a:t>運営者</a:t>
            </a:r>
            <a:r>
              <a:rPr lang="en-US" altLang="ja-JP" sz="1200" b="1" u="sng" dirty="0">
                <a:solidFill>
                  <a:srgbClr val="000000"/>
                </a:solidFill>
                <a:latin typeface="Meiryo UI" panose="020B0604030504040204" pitchFamily="50" charset="-128"/>
                <a:ea typeface="Meiryo UI" panose="020B0604030504040204" pitchFamily="50" charset="-128"/>
              </a:rPr>
              <a:t/>
            </a:r>
            <a:br>
              <a:rPr lang="en-US" altLang="ja-JP" sz="1200" b="1" u="sng" dirty="0">
                <a:solidFill>
                  <a:srgbClr val="000000"/>
                </a:solidFill>
                <a:latin typeface="Meiryo UI" panose="020B0604030504040204" pitchFamily="50" charset="-128"/>
                <a:ea typeface="Meiryo UI" panose="020B0604030504040204" pitchFamily="50" charset="-128"/>
              </a:rPr>
            </a:br>
            <a:r>
              <a:rPr lang="en-US" altLang="ja-JP" sz="1200" dirty="0">
                <a:solidFill>
                  <a:srgbClr val="E80000"/>
                </a:solidFill>
                <a:latin typeface="Meiryo UI" panose="020B0604030504040204" pitchFamily="50" charset="-128"/>
                <a:ea typeface="Meiryo UI" panose="020B0604030504040204" pitchFamily="50" charset="-128"/>
              </a:rPr>
              <a:t>→</a:t>
            </a:r>
            <a:r>
              <a:rPr lang="ja-JP" altLang="en-US" sz="1200" dirty="0">
                <a:solidFill>
                  <a:srgbClr val="E80000"/>
                </a:solidFill>
                <a:latin typeface="Meiryo UI" panose="020B0604030504040204" pitchFamily="50" charset="-128"/>
                <a:ea typeface="Meiryo UI" panose="020B0604030504040204" pitchFamily="50" charset="-128"/>
              </a:rPr>
              <a:t>発行・流通の実態が正確に分からない</a:t>
            </a:r>
            <a:endParaRPr lang="en-US" altLang="ja-JP" sz="1200" dirty="0">
              <a:solidFill>
                <a:srgbClr val="E80000"/>
              </a:solidFill>
              <a:latin typeface="Meiryo UI" panose="020B0604030504040204" pitchFamily="50" charset="-128"/>
              <a:ea typeface="Meiryo UI" panose="020B0604030504040204" pitchFamily="50" charset="-128"/>
            </a:endParaRPr>
          </a:p>
          <a:p>
            <a:pPr marL="88900" indent="-88900">
              <a:buFont typeface="Arial"/>
              <a:buChar char="•"/>
            </a:pPr>
            <a:r>
              <a:rPr lang="ja-JP" altLang="en-US" sz="1200" b="1" u="sng" dirty="0">
                <a:solidFill>
                  <a:srgbClr val="000000"/>
                </a:solidFill>
                <a:latin typeface="Meiryo UI" panose="020B0604030504040204" pitchFamily="50" charset="-128"/>
                <a:ea typeface="Meiryo UI" panose="020B0604030504040204" pitchFamily="50" charset="-128"/>
              </a:rPr>
              <a:t>観光者</a:t>
            </a:r>
            <a:r>
              <a:rPr lang="en-US" altLang="ja-JP" sz="1200" b="1" u="sng" dirty="0">
                <a:solidFill>
                  <a:srgbClr val="000000"/>
                </a:solidFill>
                <a:latin typeface="Meiryo UI" panose="020B0604030504040204" pitchFamily="50" charset="-128"/>
                <a:ea typeface="Meiryo UI" panose="020B0604030504040204" pitchFamily="50" charset="-128"/>
              </a:rPr>
              <a:t/>
            </a:r>
            <a:br>
              <a:rPr lang="en-US" altLang="ja-JP" sz="1200" b="1" u="sng" dirty="0">
                <a:solidFill>
                  <a:srgbClr val="000000"/>
                </a:solidFill>
                <a:latin typeface="Meiryo UI" panose="020B0604030504040204" pitchFamily="50" charset="-128"/>
                <a:ea typeface="Meiryo UI" panose="020B0604030504040204" pitchFamily="50" charset="-128"/>
              </a:rPr>
            </a:br>
            <a:r>
              <a:rPr lang="en-US" altLang="ja-JP" sz="1200" dirty="0">
                <a:solidFill>
                  <a:srgbClr val="E80000"/>
                </a:solidFill>
                <a:latin typeface="Meiryo UI" panose="020B0604030504040204" pitchFamily="50" charset="-128"/>
                <a:ea typeface="Meiryo UI" panose="020B0604030504040204" pitchFamily="50" charset="-128"/>
              </a:rPr>
              <a:t>→</a:t>
            </a:r>
            <a:r>
              <a:rPr lang="ja-JP" altLang="en-US" sz="1200" dirty="0">
                <a:solidFill>
                  <a:srgbClr val="E80000"/>
                </a:solidFill>
                <a:latin typeface="Meiryo UI" panose="020B0604030504040204" pitchFamily="50" charset="-128"/>
                <a:ea typeface="Meiryo UI" panose="020B0604030504040204" pitchFamily="50" charset="-128"/>
              </a:rPr>
              <a:t>窓口が混み合っている、紙券が荷物になる</a:t>
            </a:r>
            <a:endParaRPr lang="en-US" altLang="ja-JP" sz="1200" dirty="0">
              <a:solidFill>
                <a:srgbClr val="E80000"/>
              </a:solidFill>
              <a:latin typeface="Meiryo UI" panose="020B0604030504040204" pitchFamily="50" charset="-128"/>
              <a:ea typeface="Meiryo UI" panose="020B0604030504040204" pitchFamily="50" charset="-128"/>
            </a:endParaRPr>
          </a:p>
        </p:txBody>
      </p:sp>
      <p:pic>
        <p:nvPicPr>
          <p:cNvPr id="23" name="Picture 2" descr="C:\Works\12cm\05.SDK\표준UI\poweredbyechoss\stamp_200xyz.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894980" y="4997966"/>
            <a:ext cx="1385916" cy="1110223"/>
          </a:xfrm>
          <a:prstGeom prst="rect">
            <a:avLst/>
          </a:prstGeom>
          <a:noFill/>
        </p:spPr>
      </p:pic>
      <p:sp>
        <p:nvSpPr>
          <p:cNvPr id="12" name="右矢印 11"/>
          <p:cNvSpPr/>
          <p:nvPr/>
        </p:nvSpPr>
        <p:spPr>
          <a:xfrm>
            <a:off x="4221438" y="2633845"/>
            <a:ext cx="599703" cy="1128791"/>
          </a:xfrm>
          <a:prstGeom prst="rightArrow">
            <a:avLst/>
          </a:prstGeom>
          <a:solidFill>
            <a:schemeClr val="bg1">
              <a:lumMod val="75000"/>
            </a:schemeClr>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41389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スライド番号プレースホルダー 19"/>
          <p:cNvSpPr>
            <a:spLocks noGrp="1"/>
          </p:cNvSpPr>
          <p:nvPr>
            <p:ph type="sldNum" sz="quarter" idx="12"/>
          </p:nvPr>
        </p:nvSpPr>
        <p:spPr>
          <a:xfrm>
            <a:off x="6553200" y="6438654"/>
            <a:ext cx="2133600" cy="365125"/>
          </a:xfrm>
        </p:spPr>
        <p:txBody>
          <a:bodyPr/>
          <a:lstStyle/>
          <a:p>
            <a:fld id="{B1946512-26A0-2943-97A2-6EA47330DC2E}" type="slidenum">
              <a:rPr kumimoji="1" lang="ja-JP" altLang="en-US" sz="1000" smtClean="0">
                <a:cs typeface="ヒラギノ丸ゴ Pro W4"/>
              </a:rPr>
              <a:pPr/>
              <a:t>29</a:t>
            </a:fld>
            <a:endParaRPr kumimoji="1" lang="ja-JP" altLang="en-US" sz="1000" dirty="0">
              <a:cs typeface="ヒラギノ丸ゴ Pro W4"/>
            </a:endParaRPr>
          </a:p>
        </p:txBody>
      </p:sp>
      <p:sp>
        <p:nvSpPr>
          <p:cNvPr id="125" name="タイトル 5"/>
          <p:cNvSpPr>
            <a:spLocks noGrp="1"/>
          </p:cNvSpPr>
          <p:nvPr>
            <p:ph type="title"/>
          </p:nvPr>
        </p:nvSpPr>
        <p:spPr>
          <a:xfrm>
            <a:off x="457200" y="328918"/>
            <a:ext cx="8229600" cy="626373"/>
          </a:xfrm>
          <a:prstGeom prst="rect">
            <a:avLst/>
          </a:prstGeom>
        </p:spPr>
        <p:txBody>
          <a:bodyPr>
            <a:normAutofit fontScale="90000"/>
          </a:bodyPr>
          <a:lstStyle/>
          <a:p>
            <a:r>
              <a:rPr kumimoji="1" lang="ja-JP" altLang="en-US" sz="1800" dirty="0">
                <a:cs typeface="ヒラギノ丸ゴ Pro W4"/>
              </a:rPr>
              <a:t>（参考）長崎しまとく通貨</a:t>
            </a:r>
            <a:r>
              <a:rPr kumimoji="1" lang="en-US" altLang="ja-JP" sz="1800" dirty="0">
                <a:cs typeface="ヒラギノ丸ゴ Pro W4"/>
              </a:rPr>
              <a:t/>
            </a:r>
            <a:br>
              <a:rPr kumimoji="1" lang="en-US" altLang="ja-JP" sz="1800" dirty="0">
                <a:cs typeface="ヒラギノ丸ゴ Pro W4"/>
              </a:rPr>
            </a:br>
            <a:r>
              <a:rPr lang="en-US" altLang="ja-JP" sz="1800" dirty="0">
                <a:cs typeface="ヒラギノ丸ゴ Pro W4"/>
              </a:rPr>
              <a:t>	-</a:t>
            </a:r>
            <a:r>
              <a:rPr lang="ja-JP" altLang="en-US" sz="1800" dirty="0">
                <a:cs typeface="ヒラギノ丸ゴ Pro W4"/>
              </a:rPr>
              <a:t> 加盟店での利用風景</a:t>
            </a:r>
            <a:endParaRPr kumimoji="1" lang="ja-JP" altLang="en-US" sz="1800" dirty="0">
              <a:cs typeface="ヒラギノ丸ゴ Pro W4"/>
            </a:endParaRPr>
          </a:p>
        </p:txBody>
      </p:sp>
      <p:sp>
        <p:nvSpPr>
          <p:cNvPr id="73" name="コンテンツ プレースホルダー 3"/>
          <p:cNvSpPr>
            <a:spLocks noGrp="1"/>
          </p:cNvSpPr>
          <p:nvPr>
            <p:ph idx="4294967295"/>
          </p:nvPr>
        </p:nvSpPr>
        <p:spPr>
          <a:xfrm>
            <a:off x="457200" y="959352"/>
            <a:ext cx="8229600" cy="696722"/>
          </a:xfrm>
          <a:prstGeom prst="rect">
            <a:avLst/>
          </a:prstGeom>
        </p:spPr>
        <p:txBody>
          <a:bodyPr>
            <a:normAutofit/>
          </a:bodyPr>
          <a:lstStyle/>
          <a:p>
            <a:pPr lvl="0" algn="just">
              <a:lnSpc>
                <a:spcPct val="120000"/>
              </a:lnSpc>
              <a:defRPr/>
            </a:pPr>
            <a:r>
              <a:rPr lang="ja-JP" altLang="en-US" sz="1400" dirty="0">
                <a:latin typeface="Meiryo UI" panose="020B0604030504040204" pitchFamily="50" charset="-128"/>
                <a:ea typeface="Meiryo UI" panose="020B0604030504040204" pitchFamily="50" charset="-128"/>
                <a:cs typeface="ヒラギノ丸ゴ Pro W4"/>
              </a:rPr>
              <a:t>宿泊施設や飲食店など含め様々な店舗で利用されています。</a:t>
            </a:r>
            <a:endParaRPr lang="en-US" altLang="ja-JP" sz="1400" dirty="0">
              <a:latin typeface="Meiryo UI" panose="020B0604030504040204" pitchFamily="50" charset="-128"/>
              <a:ea typeface="Meiryo UI" panose="020B0604030504040204" pitchFamily="50" charset="-128"/>
              <a:cs typeface="ヒラギノ丸ゴ Pro W4"/>
            </a:endParaRPr>
          </a:p>
          <a:p>
            <a:pPr lvl="0" algn="just">
              <a:lnSpc>
                <a:spcPct val="120000"/>
              </a:lnSpc>
              <a:defRPr/>
            </a:pPr>
            <a:r>
              <a:rPr lang="ja-JP" altLang="en-US" sz="1400" dirty="0">
                <a:latin typeface="Meiryo UI" panose="020B0604030504040204" pitchFamily="50" charset="-128"/>
                <a:ea typeface="Meiryo UI" panose="020B0604030504040204" pitchFamily="50" charset="-128"/>
                <a:cs typeface="ヒラギノ丸ゴ Pro W4"/>
              </a:rPr>
              <a:t>シニアの方のみで運営されている小店でも、全く問題なくご利用頂けております。</a:t>
            </a:r>
            <a:endParaRPr lang="en-US" altLang="ja-JP" sz="1400" dirty="0">
              <a:latin typeface="Meiryo UI" panose="020B0604030504040204" pitchFamily="50" charset="-128"/>
              <a:ea typeface="Meiryo UI" panose="020B0604030504040204" pitchFamily="50" charset="-128"/>
              <a:cs typeface="ヒラギノ丸ゴ Pro W4"/>
            </a:endParaRPr>
          </a:p>
        </p:txBody>
      </p:sp>
      <p:pic>
        <p:nvPicPr>
          <p:cNvPr id="2" name="図 1" descr="Screen Shot 2017-05-19 at 13.52.1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289" y="2117466"/>
            <a:ext cx="4238438" cy="2616388"/>
          </a:xfrm>
          <a:prstGeom prst="rect">
            <a:avLst/>
          </a:prstGeom>
          <a:ln w="28575" cmpd="sng">
            <a:solidFill>
              <a:schemeClr val="bg1"/>
            </a:solidFill>
          </a:ln>
          <a:effectLst>
            <a:outerShdw blurRad="50800" dist="38100" dir="2700000" algn="tl" rotWithShape="0">
              <a:prstClr val="black">
                <a:alpha val="40000"/>
              </a:prstClr>
            </a:outerShdw>
          </a:effectLst>
        </p:spPr>
      </p:pic>
      <p:pic>
        <p:nvPicPr>
          <p:cNvPr id="3" name="図 2" descr="Screen Shot 2017-05-19 at 13.53.3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6127" y="2117466"/>
            <a:ext cx="3901730" cy="2616388"/>
          </a:xfrm>
          <a:prstGeom prst="rect">
            <a:avLst/>
          </a:prstGeom>
          <a:ln w="28575" cmpd="sng">
            <a:solidFill>
              <a:schemeClr val="bg1"/>
            </a:solidFill>
          </a:ln>
          <a:effectLst>
            <a:outerShdw blurRad="50800" dist="38100" dir="2700000" algn="tl" rotWithShape="0">
              <a:prstClr val="black">
                <a:alpha val="40000"/>
              </a:prstClr>
            </a:outerShdw>
          </a:effectLst>
        </p:spPr>
      </p:pic>
      <p:sp>
        <p:nvSpPr>
          <p:cNvPr id="8" name="テキスト ボックス 7"/>
          <p:cNvSpPr txBox="1"/>
          <p:nvPr/>
        </p:nvSpPr>
        <p:spPr>
          <a:xfrm>
            <a:off x="317290" y="4829343"/>
            <a:ext cx="4238438" cy="1077218"/>
          </a:xfrm>
          <a:prstGeom prst="rect">
            <a:avLst/>
          </a:prstGeom>
          <a:noFill/>
        </p:spPr>
        <p:txBody>
          <a:bodyPr wrap="square" rtlCol="0">
            <a:spAutoFit/>
          </a:bodyPr>
          <a:lstStyle/>
          <a:p>
            <a:pPr algn="ctr"/>
            <a:r>
              <a:rPr kumimoji="1" lang="ja-JP" altLang="en-US" sz="2400" u="sng" dirty="0">
                <a:solidFill>
                  <a:srgbClr val="0000FF"/>
                </a:solidFill>
                <a:latin typeface="Meiryo UI" panose="020B0604030504040204" pitchFamily="50" charset="-128"/>
                <a:ea typeface="Meiryo UI" panose="020B0604030504040204" pitchFamily="50" charset="-128"/>
                <a:cs typeface="ヒラギノ丸ゴ ProN W4"/>
              </a:rPr>
              <a:t>朝市の出店</a:t>
            </a:r>
            <a:r>
              <a:rPr kumimoji="1" lang="en-US" altLang="ja-JP" sz="2000" dirty="0">
                <a:latin typeface="Meiryo UI" panose="020B0604030504040204" pitchFamily="50" charset="-128"/>
                <a:ea typeface="Meiryo UI" panose="020B0604030504040204" pitchFamily="50" charset="-128"/>
                <a:cs typeface="ヒラギノ丸ゴ ProN W4"/>
              </a:rPr>
              <a:t/>
            </a:r>
            <a:br>
              <a:rPr kumimoji="1" lang="en-US" altLang="ja-JP" sz="2000" dirty="0">
                <a:latin typeface="Meiryo UI" panose="020B0604030504040204" pitchFamily="50" charset="-128"/>
                <a:ea typeface="Meiryo UI" panose="020B0604030504040204" pitchFamily="50" charset="-128"/>
                <a:cs typeface="ヒラギノ丸ゴ ProN W4"/>
              </a:rPr>
            </a:br>
            <a:r>
              <a:rPr kumimoji="1" lang="en-US" altLang="ja-JP" sz="2000" dirty="0">
                <a:latin typeface="Meiryo UI" panose="020B0604030504040204" pitchFamily="50" charset="-128"/>
                <a:ea typeface="Meiryo UI" panose="020B0604030504040204" pitchFamily="50" charset="-128"/>
                <a:cs typeface="ヒラギノ丸ゴ ProN W4"/>
              </a:rPr>
              <a:t>→</a:t>
            </a:r>
            <a:r>
              <a:rPr kumimoji="1" lang="ja-JP" altLang="en-US" sz="2000" dirty="0">
                <a:latin typeface="Meiryo UI" panose="020B0604030504040204" pitchFamily="50" charset="-128"/>
                <a:ea typeface="Meiryo UI" panose="020B0604030504040204" pitchFamily="50" charset="-128"/>
                <a:cs typeface="ヒラギノ丸ゴ ProN W4"/>
              </a:rPr>
              <a:t>シニアの方でも問題なく</a:t>
            </a:r>
            <a:endParaRPr kumimoji="1" lang="en-US" altLang="ja-JP" sz="2000" dirty="0">
              <a:latin typeface="Meiryo UI" panose="020B0604030504040204" pitchFamily="50" charset="-128"/>
              <a:ea typeface="Meiryo UI" panose="020B0604030504040204" pitchFamily="50" charset="-128"/>
              <a:cs typeface="ヒラギノ丸ゴ ProN W4"/>
            </a:endParaRPr>
          </a:p>
          <a:p>
            <a:pPr algn="ctr"/>
            <a:r>
              <a:rPr lang="ja-JP" altLang="en-US" sz="2000" dirty="0">
                <a:latin typeface="Meiryo UI" panose="020B0604030504040204" pitchFamily="50" charset="-128"/>
                <a:ea typeface="Meiryo UI" panose="020B0604030504040204" pitchFamily="50" charset="-128"/>
                <a:cs typeface="ヒラギノ丸ゴ ProN W4"/>
              </a:rPr>
              <a:t>ご利用頂けています</a:t>
            </a:r>
            <a:endParaRPr kumimoji="1" lang="ja-JP" altLang="en-US" sz="2000" dirty="0">
              <a:latin typeface="Meiryo UI" panose="020B0604030504040204" pitchFamily="50" charset="-128"/>
              <a:ea typeface="Meiryo UI" panose="020B0604030504040204" pitchFamily="50" charset="-128"/>
              <a:cs typeface="ヒラギノ丸ゴ ProN W4"/>
            </a:endParaRPr>
          </a:p>
        </p:txBody>
      </p:sp>
      <p:sp>
        <p:nvSpPr>
          <p:cNvPr id="9" name="テキスト ボックス 8"/>
          <p:cNvSpPr txBox="1"/>
          <p:nvPr/>
        </p:nvSpPr>
        <p:spPr>
          <a:xfrm>
            <a:off x="4886127" y="4829343"/>
            <a:ext cx="3901730" cy="1384995"/>
          </a:xfrm>
          <a:prstGeom prst="rect">
            <a:avLst/>
          </a:prstGeom>
          <a:noFill/>
        </p:spPr>
        <p:txBody>
          <a:bodyPr wrap="square" rtlCol="0">
            <a:spAutoFit/>
          </a:bodyPr>
          <a:lstStyle/>
          <a:p>
            <a:pPr algn="ctr"/>
            <a:r>
              <a:rPr kumimoji="1" lang="ja-JP" altLang="en-US" sz="2400" u="sng" dirty="0">
                <a:solidFill>
                  <a:srgbClr val="0000FF"/>
                </a:solidFill>
                <a:latin typeface="Meiryo UI" panose="020B0604030504040204" pitchFamily="50" charset="-128"/>
                <a:ea typeface="Meiryo UI" panose="020B0604030504040204" pitchFamily="50" charset="-128"/>
                <a:cs typeface="ヒラギノ丸ゴ ProN W4"/>
              </a:rPr>
              <a:t>ホテル</a:t>
            </a:r>
            <a:r>
              <a:rPr kumimoji="1" lang="en-US" altLang="ja-JP" sz="2000" dirty="0">
                <a:latin typeface="Meiryo UI" panose="020B0604030504040204" pitchFamily="50" charset="-128"/>
                <a:ea typeface="Meiryo UI" panose="020B0604030504040204" pitchFamily="50" charset="-128"/>
                <a:cs typeface="ヒラギノ丸ゴ ProN W4"/>
              </a:rPr>
              <a:t/>
            </a:r>
            <a:br>
              <a:rPr kumimoji="1" lang="en-US" altLang="ja-JP" sz="2000" dirty="0">
                <a:latin typeface="Meiryo UI" panose="020B0604030504040204" pitchFamily="50" charset="-128"/>
                <a:ea typeface="Meiryo UI" panose="020B0604030504040204" pitchFamily="50" charset="-128"/>
                <a:cs typeface="ヒラギノ丸ゴ ProN W4"/>
              </a:rPr>
            </a:br>
            <a:r>
              <a:rPr kumimoji="1" lang="en-US" altLang="ja-JP" sz="2000" dirty="0">
                <a:latin typeface="Meiryo UI" panose="020B0604030504040204" pitchFamily="50" charset="-128"/>
                <a:ea typeface="Meiryo UI" panose="020B0604030504040204" pitchFamily="50" charset="-128"/>
                <a:cs typeface="ヒラギノ丸ゴ ProN W4"/>
              </a:rPr>
              <a:t>→</a:t>
            </a:r>
            <a:r>
              <a:rPr lang="ja-JP" altLang="en-US" sz="2000" dirty="0">
                <a:latin typeface="Meiryo UI" panose="020B0604030504040204" pitchFamily="50" charset="-128"/>
                <a:ea typeface="Meiryo UI" panose="020B0604030504040204" pitchFamily="50" charset="-128"/>
                <a:cs typeface="ヒラギノ丸ゴ ProN W4"/>
              </a:rPr>
              <a:t>チェックアウトの</a:t>
            </a:r>
            <a:endParaRPr lang="en-US" altLang="ja-JP" sz="2000" dirty="0">
              <a:latin typeface="Meiryo UI" panose="020B0604030504040204" pitchFamily="50" charset="-128"/>
              <a:ea typeface="Meiryo UI" panose="020B0604030504040204" pitchFamily="50" charset="-128"/>
              <a:cs typeface="ヒラギノ丸ゴ ProN W4"/>
            </a:endParaRPr>
          </a:p>
          <a:p>
            <a:pPr algn="ctr"/>
            <a:r>
              <a:rPr kumimoji="1" lang="ja-JP" altLang="en-US" sz="2000" dirty="0">
                <a:latin typeface="Meiryo UI" panose="020B0604030504040204" pitchFamily="50" charset="-128"/>
                <a:ea typeface="Meiryo UI" panose="020B0604030504040204" pitchFamily="50" charset="-128"/>
                <a:cs typeface="ヒラギノ丸ゴ ProN W4"/>
              </a:rPr>
              <a:t>混雑時もスムーズに対応</a:t>
            </a:r>
            <a:endParaRPr kumimoji="1" lang="en-US" altLang="ja-JP" sz="2000" dirty="0">
              <a:latin typeface="Meiryo UI" panose="020B0604030504040204" pitchFamily="50" charset="-128"/>
              <a:ea typeface="Meiryo UI" panose="020B0604030504040204" pitchFamily="50" charset="-128"/>
              <a:cs typeface="ヒラギノ丸ゴ ProN W4"/>
            </a:endParaRPr>
          </a:p>
          <a:p>
            <a:pPr algn="ctr"/>
            <a:r>
              <a:rPr lang="ja-JP" altLang="en-US" sz="2000" dirty="0">
                <a:latin typeface="Meiryo UI" panose="020B0604030504040204" pitchFamily="50" charset="-128"/>
                <a:ea typeface="Meiryo UI" panose="020B0604030504040204" pitchFamily="50" charset="-128"/>
                <a:cs typeface="ヒラギノ丸ゴ ProN W4"/>
              </a:rPr>
              <a:t>頂けています</a:t>
            </a:r>
            <a:endParaRPr kumimoji="1" lang="en-US" altLang="ja-JP" sz="2000" dirty="0">
              <a:latin typeface="Meiryo UI" panose="020B0604030504040204" pitchFamily="50" charset="-128"/>
              <a:ea typeface="Meiryo UI" panose="020B0604030504040204" pitchFamily="50" charset="-128"/>
              <a:cs typeface="ヒラギノ丸ゴ ProN W4"/>
            </a:endParaRPr>
          </a:p>
        </p:txBody>
      </p:sp>
    </p:spTree>
    <p:extLst>
      <p:ext uri="{BB962C8B-B14F-4D97-AF65-F5344CB8AC3E}">
        <p14:creationId xmlns:p14="http://schemas.microsoft.com/office/powerpoint/2010/main" val="33650625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xmlns="" id="{06ED9775-F70E-446A-B0A8-FDA613B92E18}"/>
              </a:ext>
            </a:extLst>
          </p:cNvPr>
          <p:cNvSpPr>
            <a:spLocks noGrp="1"/>
          </p:cNvSpPr>
          <p:nvPr>
            <p:ph type="sldNum" sz="quarter" idx="12"/>
          </p:nvPr>
        </p:nvSpPr>
        <p:spPr/>
        <p:txBody>
          <a:bodyPr/>
          <a:lstStyle/>
          <a:p>
            <a:fld id="{B1946512-26A0-2943-97A2-6EA47330DC2E}" type="slidenum">
              <a:rPr kumimoji="1" lang="ja-JP" altLang="en-US" smtClean="0"/>
              <a:pPr/>
              <a:t>3</a:t>
            </a:fld>
            <a:endParaRPr kumimoji="1" lang="ja-JP" altLang="en-US"/>
          </a:p>
        </p:txBody>
      </p:sp>
      <p:pic>
        <p:nvPicPr>
          <p:cNvPr id="3" name="図 2">
            <a:extLst>
              <a:ext uri="{FF2B5EF4-FFF2-40B4-BE49-F238E27FC236}">
                <a16:creationId xmlns:a16="http://schemas.microsoft.com/office/drawing/2014/main" xmlns="" id="{812F4A72-4A1C-4752-B508-F537E638FC2A}"/>
              </a:ext>
            </a:extLst>
          </p:cNvPr>
          <p:cNvPicPr>
            <a:picLocks noChangeAspect="1"/>
          </p:cNvPicPr>
          <p:nvPr/>
        </p:nvPicPr>
        <p:blipFill rotWithShape="1">
          <a:blip r:embed="rId2" cstate="print">
            <a:duotone>
              <a:schemeClr val="accent6">
                <a:shade val="45000"/>
                <a:satMod val="135000"/>
              </a:schemeClr>
              <a:prstClr val="white"/>
            </a:duotone>
            <a:extLst>
              <a:ext uri="{BEBA8EAE-BF5A-486C-A8C5-ECC9F3942E4B}">
                <a14:imgProps xmlns:a14="http://schemas.microsoft.com/office/drawing/2010/main">
                  <a14:imgLayer r:embed="rId3">
                    <a14:imgEffect>
                      <a14:artisticCutout/>
                    </a14:imgEffect>
                    <a14:imgEffect>
                      <a14:saturation sat="50000"/>
                    </a14:imgEffect>
                    <a14:imgEffect>
                      <a14:brightnessContrast bright="34000"/>
                    </a14:imgEffect>
                  </a14:imgLayer>
                </a14:imgProps>
              </a:ext>
              <a:ext uri="{28A0092B-C50C-407E-A947-70E740481C1C}">
                <a14:useLocalDpi xmlns:a14="http://schemas.microsoft.com/office/drawing/2010/main" val="0"/>
              </a:ext>
            </a:extLst>
          </a:blip>
          <a:srcRect r="1367" b="25159"/>
          <a:stretch/>
        </p:blipFill>
        <p:spPr>
          <a:xfrm>
            <a:off x="57749" y="28875"/>
            <a:ext cx="9018873" cy="5163696"/>
          </a:xfrm>
          <a:prstGeom prst="rect">
            <a:avLst/>
          </a:prstGeom>
          <a:ln>
            <a:noFill/>
          </a:ln>
          <a:effectLst>
            <a:softEdge rad="112500"/>
          </a:effectLst>
        </p:spPr>
      </p:pic>
      <p:sp>
        <p:nvSpPr>
          <p:cNvPr id="4" name="テキスト ボックス 3">
            <a:extLst>
              <a:ext uri="{FF2B5EF4-FFF2-40B4-BE49-F238E27FC236}">
                <a16:creationId xmlns:a16="http://schemas.microsoft.com/office/drawing/2014/main" xmlns="" id="{5DADDFC6-643F-4119-A94B-0C3A9D5EA7DD}"/>
              </a:ext>
            </a:extLst>
          </p:cNvPr>
          <p:cNvSpPr txBox="1"/>
          <p:nvPr/>
        </p:nvSpPr>
        <p:spPr>
          <a:xfrm>
            <a:off x="366360" y="3448860"/>
            <a:ext cx="8408364" cy="466216"/>
          </a:xfrm>
          <a:prstGeom prst="rect">
            <a:avLst/>
          </a:prstGeom>
          <a:solidFill>
            <a:srgbClr val="638CFF"/>
          </a:solidFill>
        </p:spPr>
        <p:txBody>
          <a:bodyPr wrap="none" rtlCol="0">
            <a:noAutofit/>
          </a:bodyPr>
          <a:lstStyle/>
          <a:p>
            <a:r>
              <a:rPr kumimoji="1" lang="ja-JP" altLang="en-US" sz="2400" b="1" dirty="0">
                <a:solidFill>
                  <a:schemeClr val="bg1"/>
                </a:solidFill>
                <a:latin typeface="ヒラギノ丸ゴ ProN W4"/>
                <a:ea typeface="Meiryo UI" pitchFamily="50" charset="-128"/>
                <a:cs typeface="Meiryo UI" pitchFamily="50" charset="-128"/>
              </a:rPr>
              <a:t>　　</a:t>
            </a:r>
            <a:r>
              <a:rPr kumimoji="1" lang="en-US" altLang="ja-JP" sz="2400" b="1" dirty="0">
                <a:solidFill>
                  <a:schemeClr val="bg1"/>
                </a:solidFill>
                <a:latin typeface="ヒラギノ丸ゴ ProN W4"/>
                <a:ea typeface="Meiryo UI" pitchFamily="50" charset="-128"/>
                <a:cs typeface="Meiryo UI" pitchFamily="50" charset="-128"/>
              </a:rPr>
              <a:t>Ⅰ</a:t>
            </a:r>
            <a:r>
              <a:rPr kumimoji="1" lang="ja-JP" altLang="en-US" sz="2400" b="1" dirty="0">
                <a:solidFill>
                  <a:schemeClr val="bg1"/>
                </a:solidFill>
                <a:latin typeface="ヒラギノ丸ゴ ProN W4"/>
                <a:ea typeface="Meiryo UI" pitchFamily="50" charset="-128"/>
                <a:cs typeface="Meiryo UI" pitchFamily="50" charset="-128"/>
              </a:rPr>
              <a:t>　</a:t>
            </a:r>
            <a:r>
              <a:rPr lang="zh-TW" altLang="en-US" sz="2400" b="1" dirty="0">
                <a:solidFill>
                  <a:schemeClr val="bg1"/>
                </a:solidFill>
                <a:latin typeface="ヒラギノ丸ゴ ProN W4"/>
                <a:ea typeface="Meiryo UI" pitchFamily="50" charset="-128"/>
                <a:cs typeface="Meiryo UI" pitchFamily="50" charset="-128"/>
              </a:rPr>
              <a:t>事業全体概要</a:t>
            </a:r>
            <a:endParaRPr kumimoji="1" lang="ja-JP" altLang="en-US" sz="2400" b="1" dirty="0">
              <a:solidFill>
                <a:schemeClr val="bg1"/>
              </a:solidFill>
              <a:latin typeface="ヒラギノ丸ゴ ProN W4"/>
              <a:ea typeface="Meiryo UI" pitchFamily="50" charset="-128"/>
              <a:cs typeface="Meiryo UI" pitchFamily="50" charset="-128"/>
            </a:endParaRPr>
          </a:p>
        </p:txBody>
      </p:sp>
    </p:spTree>
    <p:extLst>
      <p:ext uri="{BB962C8B-B14F-4D97-AF65-F5344CB8AC3E}">
        <p14:creationId xmlns:p14="http://schemas.microsoft.com/office/powerpoint/2010/main" val="31721562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スライド番号プレースホルダー 19"/>
          <p:cNvSpPr>
            <a:spLocks noGrp="1"/>
          </p:cNvSpPr>
          <p:nvPr>
            <p:ph type="sldNum" sz="quarter" idx="12"/>
          </p:nvPr>
        </p:nvSpPr>
        <p:spPr>
          <a:xfrm>
            <a:off x="6553200" y="6438654"/>
            <a:ext cx="2133600" cy="365125"/>
          </a:xfrm>
        </p:spPr>
        <p:txBody>
          <a:bodyPr/>
          <a:lstStyle/>
          <a:p>
            <a:fld id="{B1946512-26A0-2943-97A2-6EA47330DC2E}" type="slidenum">
              <a:rPr kumimoji="1" lang="ja-JP" altLang="en-US" sz="1000" smtClean="0">
                <a:cs typeface="ヒラギノ丸ゴ Pro W4"/>
              </a:rPr>
              <a:pPr/>
              <a:t>30</a:t>
            </a:fld>
            <a:endParaRPr kumimoji="1" lang="ja-JP" altLang="en-US" sz="1000" dirty="0">
              <a:cs typeface="ヒラギノ丸ゴ Pro W4"/>
            </a:endParaRPr>
          </a:p>
        </p:txBody>
      </p:sp>
      <p:sp>
        <p:nvSpPr>
          <p:cNvPr id="125" name="タイトル 5"/>
          <p:cNvSpPr>
            <a:spLocks noGrp="1"/>
          </p:cNvSpPr>
          <p:nvPr>
            <p:ph type="title"/>
          </p:nvPr>
        </p:nvSpPr>
        <p:spPr>
          <a:xfrm>
            <a:off x="457200" y="328918"/>
            <a:ext cx="8229600" cy="626373"/>
          </a:xfrm>
          <a:prstGeom prst="rect">
            <a:avLst/>
          </a:prstGeom>
        </p:spPr>
        <p:txBody>
          <a:bodyPr>
            <a:normAutofit fontScale="90000"/>
          </a:bodyPr>
          <a:lstStyle/>
          <a:p>
            <a:r>
              <a:rPr kumimoji="1" lang="ja-JP" altLang="en-US" sz="1800" dirty="0">
                <a:cs typeface="ヒラギノ丸ゴ Pro W4"/>
              </a:rPr>
              <a:t>（参考）長崎しまとく通貨</a:t>
            </a:r>
            <a:r>
              <a:rPr kumimoji="1" lang="en-US" altLang="ja-JP" sz="1800" dirty="0">
                <a:cs typeface="ヒラギノ丸ゴ Pro W4"/>
              </a:rPr>
              <a:t/>
            </a:r>
            <a:br>
              <a:rPr kumimoji="1" lang="en-US" altLang="ja-JP" sz="1800" dirty="0">
                <a:cs typeface="ヒラギノ丸ゴ Pro W4"/>
              </a:rPr>
            </a:br>
            <a:r>
              <a:rPr lang="en-US" altLang="ja-JP" sz="1800" dirty="0">
                <a:cs typeface="ヒラギノ丸ゴ Pro W4"/>
              </a:rPr>
              <a:t>	-</a:t>
            </a:r>
            <a:r>
              <a:rPr lang="ja-JP" altLang="en-US" sz="1800" dirty="0">
                <a:cs typeface="ヒラギノ丸ゴ Pro W4"/>
              </a:rPr>
              <a:t> 利用動向データ（利用者の属性）</a:t>
            </a:r>
            <a:endParaRPr kumimoji="1" lang="ja-JP" altLang="en-US" sz="1800" dirty="0">
              <a:cs typeface="ヒラギノ丸ゴ Pro W4"/>
            </a:endParaRPr>
          </a:p>
        </p:txBody>
      </p:sp>
      <p:sp>
        <p:nvSpPr>
          <p:cNvPr id="73" name="コンテンツ プレースホルダー 3"/>
          <p:cNvSpPr>
            <a:spLocks noGrp="1"/>
          </p:cNvSpPr>
          <p:nvPr>
            <p:ph idx="4294967295"/>
          </p:nvPr>
        </p:nvSpPr>
        <p:spPr>
          <a:xfrm>
            <a:off x="457200" y="959352"/>
            <a:ext cx="8229600" cy="696722"/>
          </a:xfrm>
          <a:prstGeom prst="rect">
            <a:avLst/>
          </a:prstGeom>
        </p:spPr>
        <p:txBody>
          <a:bodyPr>
            <a:normAutofit/>
          </a:bodyPr>
          <a:lstStyle/>
          <a:p>
            <a:pPr lvl="0" algn="just">
              <a:lnSpc>
                <a:spcPct val="120000"/>
              </a:lnSpc>
              <a:defRPr/>
            </a:pPr>
            <a:r>
              <a:rPr lang="en-US" altLang="ja-JP" sz="1400" dirty="0">
                <a:latin typeface="Meiryo UI" panose="020B0604030504040204" pitchFamily="50" charset="-128"/>
                <a:ea typeface="Meiryo UI" panose="020B0604030504040204" pitchFamily="50" charset="-128"/>
                <a:cs typeface="ヒラギノ丸ゴ Pro W4"/>
              </a:rPr>
              <a:t>2016</a:t>
            </a:r>
            <a:r>
              <a:rPr lang="ja-JP" altLang="en-US" sz="1400" dirty="0">
                <a:latin typeface="Meiryo UI" panose="020B0604030504040204" pitchFamily="50" charset="-128"/>
                <a:ea typeface="Meiryo UI" panose="020B0604030504040204" pitchFamily="50" charset="-128"/>
                <a:cs typeface="ヒラギノ丸ゴ Pro W4"/>
              </a:rPr>
              <a:t>年</a:t>
            </a:r>
            <a:r>
              <a:rPr lang="en-US" altLang="ja-JP" sz="1400" dirty="0">
                <a:latin typeface="Meiryo UI" panose="020B0604030504040204" pitchFamily="50" charset="-128"/>
                <a:ea typeface="Meiryo UI" panose="020B0604030504040204" pitchFamily="50" charset="-128"/>
                <a:cs typeface="ヒラギノ丸ゴ Pro W4"/>
              </a:rPr>
              <a:t>11</a:t>
            </a:r>
            <a:r>
              <a:rPr lang="ja-JP" altLang="en-US" sz="1400" dirty="0">
                <a:latin typeface="Meiryo UI" panose="020B0604030504040204" pitchFamily="50" charset="-128"/>
                <a:ea typeface="Meiryo UI" panose="020B0604030504040204" pitchFamily="50" charset="-128"/>
                <a:cs typeface="ヒラギノ丸ゴ Pro W4"/>
              </a:rPr>
              <a:t>月からの半年の発行で、利用者の半分以上は</a:t>
            </a:r>
            <a:r>
              <a:rPr lang="en-US" altLang="ja-JP" sz="1400" dirty="0">
                <a:latin typeface="Meiryo UI" panose="020B0604030504040204" pitchFamily="50" charset="-128"/>
                <a:ea typeface="Meiryo UI" panose="020B0604030504040204" pitchFamily="50" charset="-128"/>
                <a:cs typeface="ヒラギノ丸ゴ Pro W4"/>
              </a:rPr>
              <a:t>30−40</a:t>
            </a:r>
            <a:r>
              <a:rPr lang="ja-JP" altLang="en-US" sz="1400" dirty="0">
                <a:latin typeface="Meiryo UI" panose="020B0604030504040204" pitchFamily="50" charset="-128"/>
                <a:ea typeface="Meiryo UI" panose="020B0604030504040204" pitchFamily="50" charset="-128"/>
                <a:cs typeface="ヒラギノ丸ゴ Pro W4"/>
              </a:rPr>
              <a:t>代の旅行者。</a:t>
            </a:r>
            <a:endParaRPr lang="en-US" altLang="ja-JP" sz="1400" dirty="0">
              <a:latin typeface="Meiryo UI" panose="020B0604030504040204" pitchFamily="50" charset="-128"/>
              <a:ea typeface="Meiryo UI" panose="020B0604030504040204" pitchFamily="50" charset="-128"/>
              <a:cs typeface="ヒラギノ丸ゴ Pro W4"/>
            </a:endParaRPr>
          </a:p>
          <a:p>
            <a:pPr lvl="0" algn="just">
              <a:lnSpc>
                <a:spcPct val="120000"/>
              </a:lnSpc>
              <a:defRPr/>
            </a:pPr>
            <a:r>
              <a:rPr lang="ja-JP" altLang="en-US" sz="1400" dirty="0">
                <a:latin typeface="Meiryo UI" panose="020B0604030504040204" pitchFamily="50" charset="-128"/>
                <a:ea typeface="Meiryo UI" panose="020B0604030504040204" pitchFamily="50" charset="-128"/>
                <a:cs typeface="ヒラギノ丸ゴ Pro W4"/>
              </a:rPr>
              <a:t>全利用者の</a:t>
            </a:r>
            <a:r>
              <a:rPr lang="en-US" altLang="ja-JP" sz="1400" dirty="0">
                <a:latin typeface="Meiryo UI" panose="020B0604030504040204" pitchFamily="50" charset="-128"/>
                <a:ea typeface="Meiryo UI" panose="020B0604030504040204" pitchFamily="50" charset="-128"/>
                <a:cs typeface="ヒラギノ丸ゴ Pro W4"/>
              </a:rPr>
              <a:t>90%</a:t>
            </a:r>
            <a:r>
              <a:rPr lang="ja-JP" altLang="en-US" sz="1400" dirty="0">
                <a:latin typeface="Meiryo UI" panose="020B0604030504040204" pitchFamily="50" charset="-128"/>
                <a:ea typeface="Meiryo UI" panose="020B0604030504040204" pitchFamily="50" charset="-128"/>
                <a:cs typeface="ヒラギノ丸ゴ Pro W4"/>
              </a:rPr>
              <a:t>はスマートフォンとを利用して電子しまとく通貨を利用／決済しています。</a:t>
            </a:r>
            <a:endParaRPr lang="en-US" altLang="ja-JP" sz="1400" dirty="0">
              <a:latin typeface="Meiryo UI" panose="020B0604030504040204" pitchFamily="50" charset="-128"/>
              <a:ea typeface="Meiryo UI" panose="020B0604030504040204" pitchFamily="50" charset="-128"/>
              <a:cs typeface="ヒラギノ丸ゴ Pro W4"/>
            </a:endParaRPr>
          </a:p>
        </p:txBody>
      </p:sp>
      <p:pic>
        <p:nvPicPr>
          <p:cNvPr id="2" name="図 1" descr="Screen Shot 2017-05-19 at 15.00.35.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605" y="2176051"/>
            <a:ext cx="3107817" cy="3235886"/>
          </a:xfrm>
          <a:prstGeom prst="rect">
            <a:avLst/>
          </a:prstGeom>
        </p:spPr>
      </p:pic>
      <p:sp>
        <p:nvSpPr>
          <p:cNvPr id="7" name="テキスト ボックス 6"/>
          <p:cNvSpPr txBox="1"/>
          <p:nvPr/>
        </p:nvSpPr>
        <p:spPr>
          <a:xfrm>
            <a:off x="1274439" y="1662695"/>
            <a:ext cx="2044149" cy="338554"/>
          </a:xfrm>
          <a:prstGeom prst="rect">
            <a:avLst/>
          </a:prstGeom>
          <a:noFill/>
        </p:spPr>
        <p:txBody>
          <a:bodyPr wrap="none" rtlCol="0">
            <a:spAutoFit/>
          </a:bodyPr>
          <a:lstStyle/>
          <a:p>
            <a:pPr algn="ctr"/>
            <a:r>
              <a:rPr lang="ja-JP" altLang="en-US" sz="1600" dirty="0">
                <a:latin typeface="Meiryo UI" panose="020B0604030504040204" pitchFamily="50" charset="-128"/>
                <a:ea typeface="Meiryo UI" panose="020B0604030504040204" pitchFamily="50" charset="-128"/>
                <a:cs typeface="ヒラギノ丸ゴ ProN W4"/>
              </a:rPr>
              <a:t>利用者</a:t>
            </a:r>
            <a:r>
              <a:rPr kumimoji="1" lang="ja-JP" altLang="en-US" sz="1600" dirty="0">
                <a:latin typeface="Meiryo UI" panose="020B0604030504040204" pitchFamily="50" charset="-128"/>
                <a:ea typeface="Meiryo UI" panose="020B0604030504040204" pitchFamily="50" charset="-128"/>
                <a:cs typeface="ヒラギノ丸ゴ ProN W4"/>
              </a:rPr>
              <a:t>の年齢層分布</a:t>
            </a:r>
          </a:p>
        </p:txBody>
      </p:sp>
      <p:sp>
        <p:nvSpPr>
          <p:cNvPr id="8" name="テキスト ボックス 7"/>
          <p:cNvSpPr txBox="1"/>
          <p:nvPr/>
        </p:nvSpPr>
        <p:spPr>
          <a:xfrm>
            <a:off x="742605" y="5449525"/>
            <a:ext cx="3107817" cy="669949"/>
          </a:xfrm>
          <a:prstGeom prst="rect">
            <a:avLst/>
          </a:prstGeom>
          <a:noFill/>
        </p:spPr>
        <p:txBody>
          <a:bodyPr wrap="square" rtlCol="0">
            <a:noAutofit/>
          </a:bodyPr>
          <a:lstStyle/>
          <a:p>
            <a:pPr marL="182563" indent="-182563">
              <a:buFont typeface="Arial"/>
              <a:buChar char="•"/>
            </a:pPr>
            <a:r>
              <a:rPr kumimoji="1" lang="en-US" altLang="ja-JP" sz="1600" dirty="0">
                <a:latin typeface="Meiryo UI" panose="020B0604030504040204" pitchFamily="50" charset="-128"/>
                <a:ea typeface="Meiryo UI" panose="020B0604030504040204" pitchFamily="50" charset="-128"/>
                <a:cs typeface="ヒラギノ丸ゴ ProN W4"/>
              </a:rPr>
              <a:t>30-40</a:t>
            </a:r>
            <a:r>
              <a:rPr kumimoji="1" lang="ja-JP" altLang="en-US" sz="1600" dirty="0">
                <a:latin typeface="Meiryo UI" panose="020B0604030504040204" pitchFamily="50" charset="-128"/>
                <a:ea typeface="Meiryo UI" panose="020B0604030504040204" pitchFamily="50" charset="-128"/>
                <a:cs typeface="ヒラギノ丸ゴ ProN W4"/>
              </a:rPr>
              <a:t>代が購入者全体の</a:t>
            </a:r>
            <a:r>
              <a:rPr kumimoji="1" lang="en-US" altLang="ja-JP" sz="1600" dirty="0">
                <a:latin typeface="Meiryo UI" panose="020B0604030504040204" pitchFamily="50" charset="-128"/>
                <a:ea typeface="Meiryo UI" panose="020B0604030504040204" pitchFamily="50" charset="-128"/>
                <a:cs typeface="ヒラギノ丸ゴ ProN W4"/>
              </a:rPr>
              <a:t>5</a:t>
            </a:r>
            <a:r>
              <a:rPr kumimoji="1" lang="ja-JP" altLang="en-US" sz="1600" dirty="0">
                <a:latin typeface="Meiryo UI" panose="020B0604030504040204" pitchFamily="50" charset="-128"/>
                <a:ea typeface="Meiryo UI" panose="020B0604030504040204" pitchFamily="50" charset="-128"/>
                <a:cs typeface="ヒラギノ丸ゴ ProN W4"/>
              </a:rPr>
              <a:t>割位以上</a:t>
            </a:r>
          </a:p>
        </p:txBody>
      </p:sp>
      <p:cxnSp>
        <p:nvCxnSpPr>
          <p:cNvPr id="4" name="直線コネクタ 3"/>
          <p:cNvCxnSpPr/>
          <p:nvPr/>
        </p:nvCxnSpPr>
        <p:spPr>
          <a:xfrm>
            <a:off x="742605" y="2012011"/>
            <a:ext cx="310781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2" name="テキスト ボックス 11"/>
          <p:cNvSpPr txBox="1"/>
          <p:nvPr/>
        </p:nvSpPr>
        <p:spPr>
          <a:xfrm>
            <a:off x="5833687" y="1667998"/>
            <a:ext cx="2249334" cy="338554"/>
          </a:xfrm>
          <a:prstGeom prst="rect">
            <a:avLst/>
          </a:prstGeom>
          <a:noFill/>
        </p:spPr>
        <p:txBody>
          <a:bodyPr wrap="none" rtlCol="0">
            <a:spAutoFit/>
          </a:bodyPr>
          <a:lstStyle/>
          <a:p>
            <a:pPr algn="ctr"/>
            <a:r>
              <a:rPr lang="ja-JP" altLang="en-US" sz="1600" dirty="0">
                <a:latin typeface="Meiryo UI" panose="020B0604030504040204" pitchFamily="50" charset="-128"/>
                <a:ea typeface="Meiryo UI" panose="020B0604030504040204" pitchFamily="50" charset="-128"/>
                <a:cs typeface="ヒラギノ丸ゴ ProN W4"/>
              </a:rPr>
              <a:t>利用者の携帯電話環境</a:t>
            </a:r>
            <a:endParaRPr kumimoji="1" lang="ja-JP" altLang="en-US" sz="1600" dirty="0">
              <a:latin typeface="Meiryo UI" panose="020B0604030504040204" pitchFamily="50" charset="-128"/>
              <a:ea typeface="Meiryo UI" panose="020B0604030504040204" pitchFamily="50" charset="-128"/>
              <a:cs typeface="ヒラギノ丸ゴ ProN W4"/>
            </a:endParaRPr>
          </a:p>
        </p:txBody>
      </p:sp>
      <p:sp>
        <p:nvSpPr>
          <p:cNvPr id="13" name="テキスト ボックス 12"/>
          <p:cNvSpPr txBox="1"/>
          <p:nvPr/>
        </p:nvSpPr>
        <p:spPr>
          <a:xfrm>
            <a:off x="5404446" y="5454828"/>
            <a:ext cx="3107817" cy="669949"/>
          </a:xfrm>
          <a:prstGeom prst="rect">
            <a:avLst/>
          </a:prstGeom>
          <a:noFill/>
        </p:spPr>
        <p:txBody>
          <a:bodyPr wrap="square" rtlCol="0">
            <a:noAutofit/>
          </a:bodyPr>
          <a:lstStyle/>
          <a:p>
            <a:pPr marL="182563" indent="-182563">
              <a:buFont typeface="Arial"/>
              <a:buChar char="•"/>
            </a:pPr>
            <a:r>
              <a:rPr kumimoji="1" lang="ja-JP" altLang="en-US" sz="1600" dirty="0">
                <a:latin typeface="Meiryo UI" panose="020B0604030504040204" pitchFamily="50" charset="-128"/>
                <a:ea typeface="Meiryo UI" panose="020B0604030504040204" pitchFamily="50" charset="-128"/>
                <a:cs typeface="ヒラギノ丸ゴ ProN W4"/>
              </a:rPr>
              <a:t>殆どの利用者はスマートフォンを利用して決済している</a:t>
            </a:r>
          </a:p>
        </p:txBody>
      </p:sp>
      <p:cxnSp>
        <p:nvCxnSpPr>
          <p:cNvPr id="14" name="直線コネクタ 13"/>
          <p:cNvCxnSpPr/>
          <p:nvPr/>
        </p:nvCxnSpPr>
        <p:spPr>
          <a:xfrm>
            <a:off x="5404446" y="2017314"/>
            <a:ext cx="310781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6" name="図 5" descr="Screen Shot 2017-05-19 at 15.08.2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7571" y="2364996"/>
            <a:ext cx="2981566" cy="2943944"/>
          </a:xfrm>
          <a:prstGeom prst="rect">
            <a:avLst/>
          </a:prstGeom>
        </p:spPr>
      </p:pic>
      <p:pic>
        <p:nvPicPr>
          <p:cNvPr id="9" name="図 8" descr="Screen Shot 2017-05-19 at 15.09.05.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51123" y="2364996"/>
            <a:ext cx="1106293" cy="2238616"/>
          </a:xfrm>
          <a:prstGeom prst="rect">
            <a:avLst/>
          </a:prstGeom>
        </p:spPr>
      </p:pic>
      <p:pic>
        <p:nvPicPr>
          <p:cNvPr id="10" name="図 9" descr="Screen Shot 2017-05-19 at 15.09.44.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53645" y="2266359"/>
            <a:ext cx="611236" cy="1188888"/>
          </a:xfrm>
          <a:prstGeom prst="rect">
            <a:avLst/>
          </a:prstGeom>
        </p:spPr>
      </p:pic>
      <p:sp>
        <p:nvSpPr>
          <p:cNvPr id="18" name="テキスト ボックス 17"/>
          <p:cNvSpPr txBox="1"/>
          <p:nvPr/>
        </p:nvSpPr>
        <p:spPr>
          <a:xfrm>
            <a:off x="6060951" y="4311224"/>
            <a:ext cx="1241044" cy="584775"/>
          </a:xfrm>
          <a:prstGeom prst="rect">
            <a:avLst/>
          </a:prstGeom>
          <a:noFill/>
        </p:spPr>
        <p:txBody>
          <a:bodyPr wrap="none" rtlCol="0">
            <a:spAutoFit/>
          </a:bodyPr>
          <a:lstStyle/>
          <a:p>
            <a:pPr algn="ctr"/>
            <a:r>
              <a:rPr kumimoji="1" lang="ja-JP" altLang="en-US" sz="1600" dirty="0">
                <a:latin typeface="Meiryo UI" panose="020B0604030504040204" pitchFamily="50" charset="-128"/>
                <a:ea typeface="Meiryo UI" panose="020B0604030504040204" pitchFamily="50" charset="-128"/>
                <a:cs typeface="ヒラギノ丸ゴ ProN W4"/>
              </a:rPr>
              <a:t>スマートフォン</a:t>
            </a:r>
            <a:endParaRPr kumimoji="1" lang="en-US" altLang="ja-JP" sz="1600" dirty="0">
              <a:latin typeface="Meiryo UI" panose="020B0604030504040204" pitchFamily="50" charset="-128"/>
              <a:ea typeface="Meiryo UI" panose="020B0604030504040204" pitchFamily="50" charset="-128"/>
              <a:cs typeface="ヒラギノ丸ゴ ProN W4"/>
            </a:endParaRPr>
          </a:p>
          <a:p>
            <a:pPr algn="ctr"/>
            <a:r>
              <a:rPr kumimoji="1" lang="en-US" altLang="ja-JP" sz="1600" dirty="0">
                <a:latin typeface="Meiryo UI" panose="020B0604030504040204" pitchFamily="50" charset="-128"/>
                <a:ea typeface="Meiryo UI" panose="020B0604030504040204" pitchFamily="50" charset="-128"/>
                <a:cs typeface="ヒラギノ丸ゴ ProN W4"/>
              </a:rPr>
              <a:t>90%</a:t>
            </a:r>
            <a:endParaRPr kumimoji="1" lang="ja-JP" altLang="en-US" sz="1600" dirty="0">
              <a:latin typeface="Meiryo UI" panose="020B0604030504040204" pitchFamily="50" charset="-128"/>
              <a:ea typeface="Meiryo UI" panose="020B0604030504040204" pitchFamily="50" charset="-128"/>
              <a:cs typeface="ヒラギノ丸ゴ ProN W4"/>
            </a:endParaRPr>
          </a:p>
        </p:txBody>
      </p:sp>
      <p:sp>
        <p:nvSpPr>
          <p:cNvPr id="19" name="テキスト ボックス 18"/>
          <p:cNvSpPr txBox="1"/>
          <p:nvPr/>
        </p:nvSpPr>
        <p:spPr>
          <a:xfrm>
            <a:off x="5089973" y="2364996"/>
            <a:ext cx="822661" cy="584775"/>
          </a:xfrm>
          <a:prstGeom prst="rect">
            <a:avLst/>
          </a:prstGeom>
          <a:noFill/>
        </p:spPr>
        <p:txBody>
          <a:bodyPr wrap="none" rtlCol="0">
            <a:spAutoFit/>
          </a:bodyPr>
          <a:lstStyle/>
          <a:p>
            <a:pPr algn="ctr"/>
            <a:r>
              <a:rPr kumimoji="1" lang="ja-JP" altLang="en-US" sz="1600" dirty="0">
                <a:latin typeface="Meiryo UI" panose="020B0604030504040204" pitchFamily="50" charset="-128"/>
                <a:ea typeface="Meiryo UI" panose="020B0604030504040204" pitchFamily="50" charset="-128"/>
                <a:cs typeface="ヒラギノ丸ゴ ProN W4"/>
              </a:rPr>
              <a:t>ガラケー</a:t>
            </a:r>
            <a:endParaRPr kumimoji="1" lang="en-US" altLang="ja-JP" sz="1600" dirty="0">
              <a:latin typeface="Meiryo UI" panose="020B0604030504040204" pitchFamily="50" charset="-128"/>
              <a:ea typeface="Meiryo UI" panose="020B0604030504040204" pitchFamily="50" charset="-128"/>
              <a:cs typeface="ヒラギノ丸ゴ ProN W4"/>
            </a:endParaRPr>
          </a:p>
          <a:p>
            <a:pPr algn="ctr"/>
            <a:r>
              <a:rPr lang="en-US" altLang="ja-JP" sz="1600" dirty="0">
                <a:latin typeface="Meiryo UI" panose="020B0604030504040204" pitchFamily="50" charset="-128"/>
                <a:ea typeface="Meiryo UI" panose="020B0604030504040204" pitchFamily="50" charset="-128"/>
                <a:cs typeface="ヒラギノ丸ゴ ProN W4"/>
              </a:rPr>
              <a:t>10</a:t>
            </a:r>
            <a:r>
              <a:rPr kumimoji="1" lang="en-US" altLang="ja-JP" sz="1600" dirty="0">
                <a:latin typeface="Meiryo UI" panose="020B0604030504040204" pitchFamily="50" charset="-128"/>
                <a:ea typeface="Meiryo UI" panose="020B0604030504040204" pitchFamily="50" charset="-128"/>
                <a:cs typeface="ヒラギノ丸ゴ ProN W4"/>
              </a:rPr>
              <a:t>%</a:t>
            </a:r>
            <a:endParaRPr kumimoji="1" lang="ja-JP" altLang="en-US" sz="1600" dirty="0">
              <a:latin typeface="Meiryo UI" panose="020B0604030504040204" pitchFamily="50" charset="-128"/>
              <a:ea typeface="Meiryo UI" panose="020B0604030504040204" pitchFamily="50" charset="-128"/>
              <a:cs typeface="ヒラギノ丸ゴ ProN W4"/>
            </a:endParaRPr>
          </a:p>
        </p:txBody>
      </p:sp>
      <p:sp>
        <p:nvSpPr>
          <p:cNvPr id="15" name="二等辺三角形 14"/>
          <p:cNvSpPr/>
          <p:nvPr/>
        </p:nvSpPr>
        <p:spPr>
          <a:xfrm rot="5400000">
            <a:off x="3594638" y="3686651"/>
            <a:ext cx="2087905" cy="182951"/>
          </a:xfrm>
          <a:prstGeom prst="triangle">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xmlns="" id="{D555BDFF-D81B-426C-AFE1-FFA96DCEBD03}"/>
              </a:ext>
            </a:extLst>
          </p:cNvPr>
          <p:cNvSpPr/>
          <p:nvPr/>
        </p:nvSpPr>
        <p:spPr>
          <a:xfrm>
            <a:off x="473097" y="6179769"/>
            <a:ext cx="7823880" cy="580415"/>
          </a:xfrm>
          <a:prstGeom prst="rect">
            <a:avLst/>
          </a:prstGeom>
        </p:spPr>
        <p:txBody>
          <a:bodyPr wrap="square">
            <a:spAutoFit/>
          </a:bodyPr>
          <a:lstStyle/>
          <a:p>
            <a:pPr lvl="0">
              <a:lnSpc>
                <a:spcPct val="120000"/>
              </a:lnSpc>
              <a:defRPr/>
            </a:pPr>
            <a:r>
              <a:rPr lang="en-US" altLang="ja-JP" sz="1400" dirty="0">
                <a:latin typeface="Meiryo UI" panose="020B0604030504040204" pitchFamily="50" charset="-128"/>
                <a:ea typeface="Meiryo UI" panose="020B0604030504040204" pitchFamily="50" charset="-128"/>
                <a:cs typeface="ヒラギノ丸ゴ Pro W4"/>
              </a:rPr>
              <a:t>※</a:t>
            </a:r>
            <a:r>
              <a:rPr lang="ja-JP" altLang="en-US" sz="1400" dirty="0">
                <a:latin typeface="Meiryo UI" panose="020B0604030504040204" pitchFamily="50" charset="-128"/>
                <a:ea typeface="Meiryo UI" panose="020B0604030504040204" pitchFamily="50" charset="-128"/>
                <a:cs typeface="ヒラギノ丸ゴ Pro W4"/>
              </a:rPr>
              <a:t>しまとく通貨事業実施により、</a:t>
            </a:r>
            <a:r>
              <a:rPr lang="ja-JP" altLang="en-US" sz="1400" b="1" u="sng" dirty="0">
                <a:solidFill>
                  <a:srgbClr val="0000FF"/>
                </a:solidFill>
                <a:latin typeface="Meiryo UI" panose="020B0604030504040204" pitchFamily="50" charset="-128"/>
                <a:ea typeface="Meiryo UI" panose="020B0604030504040204" pitchFamily="50" charset="-128"/>
                <a:cs typeface="ヒラギノ丸ゴ Pro W4"/>
              </a:rPr>
              <a:t>前</a:t>
            </a:r>
            <a:r>
              <a:rPr lang="en-US" altLang="ja-JP" sz="1400" b="1" u="sng" dirty="0">
                <a:solidFill>
                  <a:srgbClr val="0000FF"/>
                </a:solidFill>
                <a:latin typeface="Meiryo UI" panose="020B0604030504040204" pitchFamily="50" charset="-128"/>
                <a:ea typeface="Meiryo UI" panose="020B0604030504040204" pitchFamily="50" charset="-128"/>
                <a:cs typeface="ヒラギノ丸ゴ Pro W4"/>
              </a:rPr>
              <a:t>3</a:t>
            </a:r>
            <a:r>
              <a:rPr lang="ja-JP" altLang="en-US" sz="1400" b="1" u="sng" dirty="0">
                <a:solidFill>
                  <a:srgbClr val="0000FF"/>
                </a:solidFill>
                <a:latin typeface="Meiryo UI" panose="020B0604030504040204" pitchFamily="50" charset="-128"/>
                <a:ea typeface="Meiryo UI" panose="020B0604030504040204" pitchFamily="50" charset="-128"/>
                <a:cs typeface="ヒラギノ丸ゴ Pro W4"/>
              </a:rPr>
              <a:t>年前より約</a:t>
            </a:r>
            <a:r>
              <a:rPr lang="en-US" altLang="ja-JP" sz="1400" b="1" u="sng" dirty="0">
                <a:solidFill>
                  <a:srgbClr val="0000FF"/>
                </a:solidFill>
                <a:latin typeface="Meiryo UI" panose="020B0604030504040204" pitchFamily="50" charset="-128"/>
                <a:ea typeface="Meiryo UI" panose="020B0604030504040204" pitchFamily="50" charset="-128"/>
                <a:cs typeface="ヒラギノ丸ゴ Pro W4"/>
              </a:rPr>
              <a:t>2</a:t>
            </a:r>
            <a:r>
              <a:rPr lang="ja-JP" altLang="en-US" sz="1400" b="1" u="sng" dirty="0">
                <a:solidFill>
                  <a:srgbClr val="0000FF"/>
                </a:solidFill>
                <a:latin typeface="Meiryo UI" panose="020B0604030504040204" pitchFamily="50" charset="-128"/>
                <a:ea typeface="Meiryo UI" panose="020B0604030504040204" pitchFamily="50" charset="-128"/>
                <a:cs typeface="ヒラギノ丸ゴ Pro W4"/>
              </a:rPr>
              <a:t>割観光客数が伸びており</a:t>
            </a:r>
            <a:r>
              <a:rPr lang="ja-JP" altLang="en-US" sz="1400" dirty="0">
                <a:latin typeface="Meiryo UI" panose="020B0604030504040204" pitchFamily="50" charset="-128"/>
                <a:ea typeface="Meiryo UI" panose="020B0604030504040204" pitchFamily="50" charset="-128"/>
                <a:cs typeface="ヒラギノ丸ゴ Pro W4"/>
              </a:rPr>
              <a:t>、島内宿泊客が</a:t>
            </a:r>
            <a:r>
              <a:rPr lang="ja-JP" altLang="en-US" sz="1400" b="1" u="sng" dirty="0">
                <a:solidFill>
                  <a:srgbClr val="0000FF"/>
                </a:solidFill>
                <a:latin typeface="Meiryo UI" panose="020B0604030504040204" pitchFamily="50" charset="-128"/>
                <a:ea typeface="Meiryo UI" panose="020B0604030504040204" pitchFamily="50" charset="-128"/>
                <a:cs typeface="ヒラギノ丸ゴ Pro W4"/>
              </a:rPr>
              <a:t>施設（宿泊やお土産店など）へ落とすお金も約</a:t>
            </a:r>
            <a:r>
              <a:rPr lang="en-US" altLang="ja-JP" sz="1400" b="1" u="sng" dirty="0">
                <a:solidFill>
                  <a:srgbClr val="0000FF"/>
                </a:solidFill>
                <a:latin typeface="Meiryo UI" panose="020B0604030504040204" pitchFamily="50" charset="-128"/>
                <a:ea typeface="Meiryo UI" panose="020B0604030504040204" pitchFamily="50" charset="-128"/>
                <a:cs typeface="ヒラギノ丸ゴ Pro W4"/>
              </a:rPr>
              <a:t>2</a:t>
            </a:r>
            <a:r>
              <a:rPr lang="ja-JP" altLang="en-US" sz="1400" b="1" u="sng" dirty="0">
                <a:solidFill>
                  <a:srgbClr val="0000FF"/>
                </a:solidFill>
                <a:latin typeface="Meiryo UI" panose="020B0604030504040204" pitchFamily="50" charset="-128"/>
                <a:ea typeface="Meiryo UI" panose="020B0604030504040204" pitchFamily="50" charset="-128"/>
                <a:cs typeface="ヒラギノ丸ゴ Pro W4"/>
              </a:rPr>
              <a:t>割増えている</a:t>
            </a:r>
            <a:r>
              <a:rPr lang="ja-JP" altLang="en-US" sz="1400" dirty="0">
                <a:latin typeface="Meiryo UI" panose="020B0604030504040204" pitchFamily="50" charset="-128"/>
                <a:ea typeface="Meiryo UI" panose="020B0604030504040204" pitchFamily="50" charset="-128"/>
                <a:cs typeface="ヒラギノ丸ゴ Pro W4"/>
              </a:rPr>
              <a:t>。</a:t>
            </a:r>
            <a:endParaRPr lang="en-US" altLang="ja-JP" sz="1400" dirty="0">
              <a:latin typeface="Meiryo UI" panose="020B0604030504040204" pitchFamily="50" charset="-128"/>
              <a:ea typeface="Meiryo UI" panose="020B0604030504040204" pitchFamily="50" charset="-128"/>
              <a:cs typeface="ヒラギノ丸ゴ Pro W4"/>
            </a:endParaRPr>
          </a:p>
        </p:txBody>
      </p:sp>
    </p:spTree>
    <p:extLst>
      <p:ext uri="{BB962C8B-B14F-4D97-AF65-F5344CB8AC3E}">
        <p14:creationId xmlns:p14="http://schemas.microsoft.com/office/powerpoint/2010/main" val="21291013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タイトル 5"/>
          <p:cNvSpPr>
            <a:spLocks noGrp="1"/>
          </p:cNvSpPr>
          <p:nvPr>
            <p:ph type="title"/>
          </p:nvPr>
        </p:nvSpPr>
        <p:spPr>
          <a:xfrm>
            <a:off x="457200" y="386669"/>
            <a:ext cx="8229600" cy="626373"/>
          </a:xfrm>
          <a:prstGeom prst="rect">
            <a:avLst/>
          </a:prstGeom>
        </p:spPr>
        <p:txBody>
          <a:bodyPr>
            <a:normAutofit/>
          </a:bodyPr>
          <a:lstStyle/>
          <a:p>
            <a:r>
              <a:rPr lang="en-US" altLang="ja-JP" sz="1800" dirty="0"/>
              <a:t>1.</a:t>
            </a:r>
            <a:r>
              <a:rPr lang="ja-JP" altLang="en-US" sz="1800" dirty="0" err="1"/>
              <a:t>しまぽ</a:t>
            </a:r>
            <a:r>
              <a:rPr lang="ja-JP" altLang="en-US" sz="1800" dirty="0"/>
              <a:t>通貨　事業の概要①</a:t>
            </a:r>
            <a:endParaRPr kumimoji="1" lang="ja-JP" altLang="en-US" sz="1800" dirty="0"/>
          </a:p>
        </p:txBody>
      </p:sp>
      <p:sp>
        <p:nvSpPr>
          <p:cNvPr id="53" name="Rectangle 3"/>
          <p:cNvSpPr txBox="1">
            <a:spLocks noChangeArrowheads="1"/>
          </p:cNvSpPr>
          <p:nvPr/>
        </p:nvSpPr>
        <p:spPr>
          <a:xfrm>
            <a:off x="2368998" y="1242972"/>
            <a:ext cx="6788467" cy="667560"/>
          </a:xfrm>
          <a:prstGeom prst="rect">
            <a:avLst/>
          </a:prstGeom>
        </p:spPr>
        <p:txBody>
          <a:bodyPr vert="horz" lIns="91440" tIns="45720" rIns="91440" bIns="45720" rtlCol="0" anchor="ctr">
            <a:noAutofit/>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a:defRPr/>
            </a:pP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7000</a:t>
            </a:r>
            <a:r>
              <a:rPr lang="ja-JP" altLang="en-US" sz="1400" dirty="0">
                <a:latin typeface="Meiryo UI" panose="020B0604030504040204" pitchFamily="50" charset="-128"/>
                <a:ea typeface="Meiryo UI" panose="020B0604030504040204" pitchFamily="50" charset="-128"/>
              </a:rPr>
              <a:t>円で購入するとプレミアム額</a:t>
            </a:r>
            <a:r>
              <a:rPr lang="en-US" altLang="ja-JP" sz="1400" dirty="0">
                <a:latin typeface="Meiryo UI" panose="020B0604030504040204" pitchFamily="50" charset="-128"/>
                <a:ea typeface="Meiryo UI" panose="020B0604030504040204" pitchFamily="50" charset="-128"/>
              </a:rPr>
              <a:t>3000</a:t>
            </a:r>
            <a:r>
              <a:rPr lang="ja-JP" altLang="en-US" sz="1400" dirty="0">
                <a:latin typeface="Meiryo UI" panose="020B0604030504040204" pitchFamily="50" charset="-128"/>
                <a:ea typeface="Meiryo UI" panose="020B0604030504040204" pitchFamily="50" charset="-128"/>
              </a:rPr>
              <a:t>円がつく電子の</a:t>
            </a:r>
            <a:r>
              <a:rPr lang="ja-JP" altLang="en-US" sz="1400" u="sng" dirty="0">
                <a:latin typeface="Meiryo UI" panose="020B0604030504040204" pitchFamily="50" charset="-128"/>
                <a:ea typeface="Meiryo UI" panose="020B0604030504040204" pitchFamily="50" charset="-128"/>
              </a:rPr>
              <a:t>プレミアム付き宿泊旅行商品券</a:t>
            </a:r>
            <a:r>
              <a:rPr lang="ja-JP" altLang="en-US" sz="1400" dirty="0">
                <a:latin typeface="Meiryo UI" panose="020B0604030504040204" pitchFamily="50" charset="-128"/>
                <a:ea typeface="Meiryo UI" panose="020B0604030504040204" pitchFamily="50" charset="-128"/>
              </a:rPr>
              <a:t>です。</a:t>
            </a:r>
            <a:endParaRPr lang="en-US" altLang="ja-JP" sz="1400" dirty="0">
              <a:latin typeface="Meiryo UI" panose="020B0604030504040204" pitchFamily="50" charset="-128"/>
              <a:ea typeface="Meiryo UI" panose="020B0604030504040204" pitchFamily="50" charset="-128"/>
            </a:endParaRPr>
          </a:p>
          <a:p>
            <a:pPr>
              <a:defRPr/>
            </a:pPr>
            <a:r>
              <a:rPr lang="ja-JP" altLang="en-US" sz="1400" dirty="0">
                <a:latin typeface="Meiryo UI" panose="020B0604030504040204" pitchFamily="50" charset="-128"/>
                <a:ea typeface="Meiryo UI" panose="020B0604030504040204" pitchFamily="50" charset="-128"/>
              </a:rPr>
              <a:t>・島内での宿泊やお土産購入で使える</a:t>
            </a:r>
            <a:r>
              <a:rPr lang="ja-JP" altLang="en-US" sz="1400" u="sng" dirty="0">
                <a:latin typeface="Meiryo UI" panose="020B0604030504040204" pitchFamily="50" charset="-128"/>
                <a:ea typeface="Meiryo UI" panose="020B0604030504040204" pitchFamily="50" charset="-128"/>
              </a:rPr>
              <a:t>電子通貨</a:t>
            </a:r>
            <a:r>
              <a:rPr lang="ja-JP" altLang="en-US" sz="1400" dirty="0">
                <a:latin typeface="Meiryo UI" panose="020B0604030504040204" pitchFamily="50" charset="-128"/>
                <a:ea typeface="Meiryo UI" panose="020B0604030504040204" pitchFamily="50" charset="-128"/>
              </a:rPr>
              <a:t>となります。</a:t>
            </a:r>
            <a:endParaRPr lang="en-US" altLang="ja-JP" sz="1400" dirty="0">
              <a:latin typeface="Meiryo UI" panose="020B0604030504040204" pitchFamily="50" charset="-128"/>
              <a:ea typeface="Meiryo UI" panose="020B0604030504040204" pitchFamily="50" charset="-128"/>
            </a:endParaRPr>
          </a:p>
        </p:txBody>
      </p:sp>
      <p:sp>
        <p:nvSpPr>
          <p:cNvPr id="2" name="角丸四角形 1"/>
          <p:cNvSpPr/>
          <p:nvPr/>
        </p:nvSpPr>
        <p:spPr>
          <a:xfrm>
            <a:off x="197052" y="3805406"/>
            <a:ext cx="2084752" cy="556748"/>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ja-JP" altLang="en-US" dirty="0">
                <a:solidFill>
                  <a:schemeClr val="bg1"/>
                </a:solidFill>
                <a:latin typeface="ヒラギノ丸ゴ ProN W4"/>
                <a:ea typeface="ヒラギノ丸ゴ ProN W4"/>
                <a:cs typeface="ヒラギノ丸ゴ ProN W4"/>
              </a:rPr>
              <a:t>目的</a:t>
            </a:r>
          </a:p>
        </p:txBody>
      </p:sp>
      <p:sp>
        <p:nvSpPr>
          <p:cNvPr id="58" name="角丸四角形 57"/>
          <p:cNvSpPr/>
          <p:nvPr/>
        </p:nvSpPr>
        <p:spPr>
          <a:xfrm>
            <a:off x="197052" y="1191003"/>
            <a:ext cx="2084753" cy="707914"/>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ja-JP" altLang="en-US" dirty="0" err="1">
                <a:solidFill>
                  <a:schemeClr val="bg1"/>
                </a:solidFill>
                <a:latin typeface="ヒラギノ丸ゴ ProN W4"/>
                <a:ea typeface="ヒラギノ丸ゴ ProN W4"/>
                <a:cs typeface="ヒラギノ丸ゴ ProN W4"/>
              </a:rPr>
              <a:t>しまぽ</a:t>
            </a:r>
            <a:r>
              <a:rPr kumimoji="1" lang="ja-JP" altLang="en-US" dirty="0">
                <a:solidFill>
                  <a:schemeClr val="bg1"/>
                </a:solidFill>
                <a:latin typeface="ヒラギノ丸ゴ ProN W4"/>
                <a:ea typeface="ヒラギノ丸ゴ ProN W4"/>
                <a:cs typeface="ヒラギノ丸ゴ ProN W4"/>
              </a:rPr>
              <a:t>通貨とは</a:t>
            </a:r>
          </a:p>
        </p:txBody>
      </p:sp>
      <p:sp>
        <p:nvSpPr>
          <p:cNvPr id="59" name="角丸四角形 58"/>
          <p:cNvSpPr/>
          <p:nvPr/>
        </p:nvSpPr>
        <p:spPr>
          <a:xfrm>
            <a:off x="2357221" y="1180131"/>
            <a:ext cx="6656665" cy="715877"/>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ヒラギノ丸ゴ ProN W4"/>
              <a:ea typeface="ヒラギノ丸ゴ ProN W4"/>
              <a:cs typeface="ヒラギノ丸ゴ ProN W4"/>
            </a:endParaRPr>
          </a:p>
        </p:txBody>
      </p:sp>
      <p:sp>
        <p:nvSpPr>
          <p:cNvPr id="60" name="角丸四角形 59"/>
          <p:cNvSpPr/>
          <p:nvPr/>
        </p:nvSpPr>
        <p:spPr>
          <a:xfrm>
            <a:off x="2368998" y="3795896"/>
            <a:ext cx="6644888" cy="556748"/>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ヒラギノ丸ゴ ProN W4"/>
              <a:ea typeface="ヒラギノ丸ゴ ProN W4"/>
              <a:cs typeface="ヒラギノ丸ゴ ProN W4"/>
            </a:endParaRPr>
          </a:p>
        </p:txBody>
      </p:sp>
      <p:sp>
        <p:nvSpPr>
          <p:cNvPr id="61" name="Rectangle 3"/>
          <p:cNvSpPr txBox="1">
            <a:spLocks noChangeArrowheads="1"/>
          </p:cNvSpPr>
          <p:nvPr/>
        </p:nvSpPr>
        <p:spPr>
          <a:xfrm>
            <a:off x="2471136" y="3744240"/>
            <a:ext cx="6387637" cy="667560"/>
          </a:xfrm>
          <a:prstGeom prst="rect">
            <a:avLst/>
          </a:prstGeom>
        </p:spPr>
        <p:txBody>
          <a:bodyPr vert="horz" lIns="91440" tIns="45720" rIns="91440" bIns="45720" rtlCol="0" anchor="ctr">
            <a:noAutofit/>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a:defRPr/>
            </a:pPr>
            <a:r>
              <a:rPr lang="ja-JP" altLang="en-US" sz="1400" dirty="0">
                <a:latin typeface="Meiryo UI" panose="020B0604030504040204" pitchFamily="50" charset="-128"/>
                <a:ea typeface="Meiryo UI" panose="020B0604030504040204" pitchFamily="50" charset="-128"/>
              </a:rPr>
              <a:t>・島しょ地域のＰＲ及び旅行者の島しょ地域への持続的な送客と、現地での観光関連の消費の促進、観光から東京諸島の産業の活性化を図ります。</a:t>
            </a:r>
          </a:p>
        </p:txBody>
      </p:sp>
      <p:sp>
        <p:nvSpPr>
          <p:cNvPr id="69" name="角丸四角形 68"/>
          <p:cNvSpPr/>
          <p:nvPr/>
        </p:nvSpPr>
        <p:spPr>
          <a:xfrm>
            <a:off x="197051" y="1991605"/>
            <a:ext cx="2084753" cy="848872"/>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ja-JP" altLang="en-US" sz="1600" dirty="0">
                <a:solidFill>
                  <a:schemeClr val="bg1"/>
                </a:solidFill>
                <a:latin typeface="ヒラギノ丸ゴ ProN W4"/>
                <a:ea typeface="ヒラギノ丸ゴ ProN W4"/>
                <a:cs typeface="ヒラギノ丸ゴ ProN W4"/>
              </a:rPr>
              <a:t>プレミアム付き</a:t>
            </a:r>
            <a:endParaRPr kumimoji="1" lang="en-US" altLang="ja-JP" sz="1600" dirty="0">
              <a:solidFill>
                <a:schemeClr val="bg1"/>
              </a:solidFill>
              <a:latin typeface="ヒラギノ丸ゴ ProN W4"/>
              <a:ea typeface="ヒラギノ丸ゴ ProN W4"/>
              <a:cs typeface="ヒラギノ丸ゴ ProN W4"/>
            </a:endParaRPr>
          </a:p>
          <a:p>
            <a:pPr algn="ctr"/>
            <a:r>
              <a:rPr kumimoji="1" lang="ja-JP" altLang="en-US" sz="1600" dirty="0">
                <a:solidFill>
                  <a:schemeClr val="bg1"/>
                </a:solidFill>
                <a:latin typeface="ヒラギノ丸ゴ ProN W4"/>
                <a:ea typeface="ヒラギノ丸ゴ ProN W4"/>
                <a:cs typeface="ヒラギノ丸ゴ ProN W4"/>
              </a:rPr>
              <a:t>宿泊旅行商品券とは</a:t>
            </a:r>
          </a:p>
        </p:txBody>
      </p:sp>
      <p:sp>
        <p:nvSpPr>
          <p:cNvPr id="73" name="角丸四角形 72"/>
          <p:cNvSpPr/>
          <p:nvPr/>
        </p:nvSpPr>
        <p:spPr>
          <a:xfrm>
            <a:off x="2368998" y="2028261"/>
            <a:ext cx="6644888" cy="771217"/>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ヒラギノ丸ゴ ProN W4"/>
              <a:ea typeface="ヒラギノ丸ゴ ProN W4"/>
              <a:cs typeface="ヒラギノ丸ゴ ProN W4"/>
            </a:endParaRPr>
          </a:p>
        </p:txBody>
      </p:sp>
      <p:sp>
        <p:nvSpPr>
          <p:cNvPr id="75" name="Rectangle 3"/>
          <p:cNvSpPr txBox="1">
            <a:spLocks noChangeArrowheads="1"/>
          </p:cNvSpPr>
          <p:nvPr/>
        </p:nvSpPr>
        <p:spPr>
          <a:xfrm>
            <a:off x="2368999" y="2013030"/>
            <a:ext cx="6290795" cy="827447"/>
          </a:xfrm>
          <a:prstGeom prst="rect">
            <a:avLst/>
          </a:prstGeom>
        </p:spPr>
        <p:txBody>
          <a:bodyPr vert="horz" lIns="91440" tIns="45720" rIns="91440" bIns="45720" rtlCol="0" anchor="ctr">
            <a:noAutofit/>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a:defRPr/>
            </a:pPr>
            <a:r>
              <a:rPr lang="ja-JP" altLang="en-US" sz="1400" dirty="0">
                <a:latin typeface="Meiryo UI" panose="020B0604030504040204" pitchFamily="50" charset="-128"/>
                <a:ea typeface="Meiryo UI" panose="020B0604030504040204" pitchFamily="50" charset="-128"/>
              </a:rPr>
              <a:t>・ふるさと割りなど、自治体が発行する地域の消費促進のための商品券です。</a:t>
            </a:r>
            <a:endParaRPr lang="en-US" altLang="ja-JP" sz="1400" dirty="0">
              <a:latin typeface="Meiryo UI" panose="020B0604030504040204" pitchFamily="50" charset="-128"/>
              <a:ea typeface="Meiryo UI" panose="020B0604030504040204" pitchFamily="50" charset="-128"/>
            </a:endParaRPr>
          </a:p>
          <a:p>
            <a:pPr>
              <a:defRPr/>
            </a:pPr>
            <a:r>
              <a:rPr lang="ja-JP" altLang="en-US" sz="1400" dirty="0">
                <a:latin typeface="Meiryo UI" panose="020B0604030504040204" pitchFamily="50" charset="-128"/>
                <a:ea typeface="Meiryo UI" panose="020B0604030504040204" pitchFamily="50" charset="-128"/>
              </a:rPr>
              <a:t>・紙の商品券や</a:t>
            </a:r>
            <a:r>
              <a:rPr lang="ja-JP" altLang="en-US" sz="1400" u="sng" dirty="0">
                <a:latin typeface="Meiryo UI" panose="020B0604030504040204" pitchFamily="50" charset="-128"/>
                <a:ea typeface="Meiryo UI" panose="020B0604030504040204" pitchFamily="50" charset="-128"/>
              </a:rPr>
              <a:t>電子通貨</a:t>
            </a:r>
            <a:r>
              <a:rPr lang="ja-JP" altLang="en-US" sz="1400" dirty="0">
                <a:latin typeface="Meiryo UI" panose="020B0604030504040204" pitchFamily="50" charset="-128"/>
                <a:ea typeface="Meiryo UI" panose="020B0604030504040204" pitchFamily="50" charset="-128"/>
              </a:rPr>
              <a:t>のものがあります。</a:t>
            </a:r>
          </a:p>
        </p:txBody>
      </p:sp>
      <p:sp>
        <p:nvSpPr>
          <p:cNvPr id="77" name="角丸四角形 76"/>
          <p:cNvSpPr/>
          <p:nvPr/>
        </p:nvSpPr>
        <p:spPr>
          <a:xfrm>
            <a:off x="197051" y="2924806"/>
            <a:ext cx="2084753" cy="771220"/>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ja-JP" altLang="en-US" sz="1600" dirty="0">
                <a:solidFill>
                  <a:schemeClr val="bg1"/>
                </a:solidFill>
                <a:latin typeface="ヒラギノ丸ゴ ProN W4"/>
                <a:ea typeface="ヒラギノ丸ゴ ProN W4"/>
                <a:cs typeface="ヒラギノ丸ゴ ProN W4"/>
              </a:rPr>
              <a:t>電子通貨とは</a:t>
            </a:r>
            <a:endParaRPr kumimoji="1" lang="ja-JP" altLang="en-US" sz="1600" dirty="0">
              <a:solidFill>
                <a:schemeClr val="bg1"/>
              </a:solidFill>
              <a:latin typeface="ヒラギノ丸ゴ ProN W4"/>
              <a:ea typeface="ヒラギノ丸ゴ ProN W4"/>
              <a:cs typeface="ヒラギノ丸ゴ ProN W4"/>
            </a:endParaRPr>
          </a:p>
        </p:txBody>
      </p:sp>
      <p:sp>
        <p:nvSpPr>
          <p:cNvPr id="79" name="角丸四角形 78"/>
          <p:cNvSpPr/>
          <p:nvPr/>
        </p:nvSpPr>
        <p:spPr>
          <a:xfrm>
            <a:off x="2368998" y="2952321"/>
            <a:ext cx="6644888" cy="718040"/>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ヒラギノ丸ゴ ProN W4"/>
              <a:ea typeface="ヒラギノ丸ゴ ProN W4"/>
              <a:cs typeface="ヒラギノ丸ゴ ProN W4"/>
            </a:endParaRPr>
          </a:p>
        </p:txBody>
      </p:sp>
      <p:sp>
        <p:nvSpPr>
          <p:cNvPr id="81" name="Rectangle 3"/>
          <p:cNvSpPr txBox="1">
            <a:spLocks noChangeArrowheads="1"/>
          </p:cNvSpPr>
          <p:nvPr/>
        </p:nvSpPr>
        <p:spPr>
          <a:xfrm>
            <a:off x="2471137" y="2895946"/>
            <a:ext cx="6486137" cy="782804"/>
          </a:xfrm>
          <a:prstGeom prst="rect">
            <a:avLst/>
          </a:prstGeom>
        </p:spPr>
        <p:txBody>
          <a:bodyPr vert="horz" lIns="91440" tIns="45720" rIns="91440" bIns="45720" rtlCol="0" anchor="ctr">
            <a:noAutofit/>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a:defRPr/>
            </a:pPr>
            <a:r>
              <a:rPr lang="ja-JP" altLang="en-US" sz="1400" dirty="0">
                <a:latin typeface="Meiryo UI" panose="020B0604030504040204" pitchFamily="50" charset="-128"/>
                <a:ea typeface="Meiryo UI" panose="020B0604030504040204" pitchFamily="50" charset="-128"/>
              </a:rPr>
              <a:t>・スマートフォンなどの</a:t>
            </a:r>
            <a:r>
              <a:rPr lang="ja-JP" altLang="en-US" sz="1400" u="sng" dirty="0">
                <a:latin typeface="Meiryo UI" panose="020B0604030504040204" pitchFamily="50" charset="-128"/>
                <a:ea typeface="Meiryo UI" panose="020B0604030504040204" pitchFamily="50" charset="-128"/>
              </a:rPr>
              <a:t>携帯電話にお金をチャージして、</a:t>
            </a:r>
            <a:r>
              <a:rPr lang="ja-JP" altLang="en-US" sz="1400" dirty="0">
                <a:latin typeface="Meiryo UI" panose="020B0604030504040204" pitchFamily="50" charset="-128"/>
                <a:ea typeface="Meiryo UI" panose="020B0604030504040204" pitchFamily="50" charset="-128"/>
              </a:rPr>
              <a:t>商品の購入ができるものです。紙での商品券だと起こり得る、偽造などの不正や、精算の際に紛失などのリスクがなくなります。</a:t>
            </a:r>
          </a:p>
        </p:txBody>
      </p:sp>
      <p:sp>
        <p:nvSpPr>
          <p:cNvPr id="19" name="テキスト ボックス 18"/>
          <p:cNvSpPr txBox="1"/>
          <p:nvPr/>
        </p:nvSpPr>
        <p:spPr>
          <a:xfrm>
            <a:off x="4241437" y="4929343"/>
            <a:ext cx="2960914" cy="369332"/>
          </a:xfrm>
          <a:prstGeom prst="rect">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ja-JP" altLang="en-US" dirty="0" err="1">
                <a:latin typeface="Meiryo UI" panose="020B0604030504040204" pitchFamily="50" charset="-128"/>
                <a:ea typeface="Meiryo UI" panose="020B0604030504040204" pitchFamily="50" charset="-128"/>
                <a:cs typeface="ヒラギノ丸ゴ ProN W4"/>
              </a:rPr>
              <a:t>しまぽ</a:t>
            </a:r>
            <a:r>
              <a:rPr lang="ja-JP" altLang="en-US" dirty="0">
                <a:latin typeface="Meiryo UI" panose="020B0604030504040204" pitchFamily="50" charset="-128"/>
                <a:ea typeface="Meiryo UI" panose="020B0604030504040204" pitchFamily="50" charset="-128"/>
                <a:cs typeface="ヒラギノ丸ゴ ProN W4"/>
              </a:rPr>
              <a:t>通貨</a:t>
            </a:r>
            <a:endParaRPr lang="en-US" altLang="ja-JP" dirty="0">
              <a:latin typeface="Meiryo UI" panose="020B0604030504040204" pitchFamily="50" charset="-128"/>
              <a:ea typeface="Meiryo UI" panose="020B0604030504040204" pitchFamily="50" charset="-128"/>
              <a:cs typeface="ヒラギノ丸ゴ ProN W4"/>
            </a:endParaRPr>
          </a:p>
        </p:txBody>
      </p:sp>
      <p:sp>
        <p:nvSpPr>
          <p:cNvPr id="20" name="テキスト ボックス 19"/>
          <p:cNvSpPr txBox="1"/>
          <p:nvPr/>
        </p:nvSpPr>
        <p:spPr>
          <a:xfrm>
            <a:off x="4241437" y="5869118"/>
            <a:ext cx="2960914"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ja-JP" altLang="en-US" dirty="0">
                <a:latin typeface="Meiryo UI" panose="020B0604030504040204" pitchFamily="50" charset="-128"/>
                <a:ea typeface="Meiryo UI" panose="020B0604030504040204" pitchFamily="50" charset="-128"/>
                <a:cs typeface="ヒラギノ丸ゴ ProN W4"/>
              </a:rPr>
              <a:t>スタンプラリー</a:t>
            </a:r>
            <a:r>
              <a:rPr lang="en-US" altLang="ja-JP" dirty="0">
                <a:latin typeface="Meiryo UI" panose="020B0604030504040204" pitchFamily="50" charset="-128"/>
                <a:ea typeface="Meiryo UI" panose="020B0604030504040204" pitchFamily="50" charset="-128"/>
                <a:cs typeface="ヒラギノ丸ゴ ProN W4"/>
              </a:rPr>
              <a:t>/</a:t>
            </a:r>
          </a:p>
          <a:p>
            <a:pPr algn="ctr"/>
            <a:r>
              <a:rPr kumimoji="1" lang="ja-JP" altLang="en-US" dirty="0">
                <a:latin typeface="Meiryo UI" panose="020B0604030504040204" pitchFamily="50" charset="-128"/>
                <a:ea typeface="Meiryo UI" panose="020B0604030504040204" pitchFamily="50" charset="-128"/>
                <a:cs typeface="ヒラギノ丸ゴ ProN W4"/>
              </a:rPr>
              <a:t>特典加盟施設サービス</a:t>
            </a:r>
            <a:endParaRPr kumimoji="1" lang="ja-JP" altLang="en-US" sz="1200" dirty="0">
              <a:latin typeface="Meiryo UI" panose="020B0604030504040204" pitchFamily="50" charset="-128"/>
              <a:ea typeface="Meiryo UI" panose="020B0604030504040204" pitchFamily="50" charset="-128"/>
              <a:cs typeface="ヒラギノ丸ゴ ProN W4"/>
            </a:endParaRPr>
          </a:p>
        </p:txBody>
      </p:sp>
      <p:grpSp>
        <p:nvGrpSpPr>
          <p:cNvPr id="22" name="グループ化 21">
            <a:extLst>
              <a:ext uri="{FF2B5EF4-FFF2-40B4-BE49-F238E27FC236}">
                <a16:creationId xmlns:a16="http://schemas.microsoft.com/office/drawing/2014/main" xmlns="" id="{44D6C9A0-25D9-4C17-B3C7-5B9A0E6CE7F0}"/>
              </a:ext>
            </a:extLst>
          </p:cNvPr>
          <p:cNvGrpSpPr/>
          <p:nvPr/>
        </p:nvGrpSpPr>
        <p:grpSpPr>
          <a:xfrm>
            <a:off x="1494741" y="4765593"/>
            <a:ext cx="1091195" cy="1852515"/>
            <a:chOff x="3068501" y="1946711"/>
            <a:chExt cx="940597" cy="1745613"/>
          </a:xfrm>
        </p:grpSpPr>
        <p:pic>
          <p:nvPicPr>
            <p:cNvPr id="23" name="図 22" descr="Screen Shot 2017-03-22 at 11.12.22.png">
              <a:extLst>
                <a:ext uri="{FF2B5EF4-FFF2-40B4-BE49-F238E27FC236}">
                  <a16:creationId xmlns:a16="http://schemas.microsoft.com/office/drawing/2014/main" xmlns="" id="{AF35B19B-F59A-4210-8C6E-BEAB198330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8501" y="1946711"/>
              <a:ext cx="940597" cy="1745613"/>
            </a:xfrm>
            <a:prstGeom prst="rect">
              <a:avLst/>
            </a:prstGeom>
          </p:spPr>
        </p:pic>
        <p:sp>
          <p:nvSpPr>
            <p:cNvPr id="24" name="テキスト ボックス 23">
              <a:extLst>
                <a:ext uri="{FF2B5EF4-FFF2-40B4-BE49-F238E27FC236}">
                  <a16:creationId xmlns:a16="http://schemas.microsoft.com/office/drawing/2014/main" xmlns="" id="{4F412066-C420-4573-BFE4-B873EC05823A}"/>
                </a:ext>
              </a:extLst>
            </p:cNvPr>
            <p:cNvSpPr txBox="1"/>
            <p:nvPr/>
          </p:nvSpPr>
          <p:spPr>
            <a:xfrm>
              <a:off x="3162121" y="2211877"/>
              <a:ext cx="748689" cy="1157795"/>
            </a:xfrm>
            <a:prstGeom prst="rect">
              <a:avLst/>
            </a:prstGeom>
            <a:solidFill>
              <a:srgbClr val="000090"/>
            </a:solidFill>
            <a:ln>
              <a:solidFill>
                <a:srgbClr val="FFFFFF"/>
              </a:solidFill>
            </a:ln>
          </p:spPr>
          <p:txBody>
            <a:bodyPr wrap="none" rtlCol="0" anchor="ctr">
              <a:noAutofit/>
            </a:bodyPr>
            <a:lstStyle/>
            <a:p>
              <a:pPr algn="ctr"/>
              <a:r>
                <a:rPr kumimoji="1" lang="ja-JP" altLang="en-US" sz="800" dirty="0" err="1">
                  <a:solidFill>
                    <a:srgbClr val="FFD247"/>
                  </a:solidFill>
                  <a:latin typeface="Meiryo UI" panose="020B0604030504040204" pitchFamily="50" charset="-128"/>
                  <a:ea typeface="Meiryo UI" panose="020B0604030504040204" pitchFamily="50" charset="-128"/>
                  <a:cs typeface="ヒラギノ丸ゴ ProN W4"/>
                </a:rPr>
                <a:t>しまぽ</a:t>
              </a:r>
              <a:endParaRPr kumimoji="1" lang="en-US" altLang="ja-JP" sz="800" dirty="0">
                <a:solidFill>
                  <a:srgbClr val="FFD247"/>
                </a:solidFill>
                <a:latin typeface="Meiryo UI" panose="020B0604030504040204" pitchFamily="50" charset="-128"/>
                <a:ea typeface="Meiryo UI" panose="020B0604030504040204" pitchFamily="50" charset="-128"/>
                <a:cs typeface="ヒラギノ丸ゴ ProN W4"/>
              </a:endParaRPr>
            </a:p>
            <a:p>
              <a:pPr algn="ctr"/>
              <a:r>
                <a:rPr kumimoji="1" lang="ja-JP" altLang="en-US" sz="800" dirty="0">
                  <a:solidFill>
                    <a:srgbClr val="FFD247"/>
                  </a:solidFill>
                  <a:latin typeface="Meiryo UI" panose="020B0604030504040204" pitchFamily="50" charset="-128"/>
                  <a:ea typeface="Meiryo UI" panose="020B0604030504040204" pitchFamily="50" charset="-128"/>
                  <a:cs typeface="ヒラギノ丸ゴ ProN W4"/>
                </a:rPr>
                <a:t>東京島めぐり</a:t>
              </a:r>
              <a:endParaRPr kumimoji="1" lang="en-US" altLang="ja-JP" sz="800" dirty="0">
                <a:solidFill>
                  <a:srgbClr val="FFD247"/>
                </a:solidFill>
                <a:latin typeface="Meiryo UI" panose="020B0604030504040204" pitchFamily="50" charset="-128"/>
                <a:ea typeface="Meiryo UI" panose="020B0604030504040204" pitchFamily="50" charset="-128"/>
                <a:cs typeface="ヒラギノ丸ゴ ProN W4"/>
              </a:endParaRPr>
            </a:p>
            <a:p>
              <a:pPr algn="ctr"/>
              <a:r>
                <a:rPr lang="en-US" altLang="ja-JP" sz="800" dirty="0">
                  <a:solidFill>
                    <a:srgbClr val="FFD247"/>
                  </a:solidFill>
                  <a:latin typeface="Meiryo UI" panose="020B0604030504040204" pitchFamily="50" charset="-128"/>
                  <a:ea typeface="Meiryo UI" panose="020B0604030504040204" pitchFamily="50" charset="-128"/>
                  <a:cs typeface="ヒラギノ丸ゴ ProN W4"/>
                </a:rPr>
                <a:t>PASSPORT</a:t>
              </a:r>
              <a:endParaRPr kumimoji="1" lang="en-US" altLang="ja-JP" sz="800" dirty="0">
                <a:solidFill>
                  <a:srgbClr val="FFD247"/>
                </a:solidFill>
                <a:latin typeface="Meiryo UI" panose="020B0604030504040204" pitchFamily="50" charset="-128"/>
                <a:ea typeface="Meiryo UI" panose="020B0604030504040204" pitchFamily="50" charset="-128"/>
                <a:cs typeface="ヒラギノ丸ゴ ProN W4"/>
              </a:endParaRPr>
            </a:p>
          </p:txBody>
        </p:sp>
      </p:grpSp>
      <p:sp>
        <p:nvSpPr>
          <p:cNvPr id="16" name="テキスト ボックス 15"/>
          <p:cNvSpPr txBox="1"/>
          <p:nvPr/>
        </p:nvSpPr>
        <p:spPr>
          <a:xfrm>
            <a:off x="1074787" y="5469008"/>
            <a:ext cx="2070497"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kumimoji="1" lang="ja-JP" altLang="en-US" sz="2000" dirty="0">
                <a:latin typeface="Meiryo UI" panose="020B0604030504040204" pitchFamily="50" charset="-128"/>
                <a:ea typeface="Meiryo UI" panose="020B0604030504040204" pitchFamily="50" charset="-128"/>
                <a:cs typeface="ヒラギノ丸ゴ ProN W4"/>
              </a:rPr>
              <a:t>電子</a:t>
            </a:r>
            <a:r>
              <a:rPr kumimoji="1" lang="ja-JP" altLang="en-US" sz="2000" dirty="0" err="1">
                <a:latin typeface="Meiryo UI" panose="020B0604030504040204" pitchFamily="50" charset="-128"/>
                <a:ea typeface="Meiryo UI" panose="020B0604030504040204" pitchFamily="50" charset="-128"/>
                <a:cs typeface="ヒラギノ丸ゴ ProN W4"/>
              </a:rPr>
              <a:t>しまぽ</a:t>
            </a:r>
            <a:endParaRPr kumimoji="1" lang="ja-JP" altLang="en-US" sz="2000" dirty="0">
              <a:latin typeface="Meiryo UI" panose="020B0604030504040204" pitchFamily="50" charset="-128"/>
              <a:ea typeface="Meiryo UI" panose="020B0604030504040204" pitchFamily="50" charset="-128"/>
              <a:cs typeface="ヒラギノ丸ゴ ProN W4"/>
            </a:endParaRPr>
          </a:p>
        </p:txBody>
      </p:sp>
      <p:cxnSp>
        <p:nvCxnSpPr>
          <p:cNvPr id="4" name="コネクタ: カギ線 3">
            <a:extLst>
              <a:ext uri="{FF2B5EF4-FFF2-40B4-BE49-F238E27FC236}">
                <a16:creationId xmlns:a16="http://schemas.microsoft.com/office/drawing/2014/main" xmlns="" id="{5C6E05AA-14CC-4180-A04B-1D8BC7BAEC89}"/>
              </a:ext>
            </a:extLst>
          </p:cNvPr>
          <p:cNvCxnSpPr>
            <a:cxnSpLocks/>
            <a:stCxn id="16" idx="3"/>
            <a:endCxn id="19" idx="1"/>
          </p:cNvCxnSpPr>
          <p:nvPr/>
        </p:nvCxnSpPr>
        <p:spPr>
          <a:xfrm flipV="1">
            <a:off x="3145284" y="5114009"/>
            <a:ext cx="1096153" cy="555054"/>
          </a:xfrm>
          <a:prstGeom prst="bentConnector3">
            <a:avLst/>
          </a:prstGeom>
          <a:ln w="6350">
            <a:solidFill>
              <a:schemeClr val="tx1"/>
            </a:solidFill>
            <a:prstDash val="dash"/>
            <a:tailEnd type="triangle"/>
          </a:ln>
          <a:effectLst/>
        </p:spPr>
        <p:style>
          <a:lnRef idx="2">
            <a:schemeClr val="accent1"/>
          </a:lnRef>
          <a:fillRef idx="0">
            <a:schemeClr val="accent1"/>
          </a:fillRef>
          <a:effectRef idx="1">
            <a:schemeClr val="accent1"/>
          </a:effectRef>
          <a:fontRef idx="minor">
            <a:schemeClr val="tx1"/>
          </a:fontRef>
        </p:style>
      </p:cxnSp>
      <p:cxnSp>
        <p:nvCxnSpPr>
          <p:cNvPr id="28" name="コネクタ: カギ線 27">
            <a:extLst>
              <a:ext uri="{FF2B5EF4-FFF2-40B4-BE49-F238E27FC236}">
                <a16:creationId xmlns:a16="http://schemas.microsoft.com/office/drawing/2014/main" xmlns="" id="{DB8F50B3-9F1E-4B9F-99C4-37D1F40277AD}"/>
              </a:ext>
            </a:extLst>
          </p:cNvPr>
          <p:cNvCxnSpPr>
            <a:cxnSpLocks/>
            <a:stCxn id="16" idx="3"/>
            <a:endCxn id="20" idx="1"/>
          </p:cNvCxnSpPr>
          <p:nvPr/>
        </p:nvCxnSpPr>
        <p:spPr>
          <a:xfrm>
            <a:off x="3145284" y="5669063"/>
            <a:ext cx="1096153" cy="523221"/>
          </a:xfrm>
          <a:prstGeom prst="bentConnector3">
            <a:avLst/>
          </a:prstGeom>
          <a:ln w="6350">
            <a:solidFill>
              <a:schemeClr val="tx1"/>
            </a:solidFill>
            <a:prstDash val="dash"/>
            <a:tailEnd type="triangle"/>
          </a:ln>
          <a:effectLst/>
        </p:spPr>
        <p:style>
          <a:lnRef idx="2">
            <a:schemeClr val="accent1"/>
          </a:lnRef>
          <a:fillRef idx="0">
            <a:schemeClr val="accent1"/>
          </a:fillRef>
          <a:effectRef idx="1">
            <a:schemeClr val="accent1"/>
          </a:effectRef>
          <a:fontRef idx="minor">
            <a:schemeClr val="tx1"/>
          </a:fontRef>
        </p:style>
      </p:cxnSp>
      <p:pic>
        <p:nvPicPr>
          <p:cNvPr id="31" name="図 30" descr="1461215410_Money.png">
            <a:extLst>
              <a:ext uri="{FF2B5EF4-FFF2-40B4-BE49-F238E27FC236}">
                <a16:creationId xmlns:a16="http://schemas.microsoft.com/office/drawing/2014/main" xmlns="" id="{9D9E70BD-1655-41BA-BC4D-8C1C781845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2351" y="4561802"/>
            <a:ext cx="1185985" cy="1094755"/>
          </a:xfrm>
          <a:prstGeom prst="rect">
            <a:avLst/>
          </a:prstGeom>
        </p:spPr>
      </p:pic>
      <p:pic>
        <p:nvPicPr>
          <p:cNvPr id="9" name="図 8">
            <a:extLst>
              <a:ext uri="{FF2B5EF4-FFF2-40B4-BE49-F238E27FC236}">
                <a16:creationId xmlns:a16="http://schemas.microsoft.com/office/drawing/2014/main" xmlns="" id="{D90189D3-DF37-44A8-9CF2-6CA476A6A5D2}"/>
              </a:ext>
            </a:extLst>
          </p:cNvPr>
          <p:cNvPicPr>
            <a:picLocks noChangeAspect="1"/>
          </p:cNvPicPr>
          <p:nvPr/>
        </p:nvPicPr>
        <p:blipFill>
          <a:blip r:embed="rId4"/>
          <a:stretch>
            <a:fillRect/>
          </a:stretch>
        </p:blipFill>
        <p:spPr>
          <a:xfrm>
            <a:off x="7264922" y="5806559"/>
            <a:ext cx="1129685" cy="938276"/>
          </a:xfrm>
          <a:prstGeom prst="rect">
            <a:avLst/>
          </a:prstGeom>
          <a:ln>
            <a:solidFill>
              <a:srgbClr val="FFFFFF"/>
            </a:solidFill>
          </a:ln>
        </p:spPr>
      </p:pic>
      <p:sp>
        <p:nvSpPr>
          <p:cNvPr id="38" name="スライド番号プレースホルダー 19">
            <a:extLst>
              <a:ext uri="{FF2B5EF4-FFF2-40B4-BE49-F238E27FC236}">
                <a16:creationId xmlns:a16="http://schemas.microsoft.com/office/drawing/2014/main" xmlns="" id="{E6CA33BB-2838-4257-9197-2E446013F3AD}"/>
              </a:ext>
            </a:extLst>
          </p:cNvPr>
          <p:cNvSpPr>
            <a:spLocks noGrp="1"/>
          </p:cNvSpPr>
          <p:nvPr>
            <p:ph type="sldNum" sz="quarter" idx="12"/>
          </p:nvPr>
        </p:nvSpPr>
        <p:spPr>
          <a:xfrm>
            <a:off x="8054302" y="6422995"/>
            <a:ext cx="902973" cy="365125"/>
          </a:xfrm>
        </p:spPr>
        <p:txBody>
          <a:bodyPr/>
          <a:lstStyle/>
          <a:p>
            <a:fld id="{B1946512-26A0-2943-97A2-6EA47330DC2E}" type="slidenum">
              <a:rPr kumimoji="1" lang="ja-JP" altLang="en-US" sz="1000" smtClean="0">
                <a:latin typeface="ヒラギノ丸ゴ ProN W4"/>
                <a:ea typeface="ヒラギノ丸ゴ Pro W4"/>
                <a:cs typeface="ヒラギノ丸ゴ Pro W4"/>
              </a:rPr>
              <a:pPr/>
              <a:t>4</a:t>
            </a:fld>
            <a:endParaRPr kumimoji="1" lang="ja-JP" altLang="en-US" sz="1000" dirty="0">
              <a:latin typeface="ヒラギノ丸ゴ ProN W4"/>
              <a:ea typeface="ヒラギノ丸ゴ Pro W4"/>
              <a:cs typeface="ヒラギノ丸ゴ Pro W4"/>
            </a:endParaRPr>
          </a:p>
        </p:txBody>
      </p:sp>
    </p:spTree>
    <p:extLst>
      <p:ext uri="{BB962C8B-B14F-4D97-AF65-F5344CB8AC3E}">
        <p14:creationId xmlns:p14="http://schemas.microsoft.com/office/powerpoint/2010/main" val="37355960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四角形: 角を丸くする 104">
            <a:extLst>
              <a:ext uri="{FF2B5EF4-FFF2-40B4-BE49-F238E27FC236}">
                <a16:creationId xmlns:a16="http://schemas.microsoft.com/office/drawing/2014/main" xmlns="" id="{F5A76311-B644-425A-8936-561BFF4DB49E}"/>
              </a:ext>
            </a:extLst>
          </p:cNvPr>
          <p:cNvSpPr/>
          <p:nvPr/>
        </p:nvSpPr>
        <p:spPr>
          <a:xfrm>
            <a:off x="5473102" y="1129460"/>
            <a:ext cx="2555161" cy="2473131"/>
          </a:xfrm>
          <a:prstGeom prst="roundRect">
            <a:avLst/>
          </a:prstGeom>
          <a:solidFill>
            <a:schemeClr val="accent4">
              <a:lumMod val="20000"/>
              <a:lumOff val="80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ヒラギノ丸ゴ ProN W4"/>
            </a:endParaRPr>
          </a:p>
        </p:txBody>
      </p:sp>
      <p:sp>
        <p:nvSpPr>
          <p:cNvPr id="104" name="四角形: 角を丸くする 103">
            <a:extLst>
              <a:ext uri="{FF2B5EF4-FFF2-40B4-BE49-F238E27FC236}">
                <a16:creationId xmlns:a16="http://schemas.microsoft.com/office/drawing/2014/main" xmlns="" id="{9F40A0C5-9486-47CE-8E7A-EE3DC5BC5559}"/>
              </a:ext>
            </a:extLst>
          </p:cNvPr>
          <p:cNvSpPr/>
          <p:nvPr/>
        </p:nvSpPr>
        <p:spPr>
          <a:xfrm>
            <a:off x="2333053" y="3651306"/>
            <a:ext cx="4358720" cy="2994194"/>
          </a:xfrm>
          <a:prstGeom prst="roundRect">
            <a:avLst/>
          </a:prstGeom>
          <a:solidFill>
            <a:srgbClr val="FFC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ヒラギノ丸ゴ ProN W4"/>
            </a:endParaRPr>
          </a:p>
        </p:txBody>
      </p:sp>
      <p:sp>
        <p:nvSpPr>
          <p:cNvPr id="102" name="四角形: 角を丸くする 101">
            <a:extLst>
              <a:ext uri="{FF2B5EF4-FFF2-40B4-BE49-F238E27FC236}">
                <a16:creationId xmlns:a16="http://schemas.microsoft.com/office/drawing/2014/main" xmlns="" id="{D986558C-4CFE-4F08-A05D-DCC96FE241E0}"/>
              </a:ext>
            </a:extLst>
          </p:cNvPr>
          <p:cNvSpPr/>
          <p:nvPr/>
        </p:nvSpPr>
        <p:spPr>
          <a:xfrm>
            <a:off x="414601" y="1111750"/>
            <a:ext cx="2823549" cy="2490841"/>
          </a:xfrm>
          <a:prstGeom prst="roundRect">
            <a:avLst/>
          </a:prstGeom>
          <a:solidFill>
            <a:schemeClr val="accent3">
              <a:lumMod val="20000"/>
              <a:lumOff val="80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ヒラギノ丸ゴ ProN W4"/>
            </a:endParaRPr>
          </a:p>
        </p:txBody>
      </p:sp>
      <p:sp>
        <p:nvSpPr>
          <p:cNvPr id="74" name="スライド番号プレースホルダー 19"/>
          <p:cNvSpPr>
            <a:spLocks noGrp="1"/>
          </p:cNvSpPr>
          <p:nvPr>
            <p:ph type="sldNum" sz="quarter" idx="12"/>
          </p:nvPr>
        </p:nvSpPr>
        <p:spPr>
          <a:xfrm>
            <a:off x="7890241" y="6406322"/>
            <a:ext cx="902973" cy="365125"/>
          </a:xfrm>
        </p:spPr>
        <p:txBody>
          <a:bodyPr/>
          <a:lstStyle/>
          <a:p>
            <a:fld id="{B1946512-26A0-2943-97A2-6EA47330DC2E}" type="slidenum">
              <a:rPr kumimoji="1" lang="ja-JP" altLang="en-US" sz="1000" smtClean="0">
                <a:latin typeface="ヒラギノ丸ゴ ProN W4"/>
                <a:ea typeface="ヒラギノ丸ゴ Pro W4"/>
                <a:cs typeface="ヒラギノ丸ゴ Pro W4"/>
              </a:rPr>
              <a:pPr/>
              <a:t>5</a:t>
            </a:fld>
            <a:endParaRPr kumimoji="1" lang="ja-JP" altLang="en-US" sz="1000" dirty="0">
              <a:latin typeface="ヒラギノ丸ゴ ProN W4"/>
              <a:ea typeface="ヒラギノ丸ゴ Pro W4"/>
              <a:cs typeface="ヒラギノ丸ゴ Pro W4"/>
            </a:endParaRPr>
          </a:p>
        </p:txBody>
      </p:sp>
      <p:sp>
        <p:nvSpPr>
          <p:cNvPr id="125" name="タイトル 5"/>
          <p:cNvSpPr>
            <a:spLocks noGrp="1"/>
          </p:cNvSpPr>
          <p:nvPr>
            <p:ph type="title"/>
          </p:nvPr>
        </p:nvSpPr>
        <p:spPr>
          <a:xfrm>
            <a:off x="457200" y="386669"/>
            <a:ext cx="8229600" cy="626373"/>
          </a:xfrm>
          <a:prstGeom prst="rect">
            <a:avLst/>
          </a:prstGeom>
        </p:spPr>
        <p:txBody>
          <a:bodyPr>
            <a:normAutofit/>
          </a:bodyPr>
          <a:lstStyle/>
          <a:p>
            <a:r>
              <a:rPr lang="en-US" altLang="ja-JP" sz="1800" dirty="0"/>
              <a:t>1.</a:t>
            </a:r>
            <a:r>
              <a:rPr lang="ja-JP" altLang="en-US" sz="1800" dirty="0" err="1"/>
              <a:t>しまぽ</a:t>
            </a:r>
            <a:r>
              <a:rPr lang="ja-JP" altLang="en-US" sz="1800" dirty="0"/>
              <a:t>通貨　事業の概要②</a:t>
            </a:r>
            <a:endParaRPr kumimoji="1" lang="ja-JP" altLang="en-US" sz="1800" dirty="0"/>
          </a:p>
        </p:txBody>
      </p:sp>
      <p:sp>
        <p:nvSpPr>
          <p:cNvPr id="39" name="テキスト ボックス 38">
            <a:extLst>
              <a:ext uri="{FF2B5EF4-FFF2-40B4-BE49-F238E27FC236}">
                <a16:creationId xmlns:a16="http://schemas.microsoft.com/office/drawing/2014/main" xmlns="" id="{DCA80538-E095-4E9C-B2D3-48A968A9DDFC}"/>
              </a:ext>
            </a:extLst>
          </p:cNvPr>
          <p:cNvSpPr txBox="1"/>
          <p:nvPr/>
        </p:nvSpPr>
        <p:spPr>
          <a:xfrm>
            <a:off x="1115583" y="1133847"/>
            <a:ext cx="1000847" cy="338554"/>
          </a:xfrm>
          <a:prstGeom prst="rect">
            <a:avLst/>
          </a:prstGeom>
          <a:noFill/>
        </p:spPr>
        <p:txBody>
          <a:bodyPr wrap="square" rtlCol="0">
            <a:spAutoFit/>
          </a:bodyPr>
          <a:lstStyle/>
          <a:p>
            <a:pPr algn="ctr"/>
            <a:r>
              <a:rPr kumimoji="1" lang="ja-JP" altLang="en-US" sz="1600" b="1" u="sng" dirty="0">
                <a:latin typeface="ヒラギノ丸ゴ ProN W4"/>
                <a:ea typeface="Meiryo UI" pitchFamily="50" charset="-128"/>
                <a:cs typeface="Meiryo UI" pitchFamily="50" charset="-128"/>
              </a:rPr>
              <a:t>旅行者</a:t>
            </a:r>
          </a:p>
        </p:txBody>
      </p:sp>
      <p:sp>
        <p:nvSpPr>
          <p:cNvPr id="43" name="テキスト ボックス 42">
            <a:extLst>
              <a:ext uri="{FF2B5EF4-FFF2-40B4-BE49-F238E27FC236}">
                <a16:creationId xmlns:a16="http://schemas.microsoft.com/office/drawing/2014/main" xmlns="" id="{B57348B7-FC2F-4B63-A996-F14750BC7367}"/>
              </a:ext>
            </a:extLst>
          </p:cNvPr>
          <p:cNvSpPr txBox="1"/>
          <p:nvPr/>
        </p:nvSpPr>
        <p:spPr>
          <a:xfrm>
            <a:off x="2655646" y="4063009"/>
            <a:ext cx="1098552" cy="276999"/>
          </a:xfrm>
          <a:prstGeom prst="rect">
            <a:avLst/>
          </a:prstGeom>
          <a:noFill/>
        </p:spPr>
        <p:txBody>
          <a:bodyPr wrap="square" rtlCol="0">
            <a:spAutoFit/>
          </a:bodyPr>
          <a:lstStyle/>
          <a:p>
            <a:pPr algn="ctr"/>
            <a:r>
              <a:rPr kumimoji="1" lang="ja-JP" altLang="en-US" sz="1200" dirty="0">
                <a:latin typeface="ヒラギノ丸ゴ ProN W4"/>
                <a:ea typeface="Meiryo UI" pitchFamily="50" charset="-128"/>
                <a:cs typeface="Meiryo UI" pitchFamily="50" charset="-128"/>
              </a:rPr>
              <a:t>電子スタンプ</a:t>
            </a:r>
          </a:p>
        </p:txBody>
      </p:sp>
      <p:sp>
        <p:nvSpPr>
          <p:cNvPr id="44" name="テキスト ボックス 43">
            <a:extLst>
              <a:ext uri="{FF2B5EF4-FFF2-40B4-BE49-F238E27FC236}">
                <a16:creationId xmlns:a16="http://schemas.microsoft.com/office/drawing/2014/main" xmlns="" id="{72DD94FC-6EC6-4972-BE26-5B4BBE6A68D0}"/>
              </a:ext>
            </a:extLst>
          </p:cNvPr>
          <p:cNvSpPr txBox="1"/>
          <p:nvPr/>
        </p:nvSpPr>
        <p:spPr>
          <a:xfrm>
            <a:off x="3762700" y="3676950"/>
            <a:ext cx="1325895" cy="369332"/>
          </a:xfrm>
          <a:prstGeom prst="rect">
            <a:avLst/>
          </a:prstGeom>
          <a:noFill/>
        </p:spPr>
        <p:txBody>
          <a:bodyPr wrap="square" rtlCol="0">
            <a:spAutoFit/>
          </a:bodyPr>
          <a:lstStyle/>
          <a:p>
            <a:pPr algn="ctr"/>
            <a:r>
              <a:rPr kumimoji="1" lang="ja-JP" altLang="en-US" b="1" u="sng" dirty="0">
                <a:latin typeface="ヒラギノ丸ゴ ProN W4"/>
                <a:ea typeface="Meiryo UI" pitchFamily="50" charset="-128"/>
                <a:cs typeface="Meiryo UI" pitchFamily="50" charset="-128"/>
              </a:rPr>
              <a:t>加盟店</a:t>
            </a:r>
          </a:p>
        </p:txBody>
      </p:sp>
      <p:pic>
        <p:nvPicPr>
          <p:cNvPr id="47" name="図 46" descr="companies.png">
            <a:extLst>
              <a:ext uri="{FF2B5EF4-FFF2-40B4-BE49-F238E27FC236}">
                <a16:creationId xmlns:a16="http://schemas.microsoft.com/office/drawing/2014/main" xmlns="" id="{6B2054ED-CC1A-4656-AA97-493AF37957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1773" y="1801776"/>
            <a:ext cx="1299569" cy="1299569"/>
          </a:xfrm>
          <a:prstGeom prst="rect">
            <a:avLst/>
          </a:prstGeom>
        </p:spPr>
      </p:pic>
      <p:sp>
        <p:nvSpPr>
          <p:cNvPr id="50" name="テキスト ボックス 49">
            <a:extLst>
              <a:ext uri="{FF2B5EF4-FFF2-40B4-BE49-F238E27FC236}">
                <a16:creationId xmlns:a16="http://schemas.microsoft.com/office/drawing/2014/main" xmlns="" id="{D64C8EFB-EA0A-4B80-8F8E-3515D4628C5B}"/>
              </a:ext>
            </a:extLst>
          </p:cNvPr>
          <p:cNvSpPr txBox="1"/>
          <p:nvPr/>
        </p:nvSpPr>
        <p:spPr>
          <a:xfrm>
            <a:off x="5870078" y="1178174"/>
            <a:ext cx="1809872" cy="338554"/>
          </a:xfrm>
          <a:prstGeom prst="rect">
            <a:avLst/>
          </a:prstGeom>
          <a:noFill/>
        </p:spPr>
        <p:txBody>
          <a:bodyPr wrap="square" rtlCol="0">
            <a:spAutoFit/>
          </a:bodyPr>
          <a:lstStyle/>
          <a:p>
            <a:pPr algn="ctr"/>
            <a:r>
              <a:rPr kumimoji="1" lang="ja-JP" altLang="en-US" sz="1600" b="1" u="sng" dirty="0" err="1">
                <a:latin typeface="ヒラギノ丸ゴ ProN W4"/>
                <a:ea typeface="Meiryo UI" pitchFamily="50" charset="-128"/>
                <a:cs typeface="Meiryo UI" pitchFamily="50" charset="-128"/>
              </a:rPr>
              <a:t>しまぽ</a:t>
            </a:r>
            <a:r>
              <a:rPr kumimoji="1" lang="ja-JP" altLang="en-US" sz="1600" b="1" u="sng" dirty="0">
                <a:latin typeface="ヒラギノ丸ゴ ProN W4"/>
                <a:ea typeface="Meiryo UI" pitchFamily="50" charset="-128"/>
                <a:cs typeface="Meiryo UI" pitchFamily="50" charset="-128"/>
              </a:rPr>
              <a:t>通貨事務局</a:t>
            </a:r>
          </a:p>
        </p:txBody>
      </p:sp>
      <p:grpSp>
        <p:nvGrpSpPr>
          <p:cNvPr id="70" name="図形グループ 63">
            <a:extLst>
              <a:ext uri="{FF2B5EF4-FFF2-40B4-BE49-F238E27FC236}">
                <a16:creationId xmlns:a16="http://schemas.microsoft.com/office/drawing/2014/main" xmlns="" id="{27CE9FB2-0CF1-427F-ABF8-C978CE7334E5}"/>
              </a:ext>
            </a:extLst>
          </p:cNvPr>
          <p:cNvGrpSpPr>
            <a:grpSpLocks noChangeAspect="1"/>
          </p:cNvGrpSpPr>
          <p:nvPr/>
        </p:nvGrpSpPr>
        <p:grpSpPr>
          <a:xfrm>
            <a:off x="5652501" y="2219057"/>
            <a:ext cx="1098181" cy="707086"/>
            <a:chOff x="5032245" y="1801663"/>
            <a:chExt cx="910791" cy="586430"/>
          </a:xfrm>
        </p:grpSpPr>
        <p:pic>
          <p:nvPicPr>
            <p:cNvPr id="71" name="図 70" descr="1346949160_dedicated_server.png">
              <a:extLst>
                <a:ext uri="{FF2B5EF4-FFF2-40B4-BE49-F238E27FC236}">
                  <a16:creationId xmlns:a16="http://schemas.microsoft.com/office/drawing/2014/main" xmlns="" id="{17956FFB-2EFA-44B9-9070-0F076DB4145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32245" y="1801663"/>
              <a:ext cx="577876" cy="586430"/>
            </a:xfrm>
            <a:prstGeom prst="rect">
              <a:avLst/>
            </a:prstGeom>
          </p:spPr>
        </p:pic>
        <p:pic>
          <p:nvPicPr>
            <p:cNvPr id="72" name="図 71" descr="1346948918_Database.png">
              <a:extLst>
                <a:ext uri="{FF2B5EF4-FFF2-40B4-BE49-F238E27FC236}">
                  <a16:creationId xmlns:a16="http://schemas.microsoft.com/office/drawing/2014/main" xmlns="" id="{513B1B22-BD34-407A-A4E6-72795763A24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87337" y="1801663"/>
              <a:ext cx="555699" cy="563924"/>
            </a:xfrm>
            <a:prstGeom prst="rect">
              <a:avLst/>
            </a:prstGeom>
          </p:spPr>
        </p:pic>
      </p:grpSp>
      <p:sp>
        <p:nvSpPr>
          <p:cNvPr id="76" name="テキスト ボックス 75">
            <a:extLst>
              <a:ext uri="{FF2B5EF4-FFF2-40B4-BE49-F238E27FC236}">
                <a16:creationId xmlns:a16="http://schemas.microsoft.com/office/drawing/2014/main" xmlns="" id="{172BA8CB-87E7-4D27-8459-3F95287FD5C4}"/>
              </a:ext>
            </a:extLst>
          </p:cNvPr>
          <p:cNvSpPr txBox="1"/>
          <p:nvPr/>
        </p:nvSpPr>
        <p:spPr>
          <a:xfrm>
            <a:off x="3399219" y="1254087"/>
            <a:ext cx="1967613" cy="738664"/>
          </a:xfrm>
          <a:prstGeom prst="rect">
            <a:avLst/>
          </a:prstGeom>
          <a:noFill/>
        </p:spPr>
        <p:txBody>
          <a:bodyPr wrap="square" rtlCol="0">
            <a:spAutoFit/>
          </a:bodyPr>
          <a:lstStyle/>
          <a:p>
            <a:pPr algn="ctr"/>
            <a:r>
              <a:rPr kumimoji="1" lang="en-US" altLang="ja-JP" sz="1400" dirty="0">
                <a:latin typeface="ヒラギノ丸ゴ Pro W4"/>
                <a:ea typeface="Meiryo UI" pitchFamily="50" charset="-128"/>
                <a:cs typeface="Meiryo UI" pitchFamily="50" charset="-128"/>
              </a:rPr>
              <a:t>①</a:t>
            </a:r>
            <a:r>
              <a:rPr lang="ja-JP" altLang="en-US" sz="1400" dirty="0">
                <a:latin typeface="ヒラギノ丸ゴ Pro W4"/>
                <a:ea typeface="Meiryo UI" pitchFamily="50" charset="-128"/>
              </a:rPr>
              <a:t>スマートフォンを利用し</a:t>
            </a:r>
            <a:endParaRPr lang="en-US" altLang="ja-JP" sz="1400" dirty="0">
              <a:latin typeface="ヒラギノ丸ゴ Pro W4"/>
              <a:ea typeface="Meiryo UI" pitchFamily="50" charset="-128"/>
            </a:endParaRPr>
          </a:p>
          <a:p>
            <a:pPr algn="ctr"/>
            <a:r>
              <a:rPr lang="ja-JP" altLang="en-US" sz="1400" dirty="0">
                <a:latin typeface="ヒラギノ丸ゴ Pro W4"/>
                <a:ea typeface="Meiryo UI" pitchFamily="50" charset="-128"/>
              </a:rPr>
              <a:t>クレジットカード決済にて「</a:t>
            </a:r>
            <a:r>
              <a:rPr lang="ja-JP" altLang="en-US" sz="1400" dirty="0" err="1">
                <a:latin typeface="ヒラギノ丸ゴ Pro W4"/>
                <a:ea typeface="Meiryo UI" pitchFamily="50" charset="-128"/>
              </a:rPr>
              <a:t>しまぽ</a:t>
            </a:r>
            <a:r>
              <a:rPr lang="ja-JP" altLang="en-US" sz="1400" dirty="0">
                <a:latin typeface="ヒラギノ丸ゴ Pro W4"/>
                <a:ea typeface="Meiryo UI" pitchFamily="50" charset="-128"/>
              </a:rPr>
              <a:t>通貨」を購入</a:t>
            </a:r>
            <a:endParaRPr lang="en-US" altLang="ja-JP" sz="1400" dirty="0">
              <a:latin typeface="ヒラギノ丸ゴ Pro W4"/>
              <a:ea typeface="Meiryo UI" pitchFamily="50" charset="-128"/>
            </a:endParaRPr>
          </a:p>
        </p:txBody>
      </p:sp>
      <p:sp>
        <p:nvSpPr>
          <p:cNvPr id="78" name="テキスト ボックス 77">
            <a:extLst>
              <a:ext uri="{FF2B5EF4-FFF2-40B4-BE49-F238E27FC236}">
                <a16:creationId xmlns:a16="http://schemas.microsoft.com/office/drawing/2014/main" xmlns="" id="{F9CDE8C7-B7EA-46BC-94E5-9BA48E09AC60}"/>
              </a:ext>
            </a:extLst>
          </p:cNvPr>
          <p:cNvSpPr txBox="1"/>
          <p:nvPr/>
        </p:nvSpPr>
        <p:spPr>
          <a:xfrm>
            <a:off x="2575331" y="5532362"/>
            <a:ext cx="3466877" cy="954107"/>
          </a:xfrm>
          <a:prstGeom prst="rect">
            <a:avLst/>
          </a:prstGeom>
          <a:noFill/>
        </p:spPr>
        <p:txBody>
          <a:bodyPr wrap="square" rtlCol="0">
            <a:spAutoFit/>
          </a:bodyPr>
          <a:lstStyle/>
          <a:p>
            <a:r>
              <a:rPr lang="ja-JP" altLang="en-US" sz="1400" dirty="0">
                <a:latin typeface="ヒラギノ丸ゴ ProN W4"/>
                <a:ea typeface="Meiryo UI" pitchFamily="50" charset="-128"/>
                <a:cs typeface="Meiryo UI" pitchFamily="50" charset="-128"/>
              </a:rPr>
              <a:t>②購入したし</a:t>
            </a:r>
            <a:r>
              <a:rPr lang="ja-JP" altLang="en-US" sz="1400" dirty="0" err="1">
                <a:latin typeface="ヒラギノ丸ゴ ProN W4"/>
                <a:ea typeface="Meiryo UI" pitchFamily="50" charset="-128"/>
                <a:cs typeface="Meiryo UI" pitchFamily="50" charset="-128"/>
              </a:rPr>
              <a:t>まぽ</a:t>
            </a:r>
            <a:r>
              <a:rPr lang="ja-JP" altLang="en-US" sz="1400" dirty="0">
                <a:latin typeface="ヒラギノ丸ゴ ProN W4"/>
                <a:ea typeface="Meiryo UI" pitchFamily="50" charset="-128"/>
                <a:cs typeface="Meiryo UI" pitchFamily="50" charset="-128"/>
              </a:rPr>
              <a:t>通貨を</a:t>
            </a:r>
            <a:r>
              <a:rPr kumimoji="1" lang="ja-JP" altLang="en-US" sz="1400" dirty="0">
                <a:latin typeface="ヒラギノ丸ゴ ProN W4"/>
                <a:ea typeface="Meiryo UI" pitchFamily="50" charset="-128"/>
                <a:cs typeface="Meiryo UI" pitchFamily="50" charset="-128"/>
              </a:rPr>
              <a:t>加盟店で利用・</a:t>
            </a:r>
            <a:endParaRPr kumimoji="1" lang="en-US" altLang="ja-JP" sz="1400" dirty="0">
              <a:latin typeface="ヒラギノ丸ゴ ProN W4"/>
              <a:ea typeface="Meiryo UI" pitchFamily="50" charset="-128"/>
              <a:cs typeface="Meiryo UI" pitchFamily="50" charset="-128"/>
            </a:endParaRPr>
          </a:p>
          <a:p>
            <a:r>
              <a:rPr kumimoji="1" lang="ja-JP" altLang="en-US" sz="1400" dirty="0">
                <a:latin typeface="ヒラギノ丸ゴ ProN W4"/>
                <a:ea typeface="Meiryo UI" pitchFamily="50" charset="-128"/>
                <a:cs typeface="Meiryo UI" pitchFamily="50" charset="-128"/>
              </a:rPr>
              <a:t>電子スタンプで決済</a:t>
            </a:r>
            <a:endParaRPr kumimoji="1" lang="en-US" altLang="ja-JP" sz="1400" dirty="0">
              <a:latin typeface="ヒラギノ丸ゴ ProN W4"/>
              <a:ea typeface="Meiryo UI" pitchFamily="50" charset="-128"/>
              <a:cs typeface="Meiryo UI" pitchFamily="50" charset="-128"/>
            </a:endParaRPr>
          </a:p>
          <a:p>
            <a:endParaRPr lang="en-US" altLang="ja-JP" sz="1400" dirty="0">
              <a:latin typeface="ヒラギノ丸ゴ ProN W4"/>
              <a:ea typeface="Meiryo UI" pitchFamily="50" charset="-128"/>
              <a:cs typeface="Meiryo UI" pitchFamily="50" charset="-128"/>
            </a:endParaRPr>
          </a:p>
          <a:p>
            <a:r>
              <a:rPr lang="ja-JP" altLang="en-US" sz="1400" dirty="0">
                <a:latin typeface="ヒラギノ丸ゴ ProN W4"/>
                <a:ea typeface="Meiryo UI" pitchFamily="50" charset="-128"/>
                <a:cs typeface="Meiryo UI" pitchFamily="50" charset="-128"/>
              </a:rPr>
              <a:t>③</a:t>
            </a:r>
            <a:r>
              <a:rPr kumimoji="1" lang="ja-JP" altLang="en-US" sz="1400" dirty="0">
                <a:latin typeface="ヒラギノ丸ゴ ProN W4"/>
                <a:ea typeface="Meiryo UI" pitchFamily="50" charset="-128"/>
                <a:cs typeface="Meiryo UI" pitchFamily="50" charset="-128"/>
              </a:rPr>
              <a:t>パスポート提示でサービス等提供</a:t>
            </a:r>
            <a:endParaRPr kumimoji="1" lang="en-US" altLang="ja-JP" sz="1400" dirty="0">
              <a:latin typeface="ヒラギノ丸ゴ ProN W4"/>
              <a:ea typeface="Meiryo UI" pitchFamily="50" charset="-128"/>
              <a:cs typeface="Meiryo UI" pitchFamily="50" charset="-128"/>
            </a:endParaRPr>
          </a:p>
        </p:txBody>
      </p:sp>
      <p:sp>
        <p:nvSpPr>
          <p:cNvPr id="80" name="テキスト ボックス 79">
            <a:extLst>
              <a:ext uri="{FF2B5EF4-FFF2-40B4-BE49-F238E27FC236}">
                <a16:creationId xmlns:a16="http://schemas.microsoft.com/office/drawing/2014/main" xmlns="" id="{7380CDFD-1A25-415E-9A1E-5FCF9132991D}"/>
              </a:ext>
            </a:extLst>
          </p:cNvPr>
          <p:cNvSpPr txBox="1"/>
          <p:nvPr/>
        </p:nvSpPr>
        <p:spPr>
          <a:xfrm>
            <a:off x="7464865" y="4191353"/>
            <a:ext cx="1550928" cy="684803"/>
          </a:xfrm>
          <a:prstGeom prst="rect">
            <a:avLst/>
          </a:prstGeom>
          <a:noFill/>
        </p:spPr>
        <p:txBody>
          <a:bodyPr wrap="square" rtlCol="0">
            <a:spAutoFit/>
          </a:bodyPr>
          <a:lstStyle/>
          <a:p>
            <a:pPr algn="ctr"/>
            <a:r>
              <a:rPr lang="ja-JP" altLang="en-US" sz="1400" dirty="0">
                <a:latin typeface="ヒラギノ丸ゴ ProN W4"/>
                <a:ea typeface="Meiryo UI" pitchFamily="50" charset="-128"/>
                <a:cs typeface="Meiryo UI" pitchFamily="50" charset="-128"/>
              </a:rPr>
              <a:t>④加盟店との</a:t>
            </a:r>
            <a:endParaRPr lang="en-US" altLang="ja-JP" sz="1400" dirty="0">
              <a:latin typeface="ヒラギノ丸ゴ ProN W4"/>
              <a:ea typeface="Meiryo UI" pitchFamily="50" charset="-128"/>
              <a:cs typeface="Meiryo UI" pitchFamily="50" charset="-128"/>
            </a:endParaRPr>
          </a:p>
          <a:p>
            <a:pPr algn="ctr"/>
            <a:r>
              <a:rPr lang="ja-JP" altLang="en-US" sz="1400" dirty="0">
                <a:latin typeface="ヒラギノ丸ゴ ProN W4"/>
                <a:ea typeface="Meiryo UI" pitchFamily="50" charset="-128"/>
                <a:cs typeface="Meiryo UI" pitchFamily="50" charset="-128"/>
              </a:rPr>
              <a:t>精算</a:t>
            </a:r>
            <a:r>
              <a:rPr lang="en-US" altLang="ja-JP" sz="1050" dirty="0">
                <a:solidFill>
                  <a:srgbClr val="3366FF"/>
                </a:solidFill>
                <a:latin typeface="ヒラギノ丸ゴ ProN W4"/>
                <a:ea typeface="Meiryo UI" pitchFamily="50" charset="-128"/>
                <a:cs typeface="Meiryo UI" pitchFamily="50" charset="-128"/>
              </a:rPr>
              <a:t/>
            </a:r>
            <a:br>
              <a:rPr lang="en-US" altLang="ja-JP" sz="1050" dirty="0">
                <a:solidFill>
                  <a:srgbClr val="3366FF"/>
                </a:solidFill>
                <a:latin typeface="ヒラギノ丸ゴ ProN W4"/>
                <a:ea typeface="Meiryo UI" pitchFamily="50" charset="-128"/>
                <a:cs typeface="Meiryo UI" pitchFamily="50" charset="-128"/>
              </a:rPr>
            </a:br>
            <a:endParaRPr kumimoji="1" lang="en-US" altLang="ja-JP" sz="1050" dirty="0">
              <a:solidFill>
                <a:srgbClr val="3366FF"/>
              </a:solidFill>
              <a:latin typeface="ヒラギノ丸ゴ ProN W4"/>
              <a:ea typeface="Meiryo UI" pitchFamily="50" charset="-128"/>
              <a:cs typeface="Meiryo UI" pitchFamily="50" charset="-128"/>
            </a:endParaRPr>
          </a:p>
        </p:txBody>
      </p:sp>
      <p:sp>
        <p:nvSpPr>
          <p:cNvPr id="87" name="正方形/長方形 86">
            <a:extLst>
              <a:ext uri="{FF2B5EF4-FFF2-40B4-BE49-F238E27FC236}">
                <a16:creationId xmlns:a16="http://schemas.microsoft.com/office/drawing/2014/main" xmlns="" id="{37E2D0E9-20CF-4970-B933-433AABD41E1C}"/>
              </a:ext>
            </a:extLst>
          </p:cNvPr>
          <p:cNvSpPr/>
          <p:nvPr/>
        </p:nvSpPr>
        <p:spPr>
          <a:xfrm>
            <a:off x="2712130" y="5037090"/>
            <a:ext cx="209007" cy="14171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ヒラギノ丸ゴ ProN W4"/>
            </a:endParaRPr>
          </a:p>
        </p:txBody>
      </p:sp>
      <p:pic>
        <p:nvPicPr>
          <p:cNvPr id="91" name="Picture 2" descr="C:\Users\T0504941\AppData\Local\Microsoft\Windows\Temporary Internet Files\Content.IE5\AM0NQQL6\lgi01a201404260800[1].jpg">
            <a:extLst>
              <a:ext uri="{FF2B5EF4-FFF2-40B4-BE49-F238E27FC236}">
                <a16:creationId xmlns:a16="http://schemas.microsoft.com/office/drawing/2014/main" xmlns="" id="{144B7FC2-F9B5-4F35-8D74-435ADE43CE3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6181" y="1571109"/>
            <a:ext cx="1343107" cy="1633423"/>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2" descr="C:\Users\T0504941\AppData\Local\Microsoft\Windows\Temporary Internet Files\Content.IE5\AM0NQQL6\lgi01a201404260800[1].jpg">
            <a:extLst>
              <a:ext uri="{FF2B5EF4-FFF2-40B4-BE49-F238E27FC236}">
                <a16:creationId xmlns:a16="http://schemas.microsoft.com/office/drawing/2014/main" xmlns="" id="{748D047C-53F1-4968-9FA1-18D93B566E5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39955" y="3878130"/>
            <a:ext cx="952973" cy="1158960"/>
          </a:xfrm>
          <a:prstGeom prst="rect">
            <a:avLst/>
          </a:prstGeom>
          <a:noFill/>
          <a:extLst>
            <a:ext uri="{909E8E84-426E-40DD-AFC4-6F175D3DCCD1}">
              <a14:hiddenFill xmlns:a14="http://schemas.microsoft.com/office/drawing/2010/main">
                <a:solidFill>
                  <a:srgbClr val="FFFFFF"/>
                </a:solidFill>
              </a14:hiddenFill>
            </a:ext>
          </a:extLst>
        </p:spPr>
      </p:pic>
      <p:pic>
        <p:nvPicPr>
          <p:cNvPr id="93" name="図 92" descr="Screen Shot 2017-02-15 at 9.34.23.png">
            <a:extLst>
              <a:ext uri="{FF2B5EF4-FFF2-40B4-BE49-F238E27FC236}">
                <a16:creationId xmlns:a16="http://schemas.microsoft.com/office/drawing/2014/main" xmlns="" id="{B881FA94-4EB3-4CF9-9BC6-633E39113EE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20340" y="1582947"/>
            <a:ext cx="763217" cy="490261"/>
          </a:xfrm>
          <a:prstGeom prst="rect">
            <a:avLst/>
          </a:prstGeom>
        </p:spPr>
      </p:pic>
      <p:sp>
        <p:nvSpPr>
          <p:cNvPr id="8" name="矢印: 左右 7">
            <a:extLst>
              <a:ext uri="{FF2B5EF4-FFF2-40B4-BE49-F238E27FC236}">
                <a16:creationId xmlns:a16="http://schemas.microsoft.com/office/drawing/2014/main" xmlns="" id="{AAE4DCE7-8B11-42F4-9AE4-81A01C4CE5F7}"/>
              </a:ext>
            </a:extLst>
          </p:cNvPr>
          <p:cNvSpPr/>
          <p:nvPr/>
        </p:nvSpPr>
        <p:spPr>
          <a:xfrm>
            <a:off x="3279103" y="2233796"/>
            <a:ext cx="2056222" cy="735829"/>
          </a:xfrm>
          <a:prstGeom prst="leftRightArrow">
            <a:avLst/>
          </a:prstGeom>
          <a:solidFill>
            <a:schemeClr val="tx2">
              <a:lumMod val="60000"/>
              <a:lumOff val="40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ヒラギノ丸ゴ ProN W4"/>
            </a:endParaRPr>
          </a:p>
        </p:txBody>
      </p:sp>
      <p:sp>
        <p:nvSpPr>
          <p:cNvPr id="25" name="矢印: 上向き折線 24">
            <a:extLst>
              <a:ext uri="{FF2B5EF4-FFF2-40B4-BE49-F238E27FC236}">
                <a16:creationId xmlns:a16="http://schemas.microsoft.com/office/drawing/2014/main" xmlns="" id="{772EEF2E-570D-49F0-B1B3-5A8985C56871}"/>
              </a:ext>
            </a:extLst>
          </p:cNvPr>
          <p:cNvSpPr/>
          <p:nvPr/>
        </p:nvSpPr>
        <p:spPr>
          <a:xfrm rot="5400000">
            <a:off x="493329" y="4105966"/>
            <a:ext cx="1688077" cy="1181495"/>
          </a:xfrm>
          <a:prstGeom prst="bentUpArrow">
            <a:avLst>
              <a:gd name="adj1" fmla="val 26036"/>
              <a:gd name="adj2" fmla="val 25000"/>
              <a:gd name="adj3" fmla="val 25000"/>
            </a:avLst>
          </a:prstGeom>
          <a:solidFill>
            <a:schemeClr val="tx2">
              <a:lumMod val="60000"/>
              <a:lumOff val="40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ヒラギノ丸ゴ ProN W4"/>
            </a:endParaRPr>
          </a:p>
        </p:txBody>
      </p:sp>
      <p:grpSp>
        <p:nvGrpSpPr>
          <p:cNvPr id="94" name="図形グループ 54">
            <a:extLst>
              <a:ext uri="{FF2B5EF4-FFF2-40B4-BE49-F238E27FC236}">
                <a16:creationId xmlns:a16="http://schemas.microsoft.com/office/drawing/2014/main" xmlns="" id="{BDD39AC9-D1B5-4917-A69A-28A0D2777800}"/>
              </a:ext>
            </a:extLst>
          </p:cNvPr>
          <p:cNvGrpSpPr/>
          <p:nvPr/>
        </p:nvGrpSpPr>
        <p:grpSpPr>
          <a:xfrm rot="2780821">
            <a:off x="2945619" y="4351521"/>
            <a:ext cx="560059" cy="1037298"/>
            <a:chOff x="345360" y="4722584"/>
            <a:chExt cx="608323" cy="1251114"/>
          </a:xfrm>
        </p:grpSpPr>
        <p:grpSp>
          <p:nvGrpSpPr>
            <p:cNvPr id="95" name="図形グループ 55">
              <a:extLst>
                <a:ext uri="{FF2B5EF4-FFF2-40B4-BE49-F238E27FC236}">
                  <a16:creationId xmlns:a16="http://schemas.microsoft.com/office/drawing/2014/main" xmlns="" id="{5FCAAFA4-55E7-4E92-ABD0-32DB91B80C1F}"/>
                </a:ext>
              </a:extLst>
            </p:cNvPr>
            <p:cNvGrpSpPr/>
            <p:nvPr/>
          </p:nvGrpSpPr>
          <p:grpSpPr>
            <a:xfrm>
              <a:off x="345360" y="4722584"/>
              <a:ext cx="608323" cy="1251114"/>
              <a:chOff x="6225409" y="3784544"/>
              <a:chExt cx="307502" cy="632426"/>
            </a:xfrm>
          </p:grpSpPr>
          <p:grpSp>
            <p:nvGrpSpPr>
              <p:cNvPr id="97" name="図形グループ 57">
                <a:extLst>
                  <a:ext uri="{FF2B5EF4-FFF2-40B4-BE49-F238E27FC236}">
                    <a16:creationId xmlns:a16="http://schemas.microsoft.com/office/drawing/2014/main" xmlns="" id="{A8F097D3-3D5B-4125-A87C-60484E38FB17}"/>
                  </a:ext>
                </a:extLst>
              </p:cNvPr>
              <p:cNvGrpSpPr/>
              <p:nvPr/>
            </p:nvGrpSpPr>
            <p:grpSpPr>
              <a:xfrm>
                <a:off x="6225409" y="3784544"/>
                <a:ext cx="307502" cy="632426"/>
                <a:chOff x="5240632" y="2107323"/>
                <a:chExt cx="1987590" cy="4087790"/>
              </a:xfrm>
            </p:grpSpPr>
            <p:pic>
              <p:nvPicPr>
                <p:cNvPr id="99" name="図 98" descr="sp.jpg">
                  <a:extLst>
                    <a:ext uri="{FF2B5EF4-FFF2-40B4-BE49-F238E27FC236}">
                      <a16:creationId xmlns:a16="http://schemas.microsoft.com/office/drawing/2014/main" xmlns="" id="{8A5860ED-7F77-4AB0-A4D0-F81867D18BF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240632" y="2107323"/>
                  <a:ext cx="1987590" cy="4087790"/>
                </a:xfrm>
                <a:prstGeom prst="rect">
                  <a:avLst/>
                </a:prstGeom>
              </p:spPr>
            </p:pic>
            <p:pic>
              <p:nvPicPr>
                <p:cNvPr id="100" name="図 99" descr="写真 Apr 10, 1 43 09 PM.png">
                  <a:extLst>
                    <a:ext uri="{FF2B5EF4-FFF2-40B4-BE49-F238E27FC236}">
                      <a16:creationId xmlns:a16="http://schemas.microsoft.com/office/drawing/2014/main" xmlns="" id="{6CCD1F86-C4D8-4355-80E9-3D9081340B8E}"/>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5320446" y="2542283"/>
                  <a:ext cx="1836000" cy="3179428"/>
                </a:xfrm>
                <a:prstGeom prst="rect">
                  <a:avLst/>
                </a:prstGeom>
              </p:spPr>
            </p:pic>
          </p:grpSp>
          <p:sp>
            <p:nvSpPr>
              <p:cNvPr id="98" name="正方形/長方形 97">
                <a:extLst>
                  <a:ext uri="{FF2B5EF4-FFF2-40B4-BE49-F238E27FC236}">
                    <a16:creationId xmlns:a16="http://schemas.microsoft.com/office/drawing/2014/main" xmlns="" id="{943683DA-2C9D-4BCB-BDA7-905ABDA1AD31}"/>
                  </a:ext>
                </a:extLst>
              </p:cNvPr>
              <p:cNvSpPr/>
              <p:nvPr/>
            </p:nvSpPr>
            <p:spPr>
              <a:xfrm>
                <a:off x="6237751" y="3859483"/>
                <a:ext cx="284049" cy="276892"/>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ヒラギノ丸ゴ ProN W4"/>
                  <a:ea typeface="Meiryo UI" pitchFamily="50" charset="-128"/>
                  <a:cs typeface="Meiryo UI" pitchFamily="50" charset="-128"/>
                </a:endParaRPr>
              </a:p>
            </p:txBody>
          </p:sp>
        </p:grpSp>
        <p:pic>
          <p:nvPicPr>
            <p:cNvPr id="96" name="Picture 65">
              <a:extLst>
                <a:ext uri="{FF2B5EF4-FFF2-40B4-BE49-F238E27FC236}">
                  <a16:creationId xmlns:a16="http://schemas.microsoft.com/office/drawing/2014/main" xmlns="" id="{EDC3CD5F-DD6C-4B14-9889-9C577B8C570B}"/>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374341" y="4869201"/>
              <a:ext cx="558000" cy="953832"/>
            </a:xfrm>
            <a:prstGeom prst="rect">
              <a:avLst/>
            </a:prstGeom>
            <a:ln w="57150">
              <a:noFill/>
            </a:ln>
          </p:spPr>
        </p:pic>
      </p:grpSp>
      <p:pic>
        <p:nvPicPr>
          <p:cNvPr id="46" name="Picture 2">
            <a:extLst>
              <a:ext uri="{FF2B5EF4-FFF2-40B4-BE49-F238E27FC236}">
                <a16:creationId xmlns:a16="http://schemas.microsoft.com/office/drawing/2014/main" xmlns="" id="{2D201121-81E7-4B71-9426-B5248C12FCBF}"/>
              </a:ext>
            </a:extLst>
          </p:cNvPr>
          <p:cNvPicPr>
            <a:picLocks noChangeAspect="1" noChangeArrowheads="1"/>
          </p:cNvPicPr>
          <p:nvPr/>
        </p:nvPicPr>
        <p:blipFill rotWithShape="1">
          <a:blip r:embed="rId10" cstate="email">
            <a:clrChange>
              <a:clrFrom>
                <a:srgbClr val="000000"/>
              </a:clrFrom>
              <a:clrTo>
                <a:srgbClr val="000000">
                  <a:alpha val="0"/>
                </a:srgbClr>
              </a:clrTo>
            </a:clrChange>
            <a:extLst>
              <a:ext uri="{28A0092B-C50C-407E-A947-70E740481C1C}">
                <a14:useLocalDpi xmlns:a14="http://schemas.microsoft.com/office/drawing/2010/main"/>
              </a:ext>
            </a:extLst>
          </a:blip>
          <a:srcRect/>
          <a:stretch/>
        </p:blipFill>
        <p:spPr bwMode="auto">
          <a:xfrm>
            <a:off x="3477956" y="4294659"/>
            <a:ext cx="738100" cy="924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 name="矢印: 二方向 33">
            <a:extLst>
              <a:ext uri="{FF2B5EF4-FFF2-40B4-BE49-F238E27FC236}">
                <a16:creationId xmlns:a16="http://schemas.microsoft.com/office/drawing/2014/main" xmlns="" id="{9B0CDE48-8C69-41BC-99CE-882C449945A1}"/>
              </a:ext>
            </a:extLst>
          </p:cNvPr>
          <p:cNvSpPr/>
          <p:nvPr/>
        </p:nvSpPr>
        <p:spPr>
          <a:xfrm>
            <a:off x="6723621" y="3852674"/>
            <a:ext cx="1075544" cy="1578125"/>
          </a:xfrm>
          <a:prstGeom prst="leftUpArrow">
            <a:avLst/>
          </a:prstGeom>
          <a:solidFill>
            <a:schemeClr val="tx2">
              <a:lumMod val="60000"/>
              <a:lumOff val="40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ヒラギノ丸ゴ ProN W4"/>
            </a:endParaRPr>
          </a:p>
        </p:txBody>
      </p:sp>
      <p:pic>
        <p:nvPicPr>
          <p:cNvPr id="107" name="Picture 2" descr="C:\Program Files\Microsoft Office\MEDIA\CAGCAT10\j0205462.wmf">
            <a:extLst>
              <a:ext uri="{FF2B5EF4-FFF2-40B4-BE49-F238E27FC236}">
                <a16:creationId xmlns:a16="http://schemas.microsoft.com/office/drawing/2014/main" xmlns="" id="{D4F681E8-93F6-4D17-B3EC-0A52D93A6275}"/>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892490" y="1006044"/>
            <a:ext cx="1233954" cy="122775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08" name="テキスト ボックス 107">
            <a:extLst>
              <a:ext uri="{FF2B5EF4-FFF2-40B4-BE49-F238E27FC236}">
                <a16:creationId xmlns:a16="http://schemas.microsoft.com/office/drawing/2014/main" xmlns="" id="{C8123B87-97D1-4957-99DE-AC1DD9DBEECC}"/>
              </a:ext>
            </a:extLst>
          </p:cNvPr>
          <p:cNvSpPr txBox="1"/>
          <p:nvPr/>
        </p:nvSpPr>
        <p:spPr>
          <a:xfrm>
            <a:off x="7938104" y="2144847"/>
            <a:ext cx="1135685" cy="307777"/>
          </a:xfrm>
          <a:prstGeom prst="rect">
            <a:avLst/>
          </a:prstGeom>
          <a:noFill/>
          <a:ln>
            <a:noFill/>
          </a:ln>
        </p:spPr>
        <p:txBody>
          <a:bodyPr vert="horz" wrap="square" rtlCol="0" anchor="b" anchorCtr="0">
            <a:spAutoFit/>
          </a:bodyPr>
          <a:lstStyle/>
          <a:p>
            <a:pPr algn="ctr" fontAlgn="auto">
              <a:spcBef>
                <a:spcPts val="0"/>
              </a:spcBef>
              <a:spcAft>
                <a:spcPts val="0"/>
              </a:spcAft>
            </a:pPr>
            <a:r>
              <a:rPr lang="ja-JP" altLang="en-US" sz="1400" dirty="0">
                <a:solidFill>
                  <a:srgbClr val="000000"/>
                </a:solidFill>
                <a:latin typeface="ヒラギノ丸ゴ ProN W4"/>
                <a:ea typeface="ヒラギノ丸ゴ ProN W4"/>
                <a:cs typeface="ヒラギノ丸ゴ ProN W4"/>
              </a:rPr>
              <a:t>東京都</a:t>
            </a:r>
          </a:p>
        </p:txBody>
      </p:sp>
      <p:pic>
        <p:nvPicPr>
          <p:cNvPr id="109" name="図 108" descr="1461215410_Money.png">
            <a:extLst>
              <a:ext uri="{FF2B5EF4-FFF2-40B4-BE49-F238E27FC236}">
                <a16:creationId xmlns:a16="http://schemas.microsoft.com/office/drawing/2014/main" xmlns="" id="{B87250BF-2561-43E6-BFD0-731F76DE6FD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551166" y="4635204"/>
            <a:ext cx="1403303" cy="1295357"/>
          </a:xfrm>
          <a:prstGeom prst="rect">
            <a:avLst/>
          </a:prstGeom>
        </p:spPr>
      </p:pic>
      <p:pic>
        <p:nvPicPr>
          <p:cNvPr id="110" name="Picture 5" descr="\\10.68.128.15\Promotion\地域振興係\101_01 多摩・島しょ・小笠原関連\０８．東京諸島観光情報推進協議会\０８．東京諸島観光連携推進協議会【H25～新規】\平成28年度\東京島めぐりパスポート（しまぽ）\しまぽロゴ\しまぽ　表紙1.jpg">
            <a:extLst>
              <a:ext uri="{FF2B5EF4-FFF2-40B4-BE49-F238E27FC236}">
                <a16:creationId xmlns:a16="http://schemas.microsoft.com/office/drawing/2014/main" xmlns="" id="{009E6116-3BF1-4104-941A-E25829A058F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78016" y="5547708"/>
            <a:ext cx="612070" cy="869959"/>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6" descr="\\10.68.128.15\Promotion\地域振興係\101_01 多摩・島しょ・小笠原関連\０８．東京諸島観光情報推進協議会\０８．東京諸島観光連携推進協議会【H25～新規】\平成28年度\東京島めぐりパスポート（しまぽ）\しまぽロゴ\しまぽ　表紙2.jpg">
            <a:extLst>
              <a:ext uri="{FF2B5EF4-FFF2-40B4-BE49-F238E27FC236}">
                <a16:creationId xmlns:a16="http://schemas.microsoft.com/office/drawing/2014/main" xmlns="" id="{DCF6B37B-1DC2-4F3C-BDAE-A69FFCFA02B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06754" y="5555244"/>
            <a:ext cx="550601" cy="781766"/>
          </a:xfrm>
          <a:prstGeom prst="rect">
            <a:avLst/>
          </a:prstGeom>
          <a:noFill/>
          <a:extLst>
            <a:ext uri="{909E8E84-426E-40DD-AFC4-6F175D3DCCD1}">
              <a14:hiddenFill xmlns:a14="http://schemas.microsoft.com/office/drawing/2010/main">
                <a:solidFill>
                  <a:srgbClr val="FFFFFF"/>
                </a:solidFill>
              </a14:hiddenFill>
            </a:ext>
          </a:extLst>
        </p:spPr>
      </p:pic>
      <p:sp>
        <p:nvSpPr>
          <p:cNvPr id="112" name="テキスト ボックス 111">
            <a:extLst>
              <a:ext uri="{FF2B5EF4-FFF2-40B4-BE49-F238E27FC236}">
                <a16:creationId xmlns:a16="http://schemas.microsoft.com/office/drawing/2014/main" xmlns="" id="{7FACFD47-3355-42D8-9A38-CCCE452F573F}"/>
              </a:ext>
            </a:extLst>
          </p:cNvPr>
          <p:cNvSpPr txBox="1"/>
          <p:nvPr/>
        </p:nvSpPr>
        <p:spPr>
          <a:xfrm>
            <a:off x="207420" y="6399455"/>
            <a:ext cx="2208944" cy="276999"/>
          </a:xfrm>
          <a:prstGeom prst="rect">
            <a:avLst/>
          </a:prstGeom>
          <a:noFill/>
        </p:spPr>
        <p:txBody>
          <a:bodyPr wrap="square" rtlCol="0">
            <a:spAutoFit/>
          </a:bodyPr>
          <a:lstStyle/>
          <a:p>
            <a:pPr algn="ctr" fontAlgn="auto">
              <a:spcBef>
                <a:spcPts val="0"/>
              </a:spcBef>
              <a:spcAft>
                <a:spcPts val="0"/>
              </a:spcAft>
            </a:pPr>
            <a:r>
              <a:rPr lang="en-US" altLang="ja-JP" sz="1200" dirty="0">
                <a:solidFill>
                  <a:srgbClr val="000000"/>
                </a:solidFill>
                <a:latin typeface="ヒラギノ丸ゴ ProN W4"/>
                <a:ea typeface="ヒラギノ丸ゴ ProN W4"/>
                <a:cs typeface="ヒラギノ丸ゴ ProN W4"/>
              </a:rPr>
              <a:t>(</a:t>
            </a:r>
            <a:r>
              <a:rPr lang="ja-JP" altLang="en-US" sz="1200" dirty="0">
                <a:solidFill>
                  <a:srgbClr val="000000"/>
                </a:solidFill>
                <a:latin typeface="ヒラギノ丸ゴ ProN W4"/>
                <a:ea typeface="ヒラギノ丸ゴ ProN W4"/>
                <a:cs typeface="ヒラギノ丸ゴ ProN W4"/>
              </a:rPr>
              <a:t>紙製パスポート</a:t>
            </a:r>
            <a:r>
              <a:rPr lang="en-US" altLang="ja-JP" sz="1200" dirty="0">
                <a:solidFill>
                  <a:srgbClr val="000000"/>
                </a:solidFill>
                <a:latin typeface="ヒラギノ丸ゴ ProN W4"/>
                <a:ea typeface="ヒラギノ丸ゴ ProN W4"/>
                <a:cs typeface="ヒラギノ丸ゴ ProN W4"/>
              </a:rPr>
              <a:t>)※</a:t>
            </a:r>
            <a:r>
              <a:rPr lang="ja-JP" altLang="en-US" sz="1200" dirty="0">
                <a:solidFill>
                  <a:srgbClr val="000000"/>
                </a:solidFill>
                <a:latin typeface="ヒラギノ丸ゴ ProN W4"/>
                <a:ea typeface="ヒラギノ丸ゴ ProN W4"/>
                <a:cs typeface="ヒラギノ丸ゴ ProN W4"/>
              </a:rPr>
              <a:t>継続運用</a:t>
            </a:r>
          </a:p>
        </p:txBody>
      </p:sp>
      <p:pic>
        <p:nvPicPr>
          <p:cNvPr id="49" name="図 48" descr="Screen Shot 2017-05-19 at 13.25.52.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650112" y="1649147"/>
            <a:ext cx="951066" cy="319828"/>
          </a:xfrm>
          <a:prstGeom prst="rect">
            <a:avLst/>
          </a:prstGeom>
        </p:spPr>
      </p:pic>
      <p:sp>
        <p:nvSpPr>
          <p:cNvPr id="51" name="テキスト ボックス 50"/>
          <p:cNvSpPr txBox="1"/>
          <p:nvPr/>
        </p:nvSpPr>
        <p:spPr>
          <a:xfrm>
            <a:off x="6611813" y="1582947"/>
            <a:ext cx="779670" cy="338554"/>
          </a:xfrm>
          <a:prstGeom prst="rect">
            <a:avLst/>
          </a:prstGeom>
          <a:noFill/>
        </p:spPr>
        <p:txBody>
          <a:bodyPr wrap="square" rtlCol="0" anchor="ctr">
            <a:spAutoFit/>
          </a:bodyPr>
          <a:lstStyle/>
          <a:p>
            <a:r>
              <a:rPr lang="ja-JP" altLang="en-US" sz="1600" b="1" dirty="0">
                <a:latin typeface="Meiryo UI" panose="020B0604030504040204" pitchFamily="50" charset="-128"/>
                <a:ea typeface="Meiryo UI" panose="020B0604030504040204" pitchFamily="50" charset="-128"/>
                <a:cs typeface="ヒラギノ丸ゴ ProN W4"/>
              </a:rPr>
              <a:t>　</a:t>
            </a:r>
            <a:r>
              <a:rPr lang="en-US" altLang="ja-JP" sz="1600" b="1" dirty="0">
                <a:latin typeface="Meiryo UI" panose="020B0604030504040204" pitchFamily="50" charset="-128"/>
                <a:ea typeface="Meiryo UI" panose="020B0604030504040204" pitchFamily="50" charset="-128"/>
                <a:cs typeface="ヒラギノ丸ゴ ProN W4"/>
              </a:rPr>
              <a:t>JTB</a:t>
            </a:r>
          </a:p>
        </p:txBody>
      </p:sp>
      <p:sp>
        <p:nvSpPr>
          <p:cNvPr id="52" name="楕円 1">
            <a:extLst>
              <a:ext uri="{FF2B5EF4-FFF2-40B4-BE49-F238E27FC236}">
                <a16:creationId xmlns:a16="http://schemas.microsoft.com/office/drawing/2014/main" xmlns="" id="{FC717CAD-F42C-4621-8711-16A9C5B8D400}"/>
              </a:ext>
            </a:extLst>
          </p:cNvPr>
          <p:cNvSpPr/>
          <p:nvPr/>
        </p:nvSpPr>
        <p:spPr>
          <a:xfrm>
            <a:off x="7119923" y="2903253"/>
            <a:ext cx="1964379" cy="1042409"/>
          </a:xfrm>
          <a:prstGeom prst="ellipse">
            <a:avLst/>
          </a:prstGeom>
          <a:solidFill>
            <a:schemeClr val="accent3">
              <a:lumMod val="75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1100" dirty="0">
                <a:solidFill>
                  <a:schemeClr val="bg1"/>
                </a:solidFill>
                <a:latin typeface="Meiryo UI" panose="020B0604030504040204" pitchFamily="50" charset="-128"/>
                <a:ea typeface="Meiryo UI" panose="020B0604030504040204" pitchFamily="50" charset="-128"/>
                <a:cs typeface="ヒラギノ丸ゴ ProN W4"/>
              </a:rPr>
              <a:t>東京諸島観光連携推進協議会</a:t>
            </a:r>
          </a:p>
        </p:txBody>
      </p:sp>
      <p:grpSp>
        <p:nvGrpSpPr>
          <p:cNvPr id="62" name="図形グループ 54">
            <a:extLst>
              <a:ext uri="{FF2B5EF4-FFF2-40B4-BE49-F238E27FC236}">
                <a16:creationId xmlns:a16="http://schemas.microsoft.com/office/drawing/2014/main" xmlns="" id="{CE3F25DB-76CD-4484-817C-F5B0ADCE0E4D}"/>
              </a:ext>
            </a:extLst>
          </p:cNvPr>
          <p:cNvGrpSpPr/>
          <p:nvPr/>
        </p:nvGrpSpPr>
        <p:grpSpPr>
          <a:xfrm>
            <a:off x="2053035" y="2132811"/>
            <a:ext cx="597833" cy="1107981"/>
            <a:chOff x="345360" y="4722584"/>
            <a:chExt cx="608323" cy="1251114"/>
          </a:xfrm>
        </p:grpSpPr>
        <p:grpSp>
          <p:nvGrpSpPr>
            <p:cNvPr id="63" name="図形グループ 55">
              <a:extLst>
                <a:ext uri="{FF2B5EF4-FFF2-40B4-BE49-F238E27FC236}">
                  <a16:creationId xmlns:a16="http://schemas.microsoft.com/office/drawing/2014/main" xmlns="" id="{91678496-EE46-45C6-A5A4-C83CCD63A5CE}"/>
                </a:ext>
              </a:extLst>
            </p:cNvPr>
            <p:cNvGrpSpPr/>
            <p:nvPr/>
          </p:nvGrpSpPr>
          <p:grpSpPr>
            <a:xfrm>
              <a:off x="345360" y="4722584"/>
              <a:ext cx="608323" cy="1251114"/>
              <a:chOff x="6225409" y="3784544"/>
              <a:chExt cx="307502" cy="632426"/>
            </a:xfrm>
          </p:grpSpPr>
          <p:grpSp>
            <p:nvGrpSpPr>
              <p:cNvPr id="65" name="図形グループ 57">
                <a:extLst>
                  <a:ext uri="{FF2B5EF4-FFF2-40B4-BE49-F238E27FC236}">
                    <a16:creationId xmlns:a16="http://schemas.microsoft.com/office/drawing/2014/main" xmlns="" id="{2F34403D-CC14-44D4-AFBB-9C94EC28A6DB}"/>
                  </a:ext>
                </a:extLst>
              </p:cNvPr>
              <p:cNvGrpSpPr/>
              <p:nvPr/>
            </p:nvGrpSpPr>
            <p:grpSpPr>
              <a:xfrm>
                <a:off x="6225409" y="3784544"/>
                <a:ext cx="307502" cy="632426"/>
                <a:chOff x="5240632" y="2107323"/>
                <a:chExt cx="1987590" cy="4087790"/>
              </a:xfrm>
            </p:grpSpPr>
            <p:pic>
              <p:nvPicPr>
                <p:cNvPr id="67" name="図 66" descr="sp.jpg">
                  <a:extLst>
                    <a:ext uri="{FF2B5EF4-FFF2-40B4-BE49-F238E27FC236}">
                      <a16:creationId xmlns:a16="http://schemas.microsoft.com/office/drawing/2014/main" xmlns="" id="{81241A20-8FE7-4059-8268-717C5071F5D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240632" y="2107323"/>
                  <a:ext cx="1987590" cy="4087790"/>
                </a:xfrm>
                <a:prstGeom prst="rect">
                  <a:avLst/>
                </a:prstGeom>
              </p:spPr>
            </p:pic>
            <p:pic>
              <p:nvPicPr>
                <p:cNvPr id="68" name="図 67" descr="写真 Apr 10, 1 43 09 PM.png">
                  <a:extLst>
                    <a:ext uri="{FF2B5EF4-FFF2-40B4-BE49-F238E27FC236}">
                      <a16:creationId xmlns:a16="http://schemas.microsoft.com/office/drawing/2014/main" xmlns="" id="{18D2AC2C-8291-4C74-9D5A-302CA34F7253}"/>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5320446" y="2542283"/>
                  <a:ext cx="1836000" cy="3179428"/>
                </a:xfrm>
                <a:prstGeom prst="rect">
                  <a:avLst/>
                </a:prstGeom>
              </p:spPr>
            </p:pic>
          </p:grpSp>
          <p:sp>
            <p:nvSpPr>
              <p:cNvPr id="66" name="正方形/長方形 65">
                <a:extLst>
                  <a:ext uri="{FF2B5EF4-FFF2-40B4-BE49-F238E27FC236}">
                    <a16:creationId xmlns:a16="http://schemas.microsoft.com/office/drawing/2014/main" xmlns="" id="{825A5260-9105-49E8-A733-0EBCFD4E426C}"/>
                  </a:ext>
                </a:extLst>
              </p:cNvPr>
              <p:cNvSpPr/>
              <p:nvPr/>
            </p:nvSpPr>
            <p:spPr>
              <a:xfrm>
                <a:off x="6237751" y="3859483"/>
                <a:ext cx="284049" cy="276892"/>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ヒラギノ丸ゴ ProN W4"/>
                  <a:ea typeface="Meiryo UI" pitchFamily="50" charset="-128"/>
                  <a:cs typeface="Meiryo UI" pitchFamily="50" charset="-128"/>
                </a:endParaRPr>
              </a:p>
            </p:txBody>
          </p:sp>
        </p:grpSp>
        <p:pic>
          <p:nvPicPr>
            <p:cNvPr id="64" name="Picture 65">
              <a:extLst>
                <a:ext uri="{FF2B5EF4-FFF2-40B4-BE49-F238E27FC236}">
                  <a16:creationId xmlns:a16="http://schemas.microsoft.com/office/drawing/2014/main" xmlns="" id="{B272A357-C0DB-41D7-8A7B-84CDF7A1F49A}"/>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374341" y="4869201"/>
              <a:ext cx="558000" cy="953832"/>
            </a:xfrm>
            <a:prstGeom prst="rect">
              <a:avLst/>
            </a:prstGeom>
            <a:ln w="57150">
              <a:noFill/>
            </a:ln>
          </p:spPr>
        </p:pic>
      </p:grpSp>
      <p:pic>
        <p:nvPicPr>
          <p:cNvPr id="53" name="グラフィックス 52" descr="ストア">
            <a:extLst>
              <a:ext uri="{FF2B5EF4-FFF2-40B4-BE49-F238E27FC236}">
                <a16:creationId xmlns:a16="http://schemas.microsoft.com/office/drawing/2014/main" xmlns="" id="{2EEAE9E1-9AB5-4A76-A87B-EF33022073C7}"/>
              </a:ext>
            </a:extLst>
          </p:cNvPr>
          <p:cNvPicPr>
            <a:picLocks noChangeAspect="1"/>
          </p:cNvPicPr>
          <p:nvPr/>
        </p:nvPicPr>
        <p:blipFill>
          <a:blip r:embed="rId16">
            <a:extLst>
              <a:ext uri="{96DAC541-7B7A-43D3-8B79-37D633B846F1}">
                <asvg:svgBlip xmlns:asvg="http://schemas.microsoft.com/office/drawing/2016/SVG/main" xmlns="" r:embed="rId17"/>
              </a:ext>
            </a:extLst>
          </a:blip>
          <a:stretch>
            <a:fillRect/>
          </a:stretch>
        </p:blipFill>
        <p:spPr>
          <a:xfrm>
            <a:off x="4404353" y="3972374"/>
            <a:ext cx="1612512" cy="1311611"/>
          </a:xfrm>
          <a:prstGeom prst="rect">
            <a:avLst/>
          </a:prstGeom>
        </p:spPr>
      </p:pic>
    </p:spTree>
    <p:extLst>
      <p:ext uri="{BB962C8B-B14F-4D97-AF65-F5344CB8AC3E}">
        <p14:creationId xmlns:p14="http://schemas.microsoft.com/office/powerpoint/2010/main" val="1123511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タイトル 5"/>
          <p:cNvSpPr>
            <a:spLocks noGrp="1"/>
          </p:cNvSpPr>
          <p:nvPr>
            <p:ph type="title"/>
          </p:nvPr>
        </p:nvSpPr>
        <p:spPr>
          <a:xfrm>
            <a:off x="457200" y="425963"/>
            <a:ext cx="8229600" cy="626373"/>
          </a:xfrm>
          <a:prstGeom prst="rect">
            <a:avLst/>
          </a:prstGeom>
        </p:spPr>
        <p:txBody>
          <a:bodyPr>
            <a:normAutofit/>
          </a:bodyPr>
          <a:lstStyle/>
          <a:p>
            <a:r>
              <a:rPr lang="en-US" altLang="ja-JP" sz="1800" dirty="0">
                <a:cs typeface="ヒラギノ丸ゴ Pro W4"/>
              </a:rPr>
              <a:t>2</a:t>
            </a:r>
            <a:r>
              <a:rPr kumimoji="1" lang="en-US" altLang="ja-JP" sz="1800" dirty="0">
                <a:cs typeface="ヒラギノ丸ゴ Pro W4"/>
              </a:rPr>
              <a:t>.</a:t>
            </a:r>
            <a:r>
              <a:rPr kumimoji="1" lang="ja-JP" altLang="en-US" sz="1800" dirty="0">
                <a:cs typeface="ヒラギノ丸ゴ Pro W4"/>
              </a:rPr>
              <a:t> </a:t>
            </a:r>
            <a:r>
              <a:rPr kumimoji="1" lang="ja-JP" altLang="en-US" sz="1800" dirty="0" err="1">
                <a:cs typeface="ヒラギノ丸ゴ Pro W4"/>
              </a:rPr>
              <a:t>しまぽ</a:t>
            </a:r>
            <a:r>
              <a:rPr kumimoji="1" lang="ja-JP" altLang="en-US" sz="1800" dirty="0">
                <a:cs typeface="ヒラギノ丸ゴ Pro W4"/>
              </a:rPr>
              <a:t>通貨について</a:t>
            </a:r>
          </a:p>
        </p:txBody>
      </p:sp>
      <p:sp>
        <p:nvSpPr>
          <p:cNvPr id="73" name="コンテンツ プレースホルダー 3"/>
          <p:cNvSpPr>
            <a:spLocks noGrp="1"/>
          </p:cNvSpPr>
          <p:nvPr>
            <p:ph idx="4294967295"/>
          </p:nvPr>
        </p:nvSpPr>
        <p:spPr>
          <a:xfrm>
            <a:off x="530934" y="959352"/>
            <a:ext cx="8155865" cy="626575"/>
          </a:xfrm>
          <a:prstGeom prst="rect">
            <a:avLst/>
          </a:prstGeom>
        </p:spPr>
        <p:txBody>
          <a:bodyPr>
            <a:normAutofit/>
          </a:bodyPr>
          <a:lstStyle/>
          <a:p>
            <a:pPr marL="0" lvl="0" indent="0">
              <a:lnSpc>
                <a:spcPct val="120000"/>
              </a:lnSpc>
              <a:buNone/>
              <a:defRPr/>
            </a:pPr>
            <a:r>
              <a:rPr lang="ja-JP" altLang="en-US" sz="1400" dirty="0" err="1">
                <a:latin typeface="Meiryo UI" panose="020B0604030504040204" pitchFamily="50" charset="-128"/>
                <a:ea typeface="Meiryo UI" panose="020B0604030504040204" pitchFamily="50" charset="-128"/>
              </a:rPr>
              <a:t>しまぽ</a:t>
            </a:r>
            <a:r>
              <a:rPr lang="ja-JP" altLang="en-US" sz="1400" dirty="0">
                <a:latin typeface="Meiryo UI" panose="020B0604030504040204" pitchFamily="50" charset="-128"/>
                <a:ea typeface="Meiryo UI" panose="020B0604030504040204" pitchFamily="50" charset="-128"/>
              </a:rPr>
              <a:t>通貨はクレジットカードで購入し、スマートフォンを利用した電子決済を行います。</a:t>
            </a:r>
            <a:endParaRPr lang="en-US" altLang="ja-JP" sz="1400" dirty="0">
              <a:latin typeface="Meiryo UI" panose="020B0604030504040204" pitchFamily="50" charset="-128"/>
              <a:ea typeface="Meiryo UI" panose="020B0604030504040204" pitchFamily="50" charset="-128"/>
            </a:endParaRPr>
          </a:p>
        </p:txBody>
      </p:sp>
      <p:sp>
        <p:nvSpPr>
          <p:cNvPr id="7" name="スライド番号プレースホルダー 9"/>
          <p:cNvSpPr txBox="1">
            <a:spLocks/>
          </p:cNvSpPr>
          <p:nvPr/>
        </p:nvSpPr>
        <p:spPr>
          <a:xfrm>
            <a:off x="6479278" y="6567195"/>
            <a:ext cx="2311400" cy="215313"/>
          </a:xfrm>
          <a:prstGeom prst="rect">
            <a:avLst/>
          </a:prstGeom>
        </p:spPr>
        <p:txBody>
          <a:bodyPr vert="horz" lIns="91440" tIns="45720" rIns="91440" bIns="45720" rtlCol="0" anchor="ctr"/>
          <a:lstStyle>
            <a:defPPr>
              <a:defRPr lang="ja-JP"/>
            </a:defPPr>
            <a:lvl1pPr marL="0" algn="r" defTabSz="457200" rtl="0" eaLnBrk="1" latinLnBrk="0" hangingPunct="1">
              <a:defRPr kumimoji="1" sz="1200" kern="1200">
                <a:solidFill>
                  <a:schemeClr val="tx1">
                    <a:tint val="75000"/>
                  </a:schemeClr>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fld id="{B1946512-26A0-2943-97A2-6EA47330DC2E}" type="slidenum">
              <a:rPr lang="ja-JP" altLang="en-US" smtClean="0">
                <a:latin typeface="Meiryo UI" panose="020B0604030504040204" pitchFamily="50" charset="-128"/>
                <a:ea typeface="Meiryo UI" panose="020B0604030504040204" pitchFamily="50" charset="-128"/>
                <a:cs typeface="Meiryo UI" panose="020B0604030504040204" pitchFamily="50" charset="-128"/>
              </a:rPr>
              <a:pPr/>
              <a:t>6</a:t>
            </a:fld>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角丸四角形 36"/>
          <p:cNvSpPr/>
          <p:nvPr/>
        </p:nvSpPr>
        <p:spPr>
          <a:xfrm>
            <a:off x="368538" y="4015058"/>
            <a:ext cx="8424757" cy="2762434"/>
          </a:xfrm>
          <a:prstGeom prst="roundRect">
            <a:avLst>
              <a:gd name="adj" fmla="val 5976"/>
            </a:avLst>
          </a:prstGeom>
          <a:solidFill>
            <a:srgbClr val="FFC000"/>
          </a:solidFill>
          <a:ln w="38100">
            <a:solidFill>
              <a:schemeClr val="tx1"/>
            </a:solid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400" dirty="0">
              <a:solidFill>
                <a:schemeClr val="tx1"/>
              </a:solidFill>
              <a:latin typeface="Meiryo UI" panose="020B0604030504040204" pitchFamily="50" charset="-128"/>
              <a:ea typeface="Meiryo UI" panose="020B0604030504040204" pitchFamily="50" charset="-128"/>
              <a:cs typeface="ヒラギノ丸ゴ ProN W4"/>
            </a:endParaRPr>
          </a:p>
        </p:txBody>
      </p:sp>
      <p:pic>
        <p:nvPicPr>
          <p:cNvPr id="38" name="図 37" descr="user_male-12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9558" y="2075852"/>
            <a:ext cx="540642" cy="540642"/>
          </a:xfrm>
          <a:prstGeom prst="rect">
            <a:avLst/>
          </a:prstGeom>
        </p:spPr>
      </p:pic>
      <p:sp>
        <p:nvSpPr>
          <p:cNvPr id="39" name="テキスト ボックス 38"/>
          <p:cNvSpPr txBox="1"/>
          <p:nvPr/>
        </p:nvSpPr>
        <p:spPr>
          <a:xfrm>
            <a:off x="302599" y="2588357"/>
            <a:ext cx="611945" cy="276999"/>
          </a:xfrm>
          <a:prstGeom prst="rect">
            <a:avLst/>
          </a:prstGeom>
          <a:noFill/>
        </p:spPr>
        <p:txBody>
          <a:bodyPr wrap="square" rtlCol="0">
            <a:spAutoFit/>
          </a:bodyPr>
          <a:lstStyle/>
          <a:p>
            <a:pPr algn="ctr"/>
            <a:r>
              <a:rPr kumimoji="1" lang="ja-JP" altLang="en-US" sz="1200" u="sng" dirty="0">
                <a:latin typeface="Meiryo UI" panose="020B0604030504040204" pitchFamily="50" charset="-128"/>
                <a:ea typeface="Meiryo UI" panose="020B0604030504040204" pitchFamily="50" charset="-128"/>
                <a:cs typeface="ヒラギノ丸ゴ ProN W4"/>
              </a:rPr>
              <a:t>お客様</a:t>
            </a:r>
          </a:p>
        </p:txBody>
      </p:sp>
      <p:pic>
        <p:nvPicPr>
          <p:cNvPr id="40" name="図 39" descr="Screen Shot 2017-03-22 at 11.12.2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024" y="1375181"/>
            <a:ext cx="1351584" cy="2508346"/>
          </a:xfrm>
          <a:prstGeom prst="rect">
            <a:avLst/>
          </a:prstGeom>
        </p:spPr>
      </p:pic>
      <p:sp>
        <p:nvSpPr>
          <p:cNvPr id="41" name="テキスト ボックス 40"/>
          <p:cNvSpPr txBox="1"/>
          <p:nvPr/>
        </p:nvSpPr>
        <p:spPr>
          <a:xfrm>
            <a:off x="1074349" y="1814604"/>
            <a:ext cx="1210169" cy="430330"/>
          </a:xfrm>
          <a:prstGeom prst="rect">
            <a:avLst/>
          </a:prstGeom>
          <a:solidFill>
            <a:srgbClr val="000090"/>
          </a:solidFill>
          <a:ln>
            <a:solidFill>
              <a:srgbClr val="FFFFFF"/>
            </a:solidFill>
          </a:ln>
        </p:spPr>
        <p:txBody>
          <a:bodyPr wrap="square" rtlCol="0" anchor="ctr">
            <a:noAutofit/>
          </a:bodyPr>
          <a:lstStyle/>
          <a:p>
            <a:pPr algn="ctr"/>
            <a:r>
              <a:rPr kumimoji="1" lang="ja-JP" altLang="en-US" sz="800" dirty="0">
                <a:solidFill>
                  <a:srgbClr val="FFD247"/>
                </a:solidFill>
                <a:latin typeface="Meiryo UI" panose="020B0604030504040204" pitchFamily="50" charset="-128"/>
                <a:ea typeface="Meiryo UI" panose="020B0604030504040204" pitchFamily="50" charset="-128"/>
                <a:cs typeface="ヒラギノ丸ゴ ProN W4"/>
              </a:rPr>
              <a:t>東京島めぐり</a:t>
            </a:r>
            <a:r>
              <a:rPr lang="en-US" altLang="ja-JP" sz="800" dirty="0">
                <a:solidFill>
                  <a:srgbClr val="FFD247"/>
                </a:solidFill>
                <a:latin typeface="Meiryo UI" panose="020B0604030504040204" pitchFamily="50" charset="-128"/>
                <a:ea typeface="Meiryo UI" panose="020B0604030504040204" pitchFamily="50" charset="-128"/>
                <a:cs typeface="ヒラギノ丸ゴ ProN W4"/>
              </a:rPr>
              <a:t>PASSPORT</a:t>
            </a:r>
            <a:endParaRPr kumimoji="1" lang="en-US" altLang="ja-JP" sz="800" dirty="0">
              <a:solidFill>
                <a:srgbClr val="FFD247"/>
              </a:solidFill>
              <a:latin typeface="Meiryo UI" panose="020B0604030504040204" pitchFamily="50" charset="-128"/>
              <a:ea typeface="Meiryo UI" panose="020B0604030504040204" pitchFamily="50" charset="-128"/>
              <a:cs typeface="ヒラギノ丸ゴ ProN W4"/>
            </a:endParaRPr>
          </a:p>
        </p:txBody>
      </p:sp>
      <p:sp>
        <p:nvSpPr>
          <p:cNvPr id="42" name="角丸四角形 41"/>
          <p:cNvSpPr/>
          <p:nvPr/>
        </p:nvSpPr>
        <p:spPr>
          <a:xfrm>
            <a:off x="1130460" y="2925397"/>
            <a:ext cx="1054405" cy="388569"/>
          </a:xfrm>
          <a:prstGeom prst="roundRect">
            <a:avLst>
              <a:gd name="adj" fmla="val 50000"/>
            </a:avLst>
          </a:prstGeom>
          <a:solidFill>
            <a:srgbClr val="00FF8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1000" dirty="0">
                <a:solidFill>
                  <a:schemeClr val="tx1"/>
                </a:solidFill>
                <a:latin typeface="Meiryo UI" panose="020B0604030504040204" pitchFamily="50" charset="-128"/>
                <a:ea typeface="Meiryo UI" panose="020B0604030504040204" pitchFamily="50" charset="-128"/>
                <a:cs typeface="ヒラギノ丸ゴ ProN W4"/>
              </a:rPr>
              <a:t>スタンプラリー</a:t>
            </a:r>
            <a:endParaRPr kumimoji="1" lang="en-US" altLang="ja-JP" sz="1000" dirty="0">
              <a:solidFill>
                <a:schemeClr val="tx1"/>
              </a:solidFill>
              <a:latin typeface="Meiryo UI" panose="020B0604030504040204" pitchFamily="50" charset="-128"/>
              <a:ea typeface="Meiryo UI" panose="020B0604030504040204" pitchFamily="50" charset="-128"/>
              <a:cs typeface="ヒラギノ丸ゴ ProN W4"/>
            </a:endParaRPr>
          </a:p>
          <a:p>
            <a:pPr algn="ctr"/>
            <a:r>
              <a:rPr lang="ja-JP" altLang="en-US" sz="1000" dirty="0">
                <a:solidFill>
                  <a:schemeClr val="tx1"/>
                </a:solidFill>
                <a:latin typeface="Meiryo UI" panose="020B0604030504040204" pitchFamily="50" charset="-128"/>
                <a:ea typeface="Meiryo UI" panose="020B0604030504040204" pitchFamily="50" charset="-128"/>
                <a:cs typeface="ヒラギノ丸ゴ ProN W4"/>
              </a:rPr>
              <a:t>はこちら</a:t>
            </a:r>
            <a:endParaRPr kumimoji="1" lang="ja-JP" altLang="en-US" sz="1000" dirty="0">
              <a:solidFill>
                <a:schemeClr val="tx1"/>
              </a:solidFill>
              <a:latin typeface="Meiryo UI" panose="020B0604030504040204" pitchFamily="50" charset="-128"/>
              <a:ea typeface="Meiryo UI" panose="020B0604030504040204" pitchFamily="50" charset="-128"/>
              <a:cs typeface="ヒラギノ丸ゴ ProN W4"/>
            </a:endParaRPr>
          </a:p>
        </p:txBody>
      </p:sp>
      <p:sp>
        <p:nvSpPr>
          <p:cNvPr id="44" name="正方形/長方形 43"/>
          <p:cNvSpPr/>
          <p:nvPr/>
        </p:nvSpPr>
        <p:spPr>
          <a:xfrm>
            <a:off x="3789239" y="3659852"/>
            <a:ext cx="246488" cy="2236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Meiryo UI" panose="020B0604030504040204" pitchFamily="50" charset="-128"/>
              <a:ea typeface="Meiryo UI" panose="020B0604030504040204" pitchFamily="50" charset="-128"/>
              <a:cs typeface="ヒラギノ丸ゴ ProN W4"/>
            </a:endParaRPr>
          </a:p>
        </p:txBody>
      </p:sp>
      <p:pic>
        <p:nvPicPr>
          <p:cNvPr id="45" name="図 44" descr="Screen Shot 2017-02-15 at 9.23.3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8640" y="1849693"/>
            <a:ext cx="1198679" cy="2013124"/>
          </a:xfrm>
          <a:prstGeom prst="rect">
            <a:avLst/>
          </a:prstGeom>
        </p:spPr>
      </p:pic>
      <p:pic>
        <p:nvPicPr>
          <p:cNvPr id="46" name="図 45" descr="Screen Shot 2017-02-15 at 9.23.4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76896" y="1750145"/>
            <a:ext cx="1224281" cy="2017054"/>
          </a:xfrm>
          <a:prstGeom prst="rect">
            <a:avLst/>
          </a:prstGeom>
        </p:spPr>
      </p:pic>
      <p:sp>
        <p:nvSpPr>
          <p:cNvPr id="49" name="正方形/長方形 48"/>
          <p:cNvSpPr/>
          <p:nvPr/>
        </p:nvSpPr>
        <p:spPr>
          <a:xfrm>
            <a:off x="2968640" y="3659852"/>
            <a:ext cx="1198679" cy="192393"/>
          </a:xfrm>
          <a:prstGeom prst="rect">
            <a:avLst/>
          </a:prstGeom>
          <a:solidFill>
            <a:srgbClr val="66C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800" dirty="0">
                <a:solidFill>
                  <a:schemeClr val="bg1"/>
                </a:solidFill>
                <a:latin typeface="Meiryo UI" panose="020B0604030504040204" pitchFamily="50" charset="-128"/>
                <a:ea typeface="Meiryo UI" panose="020B0604030504040204" pitchFamily="50" charset="-128"/>
                <a:cs typeface="ヒラギノ丸ゴ ProN W4"/>
              </a:rPr>
              <a:t>スタンプラリー</a:t>
            </a:r>
          </a:p>
        </p:txBody>
      </p:sp>
      <p:sp>
        <p:nvSpPr>
          <p:cNvPr id="50" name="テキスト ボックス 49"/>
          <p:cNvSpPr txBox="1"/>
          <p:nvPr/>
        </p:nvSpPr>
        <p:spPr>
          <a:xfrm>
            <a:off x="1074350" y="4533558"/>
            <a:ext cx="874645" cy="338554"/>
          </a:xfrm>
          <a:prstGeom prst="rect">
            <a:avLst/>
          </a:prstGeom>
          <a:noFill/>
        </p:spPr>
        <p:txBody>
          <a:bodyPr wrap="square" rtlCol="0">
            <a:spAutoFit/>
          </a:bodyPr>
          <a:lstStyle/>
          <a:p>
            <a:r>
              <a:rPr kumimoji="1" lang="ja-JP" altLang="en-US" sz="1600" b="1" u="sng" dirty="0">
                <a:latin typeface="Meiryo UI" panose="020B0604030504040204" pitchFamily="50" charset="-128"/>
                <a:ea typeface="Meiryo UI" panose="020B0604030504040204" pitchFamily="50" charset="-128"/>
                <a:cs typeface="ヒラギノ丸ゴ ProN W4"/>
              </a:rPr>
              <a:t>加盟店</a:t>
            </a:r>
          </a:p>
        </p:txBody>
      </p:sp>
      <p:cxnSp>
        <p:nvCxnSpPr>
          <p:cNvPr id="52" name="直線矢印コネクタ 51"/>
          <p:cNvCxnSpPr>
            <a:cxnSpLocks/>
          </p:cNvCxnSpPr>
          <p:nvPr/>
        </p:nvCxnSpPr>
        <p:spPr>
          <a:xfrm>
            <a:off x="4238273" y="2524761"/>
            <a:ext cx="856276" cy="0"/>
          </a:xfrm>
          <a:prstGeom prst="straightConnector1">
            <a:avLst/>
          </a:prstGeom>
          <a:ln w="38100" cmpd="sng">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54" name="テキスト ボックス 53"/>
          <p:cNvSpPr txBox="1"/>
          <p:nvPr/>
        </p:nvSpPr>
        <p:spPr>
          <a:xfrm>
            <a:off x="2834474" y="1562540"/>
            <a:ext cx="1458689" cy="276999"/>
          </a:xfrm>
          <a:prstGeom prst="rect">
            <a:avLst/>
          </a:prstGeom>
          <a:noFill/>
        </p:spPr>
        <p:txBody>
          <a:bodyPr wrap="square" rtlCol="0">
            <a:spAutoFit/>
          </a:bodyPr>
          <a:lstStyle/>
          <a:p>
            <a:pPr algn="ctr"/>
            <a:r>
              <a:rPr lang="ja-JP" altLang="en-US" sz="1200" dirty="0" err="1">
                <a:latin typeface="Meiryo UI" panose="020B0604030504040204" pitchFamily="50" charset="-128"/>
                <a:ea typeface="Meiryo UI" panose="020B0604030504040204" pitchFamily="50" charset="-128"/>
                <a:cs typeface="ヒラギノ丸ゴ ProN W4"/>
              </a:rPr>
              <a:t>しまぽ</a:t>
            </a:r>
            <a:r>
              <a:rPr lang="ja-JP" altLang="en-US" sz="1200" dirty="0">
                <a:latin typeface="Meiryo UI" panose="020B0604030504040204" pitchFamily="50" charset="-128"/>
                <a:ea typeface="Meiryo UI" panose="020B0604030504040204" pitchFamily="50" charset="-128"/>
                <a:cs typeface="ヒラギノ丸ゴ ProN W4"/>
              </a:rPr>
              <a:t>通貨</a:t>
            </a:r>
            <a:r>
              <a:rPr kumimoji="1" lang="ja-JP" altLang="en-US" sz="1200" dirty="0">
                <a:latin typeface="Meiryo UI" panose="020B0604030504040204" pitchFamily="50" charset="-128"/>
                <a:ea typeface="Meiryo UI" panose="020B0604030504040204" pitchFamily="50" charset="-128"/>
                <a:cs typeface="ヒラギノ丸ゴ ProN W4"/>
              </a:rPr>
              <a:t>トップ画面</a:t>
            </a:r>
          </a:p>
        </p:txBody>
      </p:sp>
      <p:sp>
        <p:nvSpPr>
          <p:cNvPr id="56" name="正方形/長方形 55"/>
          <p:cNvSpPr/>
          <p:nvPr/>
        </p:nvSpPr>
        <p:spPr>
          <a:xfrm>
            <a:off x="2963050" y="3264464"/>
            <a:ext cx="580302" cy="355581"/>
          </a:xfrm>
          <a:prstGeom prst="rect">
            <a:avLst/>
          </a:prstGeom>
          <a:noFill/>
          <a:ln w="38100" cmpd="sng">
            <a:solidFill>
              <a:srgbClr val="0000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tx1"/>
              </a:solidFill>
              <a:latin typeface="Meiryo UI" panose="020B0604030504040204" pitchFamily="50" charset="-128"/>
              <a:ea typeface="Meiryo UI" panose="020B0604030504040204" pitchFamily="50" charset="-128"/>
              <a:cs typeface="ヒラギノ丸ゴ ProN W4"/>
            </a:endParaRPr>
          </a:p>
        </p:txBody>
      </p:sp>
      <p:pic>
        <p:nvPicPr>
          <p:cNvPr id="58" name="図 57" descr="Screen Shot 2017-02-15 at 9.23.4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41980" y="1814604"/>
            <a:ext cx="1224281" cy="2017054"/>
          </a:xfrm>
          <a:prstGeom prst="rect">
            <a:avLst/>
          </a:prstGeom>
        </p:spPr>
      </p:pic>
      <p:sp>
        <p:nvSpPr>
          <p:cNvPr id="59" name="角丸四角形 58"/>
          <p:cNvSpPr/>
          <p:nvPr/>
        </p:nvSpPr>
        <p:spPr>
          <a:xfrm>
            <a:off x="5183344" y="2027046"/>
            <a:ext cx="1151226" cy="603972"/>
          </a:xfrm>
          <a:prstGeom prst="roundRect">
            <a:avLst/>
          </a:prstGeom>
          <a:solidFill>
            <a:schemeClr val="bg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1200" dirty="0">
                <a:solidFill>
                  <a:schemeClr val="tx1"/>
                </a:solidFill>
                <a:latin typeface="Meiryo UI" panose="020B0604030504040204" pitchFamily="50" charset="-128"/>
                <a:ea typeface="Meiryo UI" panose="020B0604030504040204" pitchFamily="50" charset="-128"/>
                <a:cs typeface="ヒラギノ丸ゴ ProN W4"/>
              </a:rPr>
              <a:t>宿泊</a:t>
            </a:r>
            <a:endParaRPr kumimoji="1" lang="ja-JP" altLang="en-US" sz="1200" dirty="0">
              <a:solidFill>
                <a:schemeClr val="tx1"/>
              </a:solidFill>
              <a:latin typeface="Meiryo UI" panose="020B0604030504040204" pitchFamily="50" charset="-128"/>
              <a:ea typeface="Meiryo UI" panose="020B0604030504040204" pitchFamily="50" charset="-128"/>
              <a:cs typeface="ヒラギノ丸ゴ ProN W4"/>
            </a:endParaRPr>
          </a:p>
        </p:txBody>
      </p:sp>
      <p:sp>
        <p:nvSpPr>
          <p:cNvPr id="60" name="角丸四角形 59"/>
          <p:cNvSpPr/>
          <p:nvPr/>
        </p:nvSpPr>
        <p:spPr>
          <a:xfrm>
            <a:off x="5162280" y="2789078"/>
            <a:ext cx="1172290" cy="758436"/>
          </a:xfrm>
          <a:prstGeom prst="roundRect">
            <a:avLst/>
          </a:prstGeom>
          <a:solidFill>
            <a:schemeClr val="bg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1100" dirty="0">
                <a:solidFill>
                  <a:schemeClr val="tx1"/>
                </a:solidFill>
                <a:latin typeface="Meiryo UI" panose="020B0604030504040204" pitchFamily="50" charset="-128"/>
                <a:ea typeface="Meiryo UI" panose="020B0604030504040204" pitchFamily="50" charset="-128"/>
                <a:cs typeface="ヒラギノ丸ゴ ProN W4"/>
              </a:rPr>
              <a:t>飲食・お土産</a:t>
            </a:r>
            <a:r>
              <a:rPr lang="ja-JP" altLang="en-US" sz="1100" dirty="0">
                <a:solidFill>
                  <a:schemeClr val="tx1"/>
                </a:solidFill>
                <a:latin typeface="Meiryo UI" panose="020B0604030504040204" pitchFamily="50" charset="-128"/>
                <a:ea typeface="Meiryo UI" panose="020B0604030504040204" pitchFamily="50" charset="-128"/>
                <a:cs typeface="ヒラギノ丸ゴ ProN W4"/>
              </a:rPr>
              <a:t>等</a:t>
            </a:r>
            <a:endParaRPr kumimoji="1" lang="ja-JP" altLang="en-US" sz="1100" dirty="0">
              <a:solidFill>
                <a:schemeClr val="tx1"/>
              </a:solidFill>
              <a:latin typeface="Meiryo UI" panose="020B0604030504040204" pitchFamily="50" charset="-128"/>
              <a:ea typeface="Meiryo UI" panose="020B0604030504040204" pitchFamily="50" charset="-128"/>
              <a:cs typeface="ヒラギノ丸ゴ ProN W4"/>
            </a:endParaRPr>
          </a:p>
        </p:txBody>
      </p:sp>
      <p:cxnSp>
        <p:nvCxnSpPr>
          <p:cNvPr id="61" name="直線矢印コネクタ 60"/>
          <p:cNvCxnSpPr>
            <a:cxnSpLocks/>
          </p:cNvCxnSpPr>
          <p:nvPr/>
        </p:nvCxnSpPr>
        <p:spPr>
          <a:xfrm>
            <a:off x="6182609" y="2388007"/>
            <a:ext cx="619471" cy="0"/>
          </a:xfrm>
          <a:prstGeom prst="straightConnector1">
            <a:avLst/>
          </a:prstGeom>
          <a:ln w="38100" cmpd="sng">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62" name="正方形/長方形 61"/>
          <p:cNvSpPr/>
          <p:nvPr/>
        </p:nvSpPr>
        <p:spPr>
          <a:xfrm>
            <a:off x="3019007" y="2759226"/>
            <a:ext cx="1114719" cy="157365"/>
          </a:xfrm>
          <a:prstGeom prst="rect">
            <a:avLst/>
          </a:prstGeom>
          <a:solidFill>
            <a:schemeClr val="bg1"/>
          </a:solidFill>
          <a:effectLst/>
        </p:spPr>
        <p:style>
          <a:lnRef idx="1">
            <a:schemeClr val="accent1"/>
          </a:lnRef>
          <a:fillRef idx="3">
            <a:schemeClr val="accent1"/>
          </a:fillRef>
          <a:effectRef idx="2">
            <a:schemeClr val="accent1"/>
          </a:effectRef>
          <a:fontRef idx="minor">
            <a:schemeClr val="lt1"/>
          </a:fontRef>
        </p:style>
        <p:txBody>
          <a:bodyPr wrap="none" rtlCol="0" anchor="ctr"/>
          <a:lstStyle/>
          <a:p>
            <a:pPr algn="r"/>
            <a:r>
              <a:rPr lang="ja-JP" altLang="en-US" sz="800" dirty="0">
                <a:solidFill>
                  <a:schemeClr val="tx1"/>
                </a:solidFill>
                <a:latin typeface="Meiryo UI" panose="020B0604030504040204" pitchFamily="50" charset="-128"/>
                <a:ea typeface="Meiryo UI" panose="020B0604030504040204" pitchFamily="50" charset="-128"/>
                <a:cs typeface="ヒラギノ丸ゴ ProN W4"/>
              </a:rPr>
              <a:t>宿泊　　</a:t>
            </a:r>
            <a:r>
              <a:rPr lang="en-US" altLang="ja-JP" sz="800" dirty="0">
                <a:solidFill>
                  <a:schemeClr val="tx1"/>
                </a:solidFill>
                <a:latin typeface="Meiryo UI" panose="020B0604030504040204" pitchFamily="50" charset="-128"/>
                <a:ea typeface="Meiryo UI" panose="020B0604030504040204" pitchFamily="50" charset="-128"/>
                <a:cs typeface="ヒラギノ丸ゴ ProN W4"/>
              </a:rPr>
              <a:t> ¥20,000</a:t>
            </a:r>
            <a:endParaRPr kumimoji="1" lang="ja-JP" altLang="en-US" sz="800" dirty="0">
              <a:solidFill>
                <a:schemeClr val="tx1"/>
              </a:solidFill>
              <a:latin typeface="Meiryo UI" panose="020B0604030504040204" pitchFamily="50" charset="-128"/>
              <a:ea typeface="Meiryo UI" panose="020B0604030504040204" pitchFamily="50" charset="-128"/>
              <a:cs typeface="ヒラギノ丸ゴ ProN W4"/>
            </a:endParaRPr>
          </a:p>
        </p:txBody>
      </p:sp>
      <p:sp>
        <p:nvSpPr>
          <p:cNvPr id="63" name="正方形/長方形 62"/>
          <p:cNvSpPr/>
          <p:nvPr/>
        </p:nvSpPr>
        <p:spPr>
          <a:xfrm>
            <a:off x="3019007" y="2925397"/>
            <a:ext cx="1114719" cy="155380"/>
          </a:xfrm>
          <a:prstGeom prst="rect">
            <a:avLst/>
          </a:prstGeom>
          <a:solidFill>
            <a:schemeClr val="bg1"/>
          </a:solidFill>
          <a:effectLst/>
        </p:spPr>
        <p:style>
          <a:lnRef idx="1">
            <a:schemeClr val="accent1"/>
          </a:lnRef>
          <a:fillRef idx="3">
            <a:schemeClr val="accent1"/>
          </a:fillRef>
          <a:effectRef idx="2">
            <a:schemeClr val="accent1"/>
          </a:effectRef>
          <a:fontRef idx="minor">
            <a:schemeClr val="lt1"/>
          </a:fontRef>
        </p:style>
        <p:txBody>
          <a:bodyPr wrap="none" rtlCol="0" anchor="ctr"/>
          <a:lstStyle/>
          <a:p>
            <a:pPr algn="r"/>
            <a:r>
              <a:rPr lang="ja-JP" altLang="en-US" sz="800" dirty="0">
                <a:solidFill>
                  <a:schemeClr val="tx1"/>
                </a:solidFill>
                <a:latin typeface="Meiryo UI" panose="020B0604030504040204" pitchFamily="50" charset="-128"/>
                <a:ea typeface="Meiryo UI" panose="020B0604030504040204" pitchFamily="50" charset="-128"/>
                <a:cs typeface="ヒラギノ丸ゴ ProN W4"/>
              </a:rPr>
              <a:t>飲食・お土産　</a:t>
            </a:r>
            <a:r>
              <a:rPr lang="en-US" altLang="ja-JP" sz="800" dirty="0">
                <a:solidFill>
                  <a:schemeClr val="tx1"/>
                </a:solidFill>
                <a:latin typeface="Meiryo UI" panose="020B0604030504040204" pitchFamily="50" charset="-128"/>
                <a:ea typeface="Meiryo UI" panose="020B0604030504040204" pitchFamily="50" charset="-128"/>
                <a:cs typeface="ヒラギノ丸ゴ ProN W4"/>
              </a:rPr>
              <a:t> ¥6,000</a:t>
            </a:r>
            <a:endParaRPr kumimoji="1" lang="ja-JP" altLang="en-US" sz="800" dirty="0">
              <a:solidFill>
                <a:schemeClr val="tx1"/>
              </a:solidFill>
              <a:latin typeface="Meiryo UI" panose="020B0604030504040204" pitchFamily="50" charset="-128"/>
              <a:ea typeface="Meiryo UI" panose="020B0604030504040204" pitchFamily="50" charset="-128"/>
              <a:cs typeface="ヒラギノ丸ゴ ProN W4"/>
            </a:endParaRPr>
          </a:p>
        </p:txBody>
      </p:sp>
      <p:sp>
        <p:nvSpPr>
          <p:cNvPr id="68" name="角丸四角形 67"/>
          <p:cNvSpPr/>
          <p:nvPr/>
        </p:nvSpPr>
        <p:spPr>
          <a:xfrm>
            <a:off x="6867268" y="2039172"/>
            <a:ext cx="1070697" cy="150733"/>
          </a:xfrm>
          <a:prstGeom prst="roundRect">
            <a:avLst/>
          </a:prstGeom>
          <a:solidFill>
            <a:schemeClr val="bg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1000" dirty="0">
                <a:solidFill>
                  <a:schemeClr val="tx1"/>
                </a:solidFill>
                <a:latin typeface="Meiryo UI" panose="020B0604030504040204" pitchFamily="50" charset="-128"/>
                <a:ea typeface="Meiryo UI" panose="020B0604030504040204" pitchFamily="50" charset="-128"/>
                <a:cs typeface="ヒラギノ丸ゴ ProN W4"/>
              </a:rPr>
              <a:t>宿泊</a:t>
            </a:r>
            <a:endParaRPr kumimoji="1" lang="ja-JP" altLang="en-US" sz="1000" dirty="0">
              <a:solidFill>
                <a:schemeClr val="tx1"/>
              </a:solidFill>
              <a:latin typeface="Meiryo UI" panose="020B0604030504040204" pitchFamily="50" charset="-128"/>
              <a:ea typeface="Meiryo UI" panose="020B0604030504040204" pitchFamily="50" charset="-128"/>
              <a:cs typeface="ヒラギノ丸ゴ ProN W4"/>
            </a:endParaRPr>
          </a:p>
        </p:txBody>
      </p:sp>
      <p:sp>
        <p:nvSpPr>
          <p:cNvPr id="69" name="角丸四角形 68"/>
          <p:cNvSpPr/>
          <p:nvPr/>
        </p:nvSpPr>
        <p:spPr>
          <a:xfrm>
            <a:off x="1130460" y="2426214"/>
            <a:ext cx="1034706" cy="358911"/>
          </a:xfrm>
          <a:prstGeom prst="roundRect">
            <a:avLst>
              <a:gd name="adj" fmla="val 50000"/>
            </a:avLst>
          </a:prstGeom>
          <a:solidFill>
            <a:srgbClr val="FFFF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1000" dirty="0" err="1">
                <a:solidFill>
                  <a:schemeClr val="tx1"/>
                </a:solidFill>
                <a:latin typeface="Meiryo UI" panose="020B0604030504040204" pitchFamily="50" charset="-128"/>
                <a:ea typeface="Meiryo UI" panose="020B0604030504040204" pitchFamily="50" charset="-128"/>
                <a:cs typeface="ヒラギノ丸ゴ ProN W4"/>
              </a:rPr>
              <a:t>しまぽ</a:t>
            </a:r>
            <a:r>
              <a:rPr lang="ja-JP" altLang="en-US" sz="1000" dirty="0">
                <a:solidFill>
                  <a:schemeClr val="tx1"/>
                </a:solidFill>
                <a:latin typeface="Meiryo UI" panose="020B0604030504040204" pitchFamily="50" charset="-128"/>
                <a:ea typeface="Meiryo UI" panose="020B0604030504040204" pitchFamily="50" charset="-128"/>
                <a:cs typeface="ヒラギノ丸ゴ ProN W4"/>
              </a:rPr>
              <a:t>通貨</a:t>
            </a:r>
            <a:endParaRPr lang="en-US" altLang="ja-JP" sz="1000" dirty="0">
              <a:solidFill>
                <a:schemeClr val="tx1"/>
              </a:solidFill>
              <a:latin typeface="Meiryo UI" panose="020B0604030504040204" pitchFamily="50" charset="-128"/>
              <a:ea typeface="Meiryo UI" panose="020B0604030504040204" pitchFamily="50" charset="-128"/>
              <a:cs typeface="ヒラギノ丸ゴ ProN W4"/>
            </a:endParaRPr>
          </a:p>
          <a:p>
            <a:pPr algn="ctr"/>
            <a:r>
              <a:rPr kumimoji="1" lang="ja-JP" altLang="en-US" sz="1000" dirty="0">
                <a:solidFill>
                  <a:schemeClr val="tx1"/>
                </a:solidFill>
                <a:latin typeface="Meiryo UI" panose="020B0604030504040204" pitchFamily="50" charset="-128"/>
                <a:ea typeface="Meiryo UI" panose="020B0604030504040204" pitchFamily="50" charset="-128"/>
                <a:cs typeface="ヒラギノ丸ゴ ProN W4"/>
              </a:rPr>
              <a:t>はこちら</a:t>
            </a:r>
          </a:p>
        </p:txBody>
      </p:sp>
      <p:cxnSp>
        <p:nvCxnSpPr>
          <p:cNvPr id="70" name="直線矢印コネクタ 69"/>
          <p:cNvCxnSpPr/>
          <p:nvPr/>
        </p:nvCxnSpPr>
        <p:spPr>
          <a:xfrm>
            <a:off x="2236120" y="2662966"/>
            <a:ext cx="760795" cy="0"/>
          </a:xfrm>
          <a:prstGeom prst="straightConnector1">
            <a:avLst/>
          </a:prstGeom>
          <a:ln w="38100" cmpd="sng">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pic>
        <p:nvPicPr>
          <p:cNvPr id="72" name="図 71" descr="Image uploaded from iO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46926" y="4228118"/>
            <a:ext cx="1315731" cy="2339077"/>
          </a:xfrm>
          <a:prstGeom prst="rect">
            <a:avLst/>
          </a:prstGeom>
        </p:spPr>
      </p:pic>
      <p:pic>
        <p:nvPicPr>
          <p:cNvPr id="74" name="図 73" descr="Screen Shot 2017-05-19 at 15.09.05.png">
            <a:extLst>
              <a:ext uri="{FF2B5EF4-FFF2-40B4-BE49-F238E27FC236}">
                <a16:creationId xmlns:a16="http://schemas.microsoft.com/office/drawing/2014/main" xmlns="" id="{6F15866C-E2BC-4A4F-80CA-6F4B37AC5A0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90915" y="4269529"/>
            <a:ext cx="1145385" cy="2317718"/>
          </a:xfrm>
          <a:prstGeom prst="rect">
            <a:avLst/>
          </a:prstGeom>
        </p:spPr>
      </p:pic>
      <p:pic>
        <p:nvPicPr>
          <p:cNvPr id="75" name="図 74">
            <a:extLst>
              <a:ext uri="{FF2B5EF4-FFF2-40B4-BE49-F238E27FC236}">
                <a16:creationId xmlns:a16="http://schemas.microsoft.com/office/drawing/2014/main" xmlns="" id="{324A05AF-9E28-4AA1-B32B-27704C547B99}"/>
              </a:ext>
            </a:extLst>
          </p:cNvPr>
          <p:cNvPicPr>
            <a:picLocks noChangeAspect="1"/>
          </p:cNvPicPr>
          <p:nvPr/>
        </p:nvPicPr>
        <p:blipFill>
          <a:blip r:embed="rId8"/>
          <a:stretch>
            <a:fillRect/>
          </a:stretch>
        </p:blipFill>
        <p:spPr>
          <a:xfrm>
            <a:off x="6274924" y="4539470"/>
            <a:ext cx="1003943" cy="1751265"/>
          </a:xfrm>
          <a:prstGeom prst="rect">
            <a:avLst/>
          </a:prstGeom>
        </p:spPr>
      </p:pic>
      <p:pic>
        <p:nvPicPr>
          <p:cNvPr id="48" name="Picture 2"/>
          <p:cNvPicPr>
            <a:picLocks noChangeAspect="1" noChangeArrowheads="1"/>
          </p:cNvPicPr>
          <p:nvPr/>
        </p:nvPicPr>
        <p:blipFill rotWithShape="1">
          <a:blip r:embed="rId9" cstate="email">
            <a:clrChange>
              <a:clrFrom>
                <a:srgbClr val="000000"/>
              </a:clrFrom>
              <a:clrTo>
                <a:srgbClr val="000000">
                  <a:alpha val="0"/>
                </a:srgbClr>
              </a:clrTo>
            </a:clrChange>
            <a:extLst>
              <a:ext uri="{28A0092B-C50C-407E-A947-70E740481C1C}">
                <a14:useLocalDpi xmlns:a14="http://schemas.microsoft.com/office/drawing/2010/main"/>
              </a:ext>
            </a:extLst>
          </a:blip>
          <a:srcRect/>
          <a:stretch/>
        </p:blipFill>
        <p:spPr bwMode="auto">
          <a:xfrm>
            <a:off x="4512502" y="4919337"/>
            <a:ext cx="603945" cy="6424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1" name="角丸四角形 70"/>
          <p:cNvSpPr/>
          <p:nvPr/>
        </p:nvSpPr>
        <p:spPr>
          <a:xfrm>
            <a:off x="344670" y="1375181"/>
            <a:ext cx="8448625" cy="2533387"/>
          </a:xfrm>
          <a:prstGeom prst="roundRect">
            <a:avLst>
              <a:gd name="adj" fmla="val 5976"/>
            </a:avLst>
          </a:prstGeom>
          <a:noFill/>
          <a:ln>
            <a:solidFill>
              <a:schemeClr val="bg1">
                <a:lumMod val="5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400" dirty="0">
              <a:solidFill>
                <a:schemeClr val="tx1"/>
              </a:solidFill>
              <a:latin typeface="Meiryo UI" panose="020B0604030504040204" pitchFamily="50" charset="-128"/>
              <a:ea typeface="Meiryo UI" panose="020B0604030504040204" pitchFamily="50" charset="-128"/>
              <a:cs typeface="ヒラギノ丸ゴ ProN W4"/>
            </a:endParaRPr>
          </a:p>
        </p:txBody>
      </p:sp>
      <p:cxnSp>
        <p:nvCxnSpPr>
          <p:cNvPr id="76" name="直線矢印コネクタ 75"/>
          <p:cNvCxnSpPr>
            <a:cxnSpLocks/>
          </p:cNvCxnSpPr>
          <p:nvPr/>
        </p:nvCxnSpPr>
        <p:spPr>
          <a:xfrm flipH="1" flipV="1">
            <a:off x="5188706" y="5687740"/>
            <a:ext cx="872730" cy="7187"/>
          </a:xfrm>
          <a:prstGeom prst="straightConnector1">
            <a:avLst/>
          </a:prstGeom>
          <a:ln w="38100" cmpd="sng">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pic>
        <p:nvPicPr>
          <p:cNvPr id="77" name="グラフィックス 119" descr="封筒">
            <a:extLst>
              <a:ext uri="{FF2B5EF4-FFF2-40B4-BE49-F238E27FC236}">
                <a16:creationId xmlns:a16="http://schemas.microsoft.com/office/drawing/2014/main" xmlns="" id="{9C1A3AE3-98D1-4A3D-B09C-BA242A2D504C}"/>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1656499" y="5290144"/>
            <a:ext cx="809566" cy="809566"/>
          </a:xfrm>
          <a:prstGeom prst="rect">
            <a:avLst/>
          </a:prstGeom>
        </p:spPr>
      </p:pic>
      <p:cxnSp>
        <p:nvCxnSpPr>
          <p:cNvPr id="78" name="直線矢印コネクタ 77"/>
          <p:cNvCxnSpPr>
            <a:cxnSpLocks/>
          </p:cNvCxnSpPr>
          <p:nvPr/>
        </p:nvCxnSpPr>
        <p:spPr>
          <a:xfrm flipH="1">
            <a:off x="2540071" y="5673968"/>
            <a:ext cx="1091106" cy="0"/>
          </a:xfrm>
          <a:prstGeom prst="straightConnector1">
            <a:avLst/>
          </a:prstGeom>
          <a:ln w="38100" cmpd="sng">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79" name="円形吹き出し 78"/>
          <p:cNvSpPr/>
          <p:nvPr/>
        </p:nvSpPr>
        <p:spPr>
          <a:xfrm>
            <a:off x="2300827" y="4355863"/>
            <a:ext cx="1046445" cy="897225"/>
          </a:xfrm>
          <a:prstGeom prst="wedgeEllipseCallout">
            <a:avLst>
              <a:gd name="adj1" fmla="val -29575"/>
              <a:gd name="adj2" fmla="val 60869"/>
            </a:avLst>
          </a:prstGeom>
          <a:solidFill>
            <a:schemeClr val="accent5">
              <a:lumMod val="20000"/>
              <a:lumOff val="8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r>
              <a:rPr kumimoji="1" lang="ja-JP" altLang="en-US" sz="1050" dirty="0">
                <a:solidFill>
                  <a:schemeClr val="tx1"/>
                </a:solidFill>
                <a:latin typeface="Meiryo UI" panose="020B0604030504040204" pitchFamily="50" charset="-128"/>
                <a:ea typeface="Meiryo UI" panose="020B0604030504040204" pitchFamily="50" charset="-128"/>
                <a:cs typeface="ヒラギノ丸ゴ ProN W4"/>
              </a:rPr>
              <a:t>売上額がメール</a:t>
            </a:r>
            <a:endParaRPr lang="en-US" altLang="ja-JP" sz="1050" dirty="0">
              <a:solidFill>
                <a:schemeClr val="tx1"/>
              </a:solidFill>
              <a:latin typeface="Meiryo UI" panose="020B0604030504040204" pitchFamily="50" charset="-128"/>
              <a:ea typeface="Meiryo UI" panose="020B0604030504040204" pitchFamily="50" charset="-128"/>
              <a:cs typeface="ヒラギノ丸ゴ ProN W4"/>
            </a:endParaRPr>
          </a:p>
          <a:p>
            <a:pPr algn="ctr"/>
            <a:r>
              <a:rPr kumimoji="1" lang="ja-JP" altLang="en-US" sz="1050" dirty="0">
                <a:solidFill>
                  <a:schemeClr val="tx1"/>
                </a:solidFill>
                <a:latin typeface="Meiryo UI" panose="020B0604030504040204" pitchFamily="50" charset="-128"/>
                <a:ea typeface="Meiryo UI" panose="020B0604030504040204" pitchFamily="50" charset="-128"/>
                <a:cs typeface="ヒラギノ丸ゴ ProN W4"/>
              </a:rPr>
              <a:t>で届きます</a:t>
            </a:r>
            <a:endParaRPr kumimoji="1" lang="en-US" altLang="ja-JP" sz="1050" dirty="0">
              <a:solidFill>
                <a:schemeClr val="tx1"/>
              </a:solidFill>
              <a:latin typeface="Meiryo UI" panose="020B0604030504040204" pitchFamily="50" charset="-128"/>
              <a:ea typeface="Meiryo UI" panose="020B0604030504040204" pitchFamily="50" charset="-128"/>
              <a:cs typeface="ヒラギノ丸ゴ ProN W4"/>
            </a:endParaRPr>
          </a:p>
        </p:txBody>
      </p:sp>
      <p:cxnSp>
        <p:nvCxnSpPr>
          <p:cNvPr id="4" name="コネクタ: カギ線 3">
            <a:extLst>
              <a:ext uri="{FF2B5EF4-FFF2-40B4-BE49-F238E27FC236}">
                <a16:creationId xmlns:a16="http://schemas.microsoft.com/office/drawing/2014/main" xmlns="" id="{DFDBF1D5-E7FF-4FF8-B06E-DEFA2E4F0750}"/>
              </a:ext>
            </a:extLst>
          </p:cNvPr>
          <p:cNvCxnSpPr>
            <a:cxnSpLocks/>
            <a:endCxn id="74" idx="3"/>
          </p:cNvCxnSpPr>
          <p:nvPr/>
        </p:nvCxnSpPr>
        <p:spPr>
          <a:xfrm rot="5400000">
            <a:off x="6722340" y="4392352"/>
            <a:ext cx="1649996" cy="422076"/>
          </a:xfrm>
          <a:prstGeom prst="bentConnector2">
            <a:avLst/>
          </a:prstGeom>
          <a:ln w="38100" cmpd="sng">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pic>
        <p:nvPicPr>
          <p:cNvPr id="55" name="グラフィックス 54" descr="ストア">
            <a:extLst>
              <a:ext uri="{FF2B5EF4-FFF2-40B4-BE49-F238E27FC236}">
                <a16:creationId xmlns:a16="http://schemas.microsoft.com/office/drawing/2014/main" xmlns="" id="{8A074FB0-E3FD-403B-BA88-9B6D82DC1B9E}"/>
              </a:ext>
            </a:extLst>
          </p:cNvPr>
          <p:cNvPicPr>
            <a:picLocks noChangeAspect="1"/>
          </p:cNvPicPr>
          <p:nvPr/>
        </p:nvPicPr>
        <p:blipFill>
          <a:blip r:embed="rId12">
            <a:extLst>
              <a:ext uri="{96DAC541-7B7A-43D3-8B79-37D633B846F1}">
                <asvg:svgBlip xmlns:asvg="http://schemas.microsoft.com/office/drawing/2016/SVG/main" xmlns="" r:embed="rId13"/>
              </a:ext>
            </a:extLst>
          </a:blip>
          <a:stretch>
            <a:fillRect/>
          </a:stretch>
        </p:blipFill>
        <p:spPr>
          <a:xfrm>
            <a:off x="484209" y="5211339"/>
            <a:ext cx="1171386" cy="952801"/>
          </a:xfrm>
          <a:prstGeom prst="rect">
            <a:avLst/>
          </a:prstGeom>
        </p:spPr>
      </p:pic>
      <p:sp>
        <p:nvSpPr>
          <p:cNvPr id="64" name="円形吹き出し 63"/>
          <p:cNvSpPr/>
          <p:nvPr/>
        </p:nvSpPr>
        <p:spPr>
          <a:xfrm>
            <a:off x="5440680" y="1350079"/>
            <a:ext cx="1416907" cy="534875"/>
          </a:xfrm>
          <a:prstGeom prst="wedgeEllipseCallout">
            <a:avLst/>
          </a:prstGeom>
          <a:solidFill>
            <a:schemeClr val="accent5">
              <a:lumMod val="20000"/>
              <a:lumOff val="8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r>
              <a:rPr kumimoji="1" lang="ja-JP" altLang="en-US" sz="1050" dirty="0">
                <a:solidFill>
                  <a:schemeClr val="tx1"/>
                </a:solidFill>
                <a:latin typeface="Meiryo UI" panose="020B0604030504040204" pitchFamily="50" charset="-128"/>
                <a:ea typeface="Meiryo UI" panose="020B0604030504040204" pitchFamily="50" charset="-128"/>
                <a:cs typeface="ヒラギノ丸ゴ ProN W4"/>
              </a:rPr>
              <a:t>利用施設を</a:t>
            </a:r>
            <a:r>
              <a:rPr lang="ja-JP" altLang="en-US" sz="1050" dirty="0">
                <a:solidFill>
                  <a:schemeClr val="tx1"/>
                </a:solidFill>
                <a:latin typeface="Meiryo UI" panose="020B0604030504040204" pitchFamily="50" charset="-128"/>
                <a:ea typeface="Meiryo UI" panose="020B0604030504040204" pitchFamily="50" charset="-128"/>
                <a:cs typeface="ヒラギノ丸ゴ ProN W4"/>
              </a:rPr>
              <a:t>選択</a:t>
            </a:r>
            <a:endParaRPr kumimoji="1" lang="ja-JP" altLang="en-US" sz="1050" dirty="0">
              <a:solidFill>
                <a:schemeClr val="tx1"/>
              </a:solidFill>
              <a:latin typeface="Meiryo UI" panose="020B0604030504040204" pitchFamily="50" charset="-128"/>
              <a:ea typeface="Meiryo UI" panose="020B0604030504040204" pitchFamily="50" charset="-128"/>
              <a:cs typeface="ヒラギノ丸ゴ ProN W4"/>
            </a:endParaRPr>
          </a:p>
        </p:txBody>
      </p:sp>
      <p:sp>
        <p:nvSpPr>
          <p:cNvPr id="65" name="円形吹き出し 64"/>
          <p:cNvSpPr/>
          <p:nvPr/>
        </p:nvSpPr>
        <p:spPr>
          <a:xfrm>
            <a:off x="7513778" y="1408600"/>
            <a:ext cx="1255649" cy="551890"/>
          </a:xfrm>
          <a:prstGeom prst="wedgeEllipseCallout">
            <a:avLst/>
          </a:prstGeom>
          <a:solidFill>
            <a:schemeClr val="accent5">
              <a:lumMod val="20000"/>
              <a:lumOff val="8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r>
              <a:rPr kumimoji="1" lang="ja-JP" altLang="en-US" sz="1050" dirty="0">
                <a:solidFill>
                  <a:schemeClr val="tx1"/>
                </a:solidFill>
                <a:latin typeface="Meiryo UI" panose="020B0604030504040204" pitchFamily="50" charset="-128"/>
                <a:ea typeface="Meiryo UI" panose="020B0604030504040204" pitchFamily="50" charset="-128"/>
                <a:cs typeface="ヒラギノ丸ゴ ProN W4"/>
              </a:rPr>
              <a:t>利用金額を</a:t>
            </a:r>
            <a:r>
              <a:rPr lang="ja-JP" altLang="en-US" sz="1050" dirty="0">
                <a:solidFill>
                  <a:schemeClr val="tx1"/>
                </a:solidFill>
                <a:latin typeface="Meiryo UI" panose="020B0604030504040204" pitchFamily="50" charset="-128"/>
                <a:ea typeface="Meiryo UI" panose="020B0604030504040204" pitchFamily="50" charset="-128"/>
                <a:cs typeface="ヒラギノ丸ゴ ProN W4"/>
              </a:rPr>
              <a:t>入力</a:t>
            </a:r>
            <a:endParaRPr kumimoji="1" lang="ja-JP" altLang="en-US" sz="1050" dirty="0">
              <a:solidFill>
                <a:schemeClr val="tx1"/>
              </a:solidFill>
              <a:latin typeface="Meiryo UI" panose="020B0604030504040204" pitchFamily="50" charset="-128"/>
              <a:ea typeface="Meiryo UI" panose="020B0604030504040204" pitchFamily="50" charset="-128"/>
              <a:cs typeface="ヒラギノ丸ゴ ProN W4"/>
            </a:endParaRPr>
          </a:p>
        </p:txBody>
      </p:sp>
      <p:sp>
        <p:nvSpPr>
          <p:cNvPr id="66" name="円形吹き出し 65"/>
          <p:cNvSpPr/>
          <p:nvPr/>
        </p:nvSpPr>
        <p:spPr>
          <a:xfrm>
            <a:off x="5006146" y="4269530"/>
            <a:ext cx="1055289" cy="889776"/>
          </a:xfrm>
          <a:prstGeom prst="wedgeEllipseCallout">
            <a:avLst>
              <a:gd name="adj1" fmla="val -44874"/>
              <a:gd name="adj2" fmla="val 53475"/>
            </a:avLst>
          </a:prstGeom>
          <a:solidFill>
            <a:schemeClr val="accent5">
              <a:lumMod val="20000"/>
              <a:lumOff val="8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r>
              <a:rPr kumimoji="1" lang="ja-JP" altLang="en-US" sz="1050" dirty="0">
                <a:solidFill>
                  <a:schemeClr val="tx1"/>
                </a:solidFill>
                <a:latin typeface="Meiryo UI" panose="020B0604030504040204" pitchFamily="50" charset="-128"/>
                <a:ea typeface="Meiryo UI" panose="020B0604030504040204" pitchFamily="50" charset="-128"/>
                <a:cs typeface="ヒラギノ丸ゴ ProN W4"/>
              </a:rPr>
              <a:t>電子スタンプ</a:t>
            </a:r>
            <a:endParaRPr kumimoji="1" lang="en-US" altLang="ja-JP" sz="1050" dirty="0">
              <a:solidFill>
                <a:schemeClr val="tx1"/>
              </a:solidFill>
              <a:latin typeface="Meiryo UI" panose="020B0604030504040204" pitchFamily="50" charset="-128"/>
              <a:ea typeface="Meiryo UI" panose="020B0604030504040204" pitchFamily="50" charset="-128"/>
              <a:cs typeface="ヒラギノ丸ゴ ProN W4"/>
            </a:endParaRPr>
          </a:p>
          <a:p>
            <a:pPr algn="ctr"/>
            <a:r>
              <a:rPr lang="ja-JP" altLang="en-US" sz="1050" dirty="0">
                <a:solidFill>
                  <a:schemeClr val="tx1"/>
                </a:solidFill>
                <a:latin typeface="Meiryo UI" panose="020B0604030504040204" pitchFamily="50" charset="-128"/>
                <a:ea typeface="Meiryo UI" panose="020B0604030504040204" pitchFamily="50" charset="-128"/>
                <a:cs typeface="ヒラギノ丸ゴ ProN W4"/>
              </a:rPr>
              <a:t>で決済</a:t>
            </a:r>
            <a:endParaRPr kumimoji="1" lang="en-US" altLang="ja-JP" sz="1050" dirty="0">
              <a:solidFill>
                <a:schemeClr val="tx1"/>
              </a:solidFill>
              <a:latin typeface="Meiryo UI" panose="020B0604030504040204" pitchFamily="50" charset="-128"/>
              <a:ea typeface="Meiryo UI" panose="020B0604030504040204" pitchFamily="50" charset="-128"/>
              <a:cs typeface="ヒラギノ丸ゴ ProN W4"/>
            </a:endParaRPr>
          </a:p>
        </p:txBody>
      </p:sp>
      <p:sp>
        <p:nvSpPr>
          <p:cNvPr id="47" name="スライド番号プレースホルダー 19">
            <a:extLst>
              <a:ext uri="{FF2B5EF4-FFF2-40B4-BE49-F238E27FC236}">
                <a16:creationId xmlns:a16="http://schemas.microsoft.com/office/drawing/2014/main" xmlns="" id="{1FDE0437-54E1-4D26-9EE8-C13791F5559C}"/>
              </a:ext>
            </a:extLst>
          </p:cNvPr>
          <p:cNvSpPr>
            <a:spLocks noGrp="1"/>
          </p:cNvSpPr>
          <p:nvPr>
            <p:ph type="sldNum" sz="quarter" idx="12"/>
          </p:nvPr>
        </p:nvSpPr>
        <p:spPr>
          <a:xfrm>
            <a:off x="8189975" y="6422905"/>
            <a:ext cx="902973" cy="365125"/>
          </a:xfrm>
        </p:spPr>
        <p:txBody>
          <a:bodyPr/>
          <a:lstStyle/>
          <a:p>
            <a:fld id="{B1946512-26A0-2943-97A2-6EA47330DC2E}" type="slidenum">
              <a:rPr kumimoji="1" lang="ja-JP" altLang="en-US" sz="1000" smtClean="0">
                <a:latin typeface="ヒラギノ丸ゴ ProN W4"/>
                <a:ea typeface="ヒラギノ丸ゴ Pro W4"/>
                <a:cs typeface="ヒラギノ丸ゴ Pro W4"/>
              </a:rPr>
              <a:pPr/>
              <a:t>6</a:t>
            </a:fld>
            <a:endParaRPr kumimoji="1" lang="ja-JP" altLang="en-US" sz="1000" dirty="0">
              <a:latin typeface="ヒラギノ丸ゴ ProN W4"/>
              <a:ea typeface="ヒラギノ丸ゴ Pro W4"/>
              <a:cs typeface="ヒラギノ丸ゴ Pro W4"/>
            </a:endParaRPr>
          </a:p>
        </p:txBody>
      </p:sp>
    </p:spTree>
    <p:extLst>
      <p:ext uri="{BB962C8B-B14F-4D97-AF65-F5344CB8AC3E}">
        <p14:creationId xmlns:p14="http://schemas.microsoft.com/office/powerpoint/2010/main" val="2209865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スライド番号プレースホルダー 19"/>
          <p:cNvSpPr>
            <a:spLocks noGrp="1"/>
          </p:cNvSpPr>
          <p:nvPr>
            <p:ph type="sldNum" sz="quarter" idx="12"/>
          </p:nvPr>
        </p:nvSpPr>
        <p:spPr>
          <a:xfrm>
            <a:off x="6553200" y="6438654"/>
            <a:ext cx="2133600" cy="365125"/>
          </a:xfrm>
        </p:spPr>
        <p:txBody>
          <a:bodyPr/>
          <a:lstStyle/>
          <a:p>
            <a:fld id="{B1946512-26A0-2943-97A2-6EA47330DC2E}" type="slidenum">
              <a:rPr kumimoji="1" lang="ja-JP" altLang="en-US" sz="1000" smtClean="0">
                <a:cs typeface="ヒラギノ丸ゴ Pro W4"/>
              </a:rPr>
              <a:pPr/>
              <a:t>7</a:t>
            </a:fld>
            <a:endParaRPr kumimoji="1" lang="ja-JP" altLang="en-US" sz="1000" dirty="0">
              <a:cs typeface="ヒラギノ丸ゴ Pro W4"/>
            </a:endParaRPr>
          </a:p>
        </p:txBody>
      </p:sp>
      <p:sp>
        <p:nvSpPr>
          <p:cNvPr id="125" name="タイトル 5"/>
          <p:cNvSpPr>
            <a:spLocks noGrp="1"/>
          </p:cNvSpPr>
          <p:nvPr>
            <p:ph type="title"/>
          </p:nvPr>
        </p:nvSpPr>
        <p:spPr>
          <a:xfrm>
            <a:off x="457200" y="397777"/>
            <a:ext cx="8229600" cy="626373"/>
          </a:xfrm>
          <a:prstGeom prst="rect">
            <a:avLst/>
          </a:prstGeom>
        </p:spPr>
        <p:txBody>
          <a:bodyPr>
            <a:normAutofit/>
          </a:bodyPr>
          <a:lstStyle/>
          <a:p>
            <a:r>
              <a:rPr lang="en-US" altLang="ja-JP" sz="1800" dirty="0">
                <a:cs typeface="ヒラギノ丸ゴ Pro W4"/>
              </a:rPr>
              <a:t>3.</a:t>
            </a:r>
            <a:r>
              <a:rPr lang="ja-JP" altLang="en-US" sz="1800" dirty="0">
                <a:cs typeface="ヒラギノ丸ゴ Pro W4"/>
              </a:rPr>
              <a:t> </a:t>
            </a:r>
            <a:r>
              <a:rPr kumimoji="1" lang="ja-JP" altLang="en-US" sz="1800" dirty="0" err="1">
                <a:cs typeface="ヒラギノ丸ゴ Pro W4"/>
              </a:rPr>
              <a:t>しまぽ</a:t>
            </a:r>
            <a:r>
              <a:rPr kumimoji="1" lang="ja-JP" altLang="en-US" sz="1800" dirty="0">
                <a:cs typeface="ヒラギノ丸ゴ Pro W4"/>
              </a:rPr>
              <a:t>通貨の概要</a:t>
            </a:r>
          </a:p>
        </p:txBody>
      </p:sp>
      <p:sp>
        <p:nvSpPr>
          <p:cNvPr id="2" name="コンテンツ プレースホルダー 1"/>
          <p:cNvSpPr>
            <a:spLocks noGrp="1"/>
          </p:cNvSpPr>
          <p:nvPr>
            <p:ph idx="4294967295"/>
          </p:nvPr>
        </p:nvSpPr>
        <p:spPr>
          <a:xfrm>
            <a:off x="457200" y="955897"/>
            <a:ext cx="8229600" cy="733745"/>
          </a:xfrm>
          <a:prstGeom prst="rect">
            <a:avLst/>
          </a:prstGeom>
        </p:spPr>
        <p:txBody>
          <a:bodyPr vert="horz" lIns="91440" tIns="45720" rIns="91440" bIns="45720" rtlCol="0">
            <a:normAutofit/>
          </a:bodyPr>
          <a:lstStyle/>
          <a:p>
            <a:pPr marL="0" indent="0" algn="just">
              <a:lnSpc>
                <a:spcPct val="120000"/>
              </a:lnSpc>
              <a:buNone/>
            </a:pPr>
            <a:endParaRPr lang="en-US" altLang="ja-JP" sz="1400" dirty="0">
              <a:latin typeface="Meiryo UI" panose="020B0604030504040204" pitchFamily="50" charset="-128"/>
              <a:ea typeface="Meiryo UI" panose="020B0604030504040204" pitchFamily="50" charset="-128"/>
            </a:endParaRPr>
          </a:p>
        </p:txBody>
      </p:sp>
      <p:graphicFrame>
        <p:nvGraphicFramePr>
          <p:cNvPr id="6" name="コンテンツ プレースホルダー 3"/>
          <p:cNvGraphicFramePr>
            <a:graphicFrameLocks/>
          </p:cNvGraphicFramePr>
          <p:nvPr>
            <p:extLst>
              <p:ext uri="{D42A27DB-BD31-4B8C-83A1-F6EECF244321}">
                <p14:modId xmlns:p14="http://schemas.microsoft.com/office/powerpoint/2010/main" val="3469107076"/>
              </p:ext>
            </p:extLst>
          </p:nvPr>
        </p:nvGraphicFramePr>
        <p:xfrm>
          <a:off x="218940" y="1024150"/>
          <a:ext cx="8809149" cy="5310990"/>
        </p:xfrm>
        <a:graphic>
          <a:graphicData uri="http://schemas.openxmlformats.org/drawingml/2006/table">
            <a:tbl>
              <a:tblPr firstRow="1" bandRow="1">
                <a:tableStyleId>{5C22544A-7EE6-4342-B048-85BDC9FD1C3A}</a:tableStyleId>
              </a:tblPr>
              <a:tblGrid>
                <a:gridCol w="1777285">
                  <a:extLst>
                    <a:ext uri="{9D8B030D-6E8A-4147-A177-3AD203B41FA5}">
                      <a16:colId xmlns:a16="http://schemas.microsoft.com/office/drawing/2014/main" xmlns="" val="20000"/>
                    </a:ext>
                  </a:extLst>
                </a:gridCol>
                <a:gridCol w="7031864">
                  <a:extLst>
                    <a:ext uri="{9D8B030D-6E8A-4147-A177-3AD203B41FA5}">
                      <a16:colId xmlns:a16="http://schemas.microsoft.com/office/drawing/2014/main" xmlns="" val="20001"/>
                    </a:ext>
                  </a:extLst>
                </a:gridCol>
              </a:tblGrid>
              <a:tr h="354478">
                <a:tc>
                  <a:txBody>
                    <a:bodyPr/>
                    <a:lstStyle/>
                    <a:p>
                      <a:pPr algn="ctr"/>
                      <a:r>
                        <a:rPr kumimoji="1" lang="ja-JP" altLang="en-US" sz="1600" dirty="0">
                          <a:latin typeface="ヒラギノ丸ゴ ProN W4"/>
                          <a:ea typeface="ヒラギノ丸ゴ ProN W4"/>
                          <a:cs typeface="ヒラギノ丸ゴ ProN W4"/>
                        </a:rPr>
                        <a:t>項目</a:t>
                      </a:r>
                    </a:p>
                  </a:txBody>
                  <a:tcPr/>
                </a:tc>
                <a:tc>
                  <a:txBody>
                    <a:bodyPr/>
                    <a:lstStyle/>
                    <a:p>
                      <a:pPr algn="ctr"/>
                      <a:r>
                        <a:rPr kumimoji="1" lang="ja-JP" altLang="en-US" sz="1400" dirty="0">
                          <a:latin typeface="ヒラギノ丸ゴ ProN W4"/>
                          <a:ea typeface="ヒラギノ丸ゴ ProN W4"/>
                          <a:cs typeface="ヒラギノ丸ゴ ProN W4"/>
                        </a:rPr>
                        <a:t>内容</a:t>
                      </a:r>
                      <a:endParaRPr kumimoji="1" lang="en-US" altLang="ja-JP" sz="1400" dirty="0">
                        <a:latin typeface="ヒラギノ丸ゴ ProN W4"/>
                        <a:ea typeface="ヒラギノ丸ゴ ProN W4"/>
                        <a:cs typeface="ヒラギノ丸ゴ ProN W4"/>
                      </a:endParaRPr>
                    </a:p>
                  </a:txBody>
                  <a:tcPr anchor="ctr"/>
                </a:tc>
                <a:extLst>
                  <a:ext uri="{0D108BD9-81ED-4DB2-BD59-A6C34878D82A}">
                    <a16:rowId xmlns:a16="http://schemas.microsoft.com/office/drawing/2014/main" xmlns="" val="10000"/>
                  </a:ext>
                </a:extLst>
              </a:tr>
              <a:tr h="862201">
                <a:tc>
                  <a:txBody>
                    <a:bodyPr/>
                    <a:lstStyle/>
                    <a:p>
                      <a:pPr algn="l"/>
                      <a:r>
                        <a:rPr kumimoji="1" lang="ja-JP" altLang="en-US" sz="1400" b="0" dirty="0">
                          <a:latin typeface="Meiryo UI" panose="020B0604030504040204" pitchFamily="50" charset="-128"/>
                          <a:ea typeface="Meiryo UI" panose="020B0604030504040204" pitchFamily="50" charset="-128"/>
                          <a:cs typeface="ヒラギノ丸ゴ ProN W4"/>
                        </a:rPr>
                        <a:t>①販売額</a:t>
                      </a:r>
                    </a:p>
                  </a:txBody>
                  <a:tcPr anchor="ctr"/>
                </a:tc>
                <a:tc>
                  <a:txBody>
                    <a:bodyPr/>
                    <a:lstStyle/>
                    <a:p>
                      <a:r>
                        <a:rPr kumimoji="1" lang="en-US" altLang="ja-JP" sz="1400" b="0" dirty="0">
                          <a:latin typeface="Meiryo UI" panose="020B0604030504040204" pitchFamily="50" charset="-128"/>
                          <a:ea typeface="Meiryo UI" panose="020B0604030504040204" pitchFamily="50" charset="-128"/>
                          <a:cs typeface="ヒラギノ丸ゴ ProN W4"/>
                        </a:rPr>
                        <a:t>1</a:t>
                      </a:r>
                      <a:r>
                        <a:rPr kumimoji="1" lang="ja-JP" altLang="en-US" sz="1400" b="0" dirty="0">
                          <a:latin typeface="Meiryo UI" panose="020B0604030504040204" pitchFamily="50" charset="-128"/>
                          <a:ea typeface="Meiryo UI" panose="020B0604030504040204" pitchFamily="50" charset="-128"/>
                          <a:cs typeface="ヒラギノ丸ゴ ProN W4"/>
                        </a:rPr>
                        <a:t>セット</a:t>
                      </a:r>
                      <a:r>
                        <a:rPr kumimoji="1" lang="en-US" altLang="ja-JP" sz="1400" b="0" dirty="0">
                          <a:latin typeface="Meiryo UI" panose="020B0604030504040204" pitchFamily="50" charset="-128"/>
                          <a:ea typeface="Meiryo UI" panose="020B0604030504040204" pitchFamily="50" charset="-128"/>
                          <a:cs typeface="ヒラギノ丸ゴ ProN W4"/>
                        </a:rPr>
                        <a:t>7,000</a:t>
                      </a:r>
                      <a:r>
                        <a:rPr kumimoji="1" lang="ja-JP" altLang="en-US" sz="1400" b="0" dirty="0">
                          <a:latin typeface="Meiryo UI" panose="020B0604030504040204" pitchFamily="50" charset="-128"/>
                          <a:ea typeface="Meiryo UI" panose="020B0604030504040204" pitchFamily="50" charset="-128"/>
                          <a:cs typeface="ヒラギノ丸ゴ ProN W4"/>
                        </a:rPr>
                        <a:t>円で販売し、プレミアム額</a:t>
                      </a:r>
                      <a:r>
                        <a:rPr kumimoji="1" lang="en-US" altLang="ja-JP" sz="1400" b="0" dirty="0">
                          <a:latin typeface="Meiryo UI" panose="020B0604030504040204" pitchFamily="50" charset="-128"/>
                          <a:ea typeface="Meiryo UI" panose="020B0604030504040204" pitchFamily="50" charset="-128"/>
                          <a:cs typeface="ヒラギノ丸ゴ ProN W4"/>
                        </a:rPr>
                        <a:t>3,000</a:t>
                      </a:r>
                      <a:r>
                        <a:rPr kumimoji="1" lang="ja-JP" altLang="en-US" sz="1400" b="0" dirty="0">
                          <a:latin typeface="Meiryo UI" panose="020B0604030504040204" pitchFamily="50" charset="-128"/>
                          <a:ea typeface="Meiryo UI" panose="020B0604030504040204" pitchFamily="50" charset="-128"/>
                          <a:cs typeface="ヒラギノ丸ゴ ProN W4"/>
                        </a:rPr>
                        <a:t>円付与し、</a:t>
                      </a:r>
                      <a:r>
                        <a:rPr kumimoji="1" lang="en-US" altLang="ja-JP" sz="1400" b="0" dirty="0">
                          <a:latin typeface="Meiryo UI" panose="020B0604030504040204" pitchFamily="50" charset="-128"/>
                          <a:ea typeface="Meiryo UI" panose="020B0604030504040204" pitchFamily="50" charset="-128"/>
                          <a:cs typeface="ヒラギノ丸ゴ ProN W4"/>
                        </a:rPr>
                        <a:t>10,000</a:t>
                      </a:r>
                      <a:r>
                        <a:rPr kumimoji="1" lang="ja-JP" altLang="en-US" sz="1400" b="0" dirty="0">
                          <a:latin typeface="Meiryo UI" panose="020B0604030504040204" pitchFamily="50" charset="-128"/>
                          <a:ea typeface="Meiryo UI" panose="020B0604030504040204" pitchFamily="50" charset="-128"/>
                          <a:cs typeface="ヒラギノ丸ゴ ProN W4"/>
                        </a:rPr>
                        <a:t>円分の通貨として発行</a:t>
                      </a:r>
                      <a:endParaRPr kumimoji="1" lang="en-US" altLang="ja-JP" sz="1400" b="0" dirty="0">
                        <a:latin typeface="Meiryo UI" panose="020B0604030504040204" pitchFamily="50" charset="-128"/>
                        <a:ea typeface="Meiryo UI" panose="020B0604030504040204" pitchFamily="50" charset="-128"/>
                        <a:cs typeface="ヒラギノ丸ゴ ProN W4"/>
                      </a:endParaRPr>
                    </a:p>
                    <a:p>
                      <a:r>
                        <a:rPr kumimoji="1" lang="ja-JP" altLang="en-US" sz="1400" b="0" dirty="0">
                          <a:latin typeface="Meiryo UI" panose="020B0604030504040204" pitchFamily="50" charset="-128"/>
                          <a:ea typeface="Meiryo UI" panose="020B0604030504040204" pitchFamily="50" charset="-128"/>
                          <a:cs typeface="ヒラギノ丸ゴ ProN W4"/>
                        </a:rPr>
                        <a:t>・</a:t>
                      </a:r>
                      <a:r>
                        <a:rPr kumimoji="1" lang="en-US" altLang="ja-JP" sz="1400" b="0" dirty="0">
                          <a:latin typeface="Meiryo UI" panose="020B0604030504040204" pitchFamily="50" charset="-128"/>
                          <a:ea typeface="Meiryo UI" panose="020B0604030504040204" pitchFamily="50" charset="-128"/>
                          <a:cs typeface="ヒラギノ丸ゴ ProN W4"/>
                        </a:rPr>
                        <a:t>7,000</a:t>
                      </a:r>
                      <a:r>
                        <a:rPr kumimoji="1" lang="ja-JP" altLang="en-US" sz="1400" b="0" dirty="0">
                          <a:latin typeface="Meiryo UI" panose="020B0604030504040204" pitchFamily="50" charset="-128"/>
                          <a:ea typeface="Meiryo UI" panose="020B0604030504040204" pitchFamily="50" charset="-128"/>
                          <a:cs typeface="ヒラギノ丸ゴ ProN W4"/>
                        </a:rPr>
                        <a:t>円は宿泊費として利用</a:t>
                      </a:r>
                      <a:endParaRPr kumimoji="1" lang="en-US" altLang="ja-JP" sz="1400" b="0" dirty="0">
                        <a:latin typeface="Meiryo UI" panose="020B0604030504040204" pitchFamily="50" charset="-128"/>
                        <a:ea typeface="Meiryo UI" panose="020B0604030504040204" pitchFamily="50" charset="-128"/>
                        <a:cs typeface="ヒラギノ丸ゴ ProN W4"/>
                      </a:endParaRPr>
                    </a:p>
                    <a:p>
                      <a:r>
                        <a:rPr kumimoji="1" lang="ja-JP" altLang="en-US" sz="1400" b="0" dirty="0">
                          <a:latin typeface="Meiryo UI" panose="020B0604030504040204" pitchFamily="50" charset="-128"/>
                          <a:ea typeface="Meiryo UI" panose="020B0604030504040204" pitchFamily="50" charset="-128"/>
                          <a:cs typeface="ヒラギノ丸ゴ ProN W4"/>
                        </a:rPr>
                        <a:t>・</a:t>
                      </a:r>
                      <a:r>
                        <a:rPr kumimoji="1" lang="en-US" altLang="ja-JP" sz="1400" b="0" dirty="0">
                          <a:latin typeface="Meiryo UI" panose="020B0604030504040204" pitchFamily="50" charset="-128"/>
                          <a:ea typeface="Meiryo UI" panose="020B0604030504040204" pitchFamily="50" charset="-128"/>
                          <a:cs typeface="ヒラギノ丸ゴ ProN W4"/>
                        </a:rPr>
                        <a:t>3,000</a:t>
                      </a:r>
                      <a:r>
                        <a:rPr kumimoji="1" lang="ja-JP" altLang="en-US" sz="1400" b="0" dirty="0">
                          <a:latin typeface="Meiryo UI" panose="020B0604030504040204" pitchFamily="50" charset="-128"/>
                          <a:ea typeface="Meiryo UI" panose="020B0604030504040204" pitchFamily="50" charset="-128"/>
                          <a:cs typeface="ヒラギノ丸ゴ ProN W4"/>
                        </a:rPr>
                        <a:t>円は宿泊、土産購入、アクティビティ等で利用ができます。</a:t>
                      </a:r>
                    </a:p>
                  </a:txBody>
                  <a:tcPr anchor="ctr"/>
                </a:tc>
                <a:extLst>
                  <a:ext uri="{0D108BD9-81ED-4DB2-BD59-A6C34878D82A}">
                    <a16:rowId xmlns:a16="http://schemas.microsoft.com/office/drawing/2014/main" xmlns="" val="10001"/>
                  </a:ext>
                </a:extLst>
              </a:tr>
              <a:tr h="410116">
                <a:tc>
                  <a:txBody>
                    <a:bodyPr/>
                    <a:lstStyle/>
                    <a:p>
                      <a:pPr algn="l"/>
                      <a:r>
                        <a:rPr kumimoji="1" lang="ja-JP" altLang="en-US" sz="1400" b="0" dirty="0">
                          <a:latin typeface="Meiryo UI" panose="020B0604030504040204" pitchFamily="50" charset="-128"/>
                          <a:ea typeface="Meiryo UI" panose="020B0604030504040204" pitchFamily="50" charset="-128"/>
                          <a:cs typeface="ヒラギノ丸ゴ ProN W4"/>
                        </a:rPr>
                        <a:t>②発行総数</a:t>
                      </a:r>
                    </a:p>
                  </a:txBody>
                  <a:tcPr anchor="ctr"/>
                </a:tc>
                <a:tc>
                  <a:txBody>
                    <a:bodyPr/>
                    <a:lstStyle/>
                    <a:p>
                      <a:r>
                        <a:rPr kumimoji="1" lang="en-US" altLang="ja-JP" sz="1400" b="0" dirty="0">
                          <a:latin typeface="Meiryo UI" panose="020B0604030504040204" pitchFamily="50" charset="-128"/>
                          <a:ea typeface="Meiryo UI" panose="020B0604030504040204" pitchFamily="50" charset="-128"/>
                          <a:cs typeface="ヒラギノ丸ゴ ProN W4"/>
                        </a:rPr>
                        <a:t>120,000</a:t>
                      </a:r>
                      <a:r>
                        <a:rPr kumimoji="1" lang="ja-JP" altLang="en-US" sz="1400" b="0" dirty="0">
                          <a:latin typeface="Meiryo UI" panose="020B0604030504040204" pitchFamily="50" charset="-128"/>
                          <a:ea typeface="Meiryo UI" panose="020B0604030504040204" pitchFamily="50" charset="-128"/>
                          <a:cs typeface="ヒラギノ丸ゴ ProN W4"/>
                        </a:rPr>
                        <a:t>セット</a:t>
                      </a:r>
                    </a:p>
                  </a:txBody>
                  <a:tcPr anchor="ctr"/>
                </a:tc>
                <a:extLst>
                  <a:ext uri="{0D108BD9-81ED-4DB2-BD59-A6C34878D82A}">
                    <a16:rowId xmlns:a16="http://schemas.microsoft.com/office/drawing/2014/main" xmlns="" val="10005"/>
                  </a:ext>
                </a:extLst>
              </a:tr>
              <a:tr h="552499">
                <a:tc>
                  <a:txBody>
                    <a:bodyPr/>
                    <a:lstStyle/>
                    <a:p>
                      <a:pPr algn="l"/>
                      <a:r>
                        <a:rPr kumimoji="1" lang="ja-JP" altLang="en-US" sz="1400" b="0" dirty="0">
                          <a:latin typeface="Meiryo UI" panose="020B0604030504040204" pitchFamily="50" charset="-128"/>
                          <a:ea typeface="Meiryo UI" panose="020B0604030504040204" pitchFamily="50" charset="-128"/>
                          <a:cs typeface="ヒラギノ丸ゴ ProN W4"/>
                        </a:rPr>
                        <a:t>③購入可能者</a:t>
                      </a:r>
                    </a:p>
                  </a:txBody>
                  <a:tcPr anchor="ctr"/>
                </a:tc>
                <a:tc>
                  <a:txBody>
                    <a:bodyPr/>
                    <a:lstStyle/>
                    <a:p>
                      <a:r>
                        <a:rPr kumimoji="1" lang="ja-JP" altLang="en-US" sz="1400" b="0" dirty="0">
                          <a:latin typeface="Meiryo UI" panose="020B0604030504040204" pitchFamily="50" charset="-128"/>
                          <a:ea typeface="Meiryo UI" panose="020B0604030504040204" pitchFamily="50" charset="-128"/>
                          <a:cs typeface="ヒラギノ丸ゴ ProN W4"/>
                        </a:rPr>
                        <a:t>・スマートフォン・ガラケーを所有している方　</a:t>
                      </a:r>
                      <a:endParaRPr kumimoji="1" lang="en-US" altLang="ja-JP" sz="1400" b="0" dirty="0">
                        <a:latin typeface="Meiryo UI" panose="020B0604030504040204" pitchFamily="50" charset="-128"/>
                        <a:ea typeface="Meiryo UI" panose="020B0604030504040204" pitchFamily="50" charset="-128"/>
                        <a:cs typeface="ヒラギノ丸ゴ ProN W4"/>
                      </a:endParaRPr>
                    </a:p>
                    <a:p>
                      <a:r>
                        <a:rPr kumimoji="1" lang="ja-JP" altLang="en-US" sz="1400" b="0" dirty="0">
                          <a:latin typeface="Meiryo UI" panose="020B0604030504040204" pitchFamily="50" charset="-128"/>
                          <a:ea typeface="Meiryo UI" panose="020B0604030504040204" pitchFamily="50" charset="-128"/>
                          <a:cs typeface="ヒラギノ丸ゴ ProN W4"/>
                        </a:rPr>
                        <a:t>　</a:t>
                      </a:r>
                      <a:r>
                        <a:rPr kumimoji="1" lang="en-US" altLang="ja-JP" sz="1400" b="0" dirty="0">
                          <a:latin typeface="Meiryo UI" panose="020B0604030504040204" pitchFamily="50" charset="-128"/>
                          <a:ea typeface="Meiryo UI" panose="020B0604030504040204" pitchFamily="50" charset="-128"/>
                          <a:cs typeface="ヒラギノ丸ゴ ProN W4"/>
                        </a:rPr>
                        <a:t>※</a:t>
                      </a:r>
                      <a:r>
                        <a:rPr kumimoji="1" lang="ja-JP" altLang="en-US" sz="1400" b="0" dirty="0">
                          <a:latin typeface="Meiryo UI" panose="020B0604030504040204" pitchFamily="50" charset="-128"/>
                          <a:ea typeface="Meiryo UI" panose="020B0604030504040204" pitchFamily="50" charset="-128"/>
                          <a:cs typeface="ヒラギノ丸ゴ ProN W4"/>
                        </a:rPr>
                        <a:t>島</a:t>
                      </a:r>
                      <a:r>
                        <a:rPr kumimoji="1" lang="ja-JP" altLang="en-US" sz="1400" b="0" dirty="0" err="1">
                          <a:latin typeface="Meiryo UI" panose="020B0604030504040204" pitchFamily="50" charset="-128"/>
                          <a:ea typeface="Meiryo UI" panose="020B0604030504040204" pitchFamily="50" charset="-128"/>
                          <a:cs typeface="ヒラギノ丸ゴ ProN W4"/>
                        </a:rPr>
                        <a:t>しょ</a:t>
                      </a:r>
                      <a:r>
                        <a:rPr kumimoji="1" lang="ja-JP" altLang="en-US" sz="1400" b="0" dirty="0">
                          <a:latin typeface="Meiryo UI" panose="020B0604030504040204" pitchFamily="50" charset="-128"/>
                          <a:ea typeface="Meiryo UI" panose="020B0604030504040204" pitchFamily="50" charset="-128"/>
                          <a:cs typeface="ヒラギノ丸ゴ ProN W4"/>
                        </a:rPr>
                        <a:t>住民についての利用は、在住している島以外であれば可能</a:t>
                      </a:r>
                    </a:p>
                  </a:txBody>
                  <a:tcPr anchor="ctr"/>
                </a:tc>
                <a:extLst>
                  <a:ext uri="{0D108BD9-81ED-4DB2-BD59-A6C34878D82A}">
                    <a16:rowId xmlns:a16="http://schemas.microsoft.com/office/drawing/2014/main" xmlns="" val="10002"/>
                  </a:ext>
                </a:extLst>
              </a:tr>
              <a:tr h="828583">
                <a:tc>
                  <a:txBody>
                    <a:bodyPr/>
                    <a:lstStyle/>
                    <a:p>
                      <a:pPr algn="l"/>
                      <a:r>
                        <a:rPr kumimoji="1" lang="ja-JP" altLang="en-US" sz="1400" b="0" dirty="0">
                          <a:latin typeface="Meiryo UI" panose="020B0604030504040204" pitchFamily="50" charset="-128"/>
                          <a:ea typeface="Meiryo UI" panose="020B0604030504040204" pitchFamily="50" charset="-128"/>
                          <a:cs typeface="ヒラギノ丸ゴ ProN W4"/>
                        </a:rPr>
                        <a:t>④購入・利用限度</a:t>
                      </a:r>
                    </a:p>
                  </a:txBody>
                  <a:tcPr anchor="ctr"/>
                </a:tc>
                <a:tc>
                  <a:txBody>
                    <a:bodyPr/>
                    <a:lstStyle/>
                    <a:p>
                      <a:r>
                        <a:rPr kumimoji="1" lang="ja-JP" altLang="en-US" sz="1400" b="0" dirty="0">
                          <a:latin typeface="Meiryo UI" panose="020B0604030504040204" pitchFamily="50" charset="-128"/>
                          <a:ea typeface="Meiryo UI" panose="020B0604030504040204" pitchFamily="50" charset="-128"/>
                          <a:cs typeface="ヒラギノ丸ゴ ProN W4"/>
                        </a:rPr>
                        <a:t>・</a:t>
                      </a:r>
                      <a:r>
                        <a:rPr kumimoji="1" lang="en-US" altLang="ja-JP" sz="1400" b="0" dirty="0">
                          <a:latin typeface="Meiryo UI" panose="020B0604030504040204" pitchFamily="50" charset="-128"/>
                          <a:ea typeface="Meiryo UI" panose="020B0604030504040204" pitchFamily="50" charset="-128"/>
                          <a:cs typeface="ヒラギノ丸ゴ ProN W4"/>
                        </a:rPr>
                        <a:t>1</a:t>
                      </a:r>
                      <a:r>
                        <a:rPr kumimoji="1" lang="ja-JP" altLang="en-US" sz="1400" b="0" dirty="0">
                          <a:latin typeface="Meiryo UI" panose="020B0604030504040204" pitchFamily="50" charset="-128"/>
                          <a:ea typeface="Meiryo UI" panose="020B0604030504040204" pitchFamily="50" charset="-128"/>
                          <a:cs typeface="ヒラギノ丸ゴ ProN W4"/>
                        </a:rPr>
                        <a:t>人（</a:t>
                      </a:r>
                      <a:r>
                        <a:rPr kumimoji="1" lang="en-US" altLang="ja-JP" sz="1400" b="0" dirty="0">
                          <a:latin typeface="Meiryo UI" panose="020B0604030504040204" pitchFamily="50" charset="-128"/>
                          <a:ea typeface="Meiryo UI" panose="020B0604030504040204" pitchFamily="50" charset="-128"/>
                          <a:cs typeface="ヒラギノ丸ゴ ProN W4"/>
                        </a:rPr>
                        <a:t>1</a:t>
                      </a:r>
                      <a:r>
                        <a:rPr kumimoji="1" lang="ja-JP" altLang="en-US" sz="1400" b="0" dirty="0">
                          <a:latin typeface="Meiryo UI" panose="020B0604030504040204" pitchFamily="50" charset="-128"/>
                          <a:ea typeface="Meiryo UI" panose="020B0604030504040204" pitchFamily="50" charset="-128"/>
                          <a:cs typeface="ヒラギノ丸ゴ ProN W4"/>
                        </a:rPr>
                        <a:t>端末）につき一度に</a:t>
                      </a:r>
                      <a:r>
                        <a:rPr kumimoji="1" lang="en-US" altLang="ja-JP" sz="1400" b="0" dirty="0">
                          <a:latin typeface="Meiryo UI" panose="020B0604030504040204" pitchFamily="50" charset="-128"/>
                          <a:ea typeface="Meiryo UI" panose="020B0604030504040204" pitchFamily="50" charset="-128"/>
                          <a:cs typeface="ヒラギノ丸ゴ ProN W4"/>
                        </a:rPr>
                        <a:t>4</a:t>
                      </a:r>
                      <a:r>
                        <a:rPr kumimoji="1" lang="ja-JP" altLang="en-US" sz="1400" b="0" dirty="0">
                          <a:latin typeface="Meiryo UI" panose="020B0604030504040204" pitchFamily="50" charset="-128"/>
                          <a:ea typeface="Meiryo UI" panose="020B0604030504040204" pitchFamily="50" charset="-128"/>
                          <a:cs typeface="ヒラギノ丸ゴ ProN W4"/>
                        </a:rPr>
                        <a:t>セット（</a:t>
                      </a:r>
                      <a:r>
                        <a:rPr kumimoji="1" lang="en-US" altLang="ja-JP" sz="1400" b="0" dirty="0">
                          <a:latin typeface="Meiryo UI" panose="020B0604030504040204" pitchFamily="50" charset="-128"/>
                          <a:ea typeface="Meiryo UI" panose="020B0604030504040204" pitchFamily="50" charset="-128"/>
                          <a:cs typeface="ヒラギノ丸ゴ ProN W4"/>
                        </a:rPr>
                        <a:t>40,000</a:t>
                      </a:r>
                      <a:r>
                        <a:rPr kumimoji="1" lang="ja-JP" altLang="en-US" sz="1400" b="0" dirty="0">
                          <a:latin typeface="Meiryo UI" panose="020B0604030504040204" pitchFamily="50" charset="-128"/>
                          <a:ea typeface="Meiryo UI" panose="020B0604030504040204" pitchFamily="50" charset="-128"/>
                          <a:cs typeface="ヒラギノ丸ゴ ProN W4"/>
                        </a:rPr>
                        <a:t>円）まで所持可能</a:t>
                      </a:r>
                      <a:endParaRPr kumimoji="1" lang="en-US" altLang="ja-JP" sz="1400" b="0" dirty="0">
                        <a:latin typeface="Meiryo UI" panose="020B0604030504040204" pitchFamily="50" charset="-128"/>
                        <a:ea typeface="Meiryo UI" panose="020B0604030504040204" pitchFamily="50" charset="-128"/>
                        <a:cs typeface="ヒラギノ丸ゴ ProN W4"/>
                      </a:endParaRPr>
                    </a:p>
                    <a:p>
                      <a:r>
                        <a:rPr kumimoji="1" lang="ja-JP" altLang="en-US" sz="1400" b="0" dirty="0">
                          <a:latin typeface="Meiryo UI" panose="020B0604030504040204" pitchFamily="50" charset="-128"/>
                          <a:ea typeface="Meiryo UI" panose="020B0604030504040204" pitchFamily="50" charset="-128"/>
                          <a:cs typeface="ヒラギノ丸ゴ ProN W4"/>
                        </a:rPr>
                        <a:t>・年度内</a:t>
                      </a:r>
                      <a:r>
                        <a:rPr kumimoji="1" lang="en-US" altLang="ja-JP" sz="1400" b="0" dirty="0">
                          <a:latin typeface="Meiryo UI" panose="020B0604030504040204" pitchFamily="50" charset="-128"/>
                          <a:ea typeface="Meiryo UI" panose="020B0604030504040204" pitchFamily="50" charset="-128"/>
                          <a:cs typeface="ヒラギノ丸ゴ ProN W4"/>
                        </a:rPr>
                        <a:t>8</a:t>
                      </a:r>
                      <a:r>
                        <a:rPr kumimoji="1" lang="ja-JP" altLang="en-US" sz="1400" b="0" dirty="0">
                          <a:latin typeface="Meiryo UI" panose="020B0604030504040204" pitchFamily="50" charset="-128"/>
                          <a:ea typeface="Meiryo UI" panose="020B0604030504040204" pitchFamily="50" charset="-128"/>
                          <a:cs typeface="ヒラギノ丸ゴ ProN W4"/>
                        </a:rPr>
                        <a:t>セット（</a:t>
                      </a:r>
                      <a:r>
                        <a:rPr kumimoji="1" lang="en-US" altLang="ja-JP" sz="1400" b="0" dirty="0">
                          <a:latin typeface="Meiryo UI" panose="020B0604030504040204" pitchFamily="50" charset="-128"/>
                          <a:ea typeface="Meiryo UI" panose="020B0604030504040204" pitchFamily="50" charset="-128"/>
                          <a:cs typeface="ヒラギノ丸ゴ ProN W4"/>
                        </a:rPr>
                        <a:t>80,000</a:t>
                      </a:r>
                      <a:r>
                        <a:rPr kumimoji="1" lang="ja-JP" altLang="en-US" sz="1400" b="0" dirty="0">
                          <a:latin typeface="Meiryo UI" panose="020B0604030504040204" pitchFamily="50" charset="-128"/>
                          <a:ea typeface="Meiryo UI" panose="020B0604030504040204" pitchFamily="50" charset="-128"/>
                          <a:cs typeface="ヒラギノ丸ゴ ProN W4"/>
                        </a:rPr>
                        <a:t>円）まで購入可</a:t>
                      </a:r>
                      <a:endParaRPr kumimoji="1" lang="en-US" altLang="ja-JP" sz="1400" b="0" dirty="0">
                        <a:latin typeface="Meiryo UI" panose="020B0604030504040204" pitchFamily="50" charset="-128"/>
                        <a:ea typeface="Meiryo UI" panose="020B0604030504040204" pitchFamily="50" charset="-128"/>
                        <a:cs typeface="ヒラギノ丸ゴ ProN W4"/>
                      </a:endParaRPr>
                    </a:p>
                    <a:p>
                      <a:r>
                        <a:rPr kumimoji="1" lang="ja-JP" altLang="en-US" sz="1400" b="0" dirty="0">
                          <a:latin typeface="Meiryo UI" panose="020B0604030504040204" pitchFamily="50" charset="-128"/>
                          <a:ea typeface="Meiryo UI" panose="020B0604030504040204" pitchFamily="50" charset="-128"/>
                          <a:cs typeface="ヒラギノ丸ゴ ProN W4"/>
                        </a:rPr>
                        <a:t>・有効期限は購入日から</a:t>
                      </a:r>
                      <a:r>
                        <a:rPr kumimoji="1" lang="en-US" altLang="ja-JP" sz="1400" b="0" dirty="0">
                          <a:latin typeface="Meiryo UI" panose="020B0604030504040204" pitchFamily="50" charset="-128"/>
                          <a:ea typeface="Meiryo UI" panose="020B0604030504040204" pitchFamily="50" charset="-128"/>
                          <a:cs typeface="ヒラギノ丸ゴ ProN W4"/>
                        </a:rPr>
                        <a:t>60</a:t>
                      </a:r>
                      <a:r>
                        <a:rPr kumimoji="1" lang="ja-JP" altLang="en-US" sz="1400" b="0" dirty="0">
                          <a:latin typeface="Meiryo UI" panose="020B0604030504040204" pitchFamily="50" charset="-128"/>
                          <a:ea typeface="Meiryo UI" panose="020B0604030504040204" pitchFamily="50" charset="-128"/>
                          <a:cs typeface="ヒラギノ丸ゴ ProN W4"/>
                        </a:rPr>
                        <a:t>日間を予定（ただし、利用可能日は平成</a:t>
                      </a:r>
                      <a:r>
                        <a:rPr kumimoji="1" lang="en-US" altLang="ja-JP" sz="1400" b="0" dirty="0">
                          <a:latin typeface="Meiryo UI" panose="020B0604030504040204" pitchFamily="50" charset="-128"/>
                          <a:ea typeface="Meiryo UI" panose="020B0604030504040204" pitchFamily="50" charset="-128"/>
                          <a:cs typeface="ヒラギノ丸ゴ ProN W4"/>
                        </a:rPr>
                        <a:t>30</a:t>
                      </a:r>
                      <a:r>
                        <a:rPr kumimoji="1" lang="ja-JP" altLang="en-US" sz="1400" b="0" dirty="0">
                          <a:latin typeface="Meiryo UI" panose="020B0604030504040204" pitchFamily="50" charset="-128"/>
                          <a:ea typeface="Meiryo UI" panose="020B0604030504040204" pitchFamily="50" charset="-128"/>
                          <a:cs typeface="ヒラギノ丸ゴ ProN W4"/>
                        </a:rPr>
                        <a:t>年</a:t>
                      </a:r>
                      <a:r>
                        <a:rPr kumimoji="1" lang="en-US" altLang="ja-JP" sz="1400" b="0" dirty="0">
                          <a:latin typeface="Meiryo UI" panose="020B0604030504040204" pitchFamily="50" charset="-128"/>
                          <a:ea typeface="Meiryo UI" panose="020B0604030504040204" pitchFamily="50" charset="-128"/>
                          <a:cs typeface="ヒラギノ丸ゴ ProN W4"/>
                        </a:rPr>
                        <a:t>3</a:t>
                      </a:r>
                      <a:r>
                        <a:rPr kumimoji="1" lang="ja-JP" altLang="en-US" sz="1400" b="0" dirty="0">
                          <a:latin typeface="Meiryo UI" panose="020B0604030504040204" pitchFamily="50" charset="-128"/>
                          <a:ea typeface="Meiryo UI" panose="020B0604030504040204" pitchFamily="50" charset="-128"/>
                          <a:cs typeface="ヒラギノ丸ゴ ProN W4"/>
                        </a:rPr>
                        <a:t>月</a:t>
                      </a:r>
                      <a:r>
                        <a:rPr kumimoji="1" lang="en-US" altLang="ja-JP" sz="1400" b="0" dirty="0">
                          <a:latin typeface="Meiryo UI" panose="020B0604030504040204" pitchFamily="50" charset="-128"/>
                          <a:ea typeface="Meiryo UI" panose="020B0604030504040204" pitchFamily="50" charset="-128"/>
                          <a:cs typeface="ヒラギノ丸ゴ ProN W4"/>
                        </a:rPr>
                        <a:t>31</a:t>
                      </a:r>
                      <a:r>
                        <a:rPr kumimoji="1" lang="ja-JP" altLang="en-US" sz="1400" b="0" dirty="0">
                          <a:latin typeface="Meiryo UI" panose="020B0604030504040204" pitchFamily="50" charset="-128"/>
                          <a:ea typeface="Meiryo UI" panose="020B0604030504040204" pitchFamily="50" charset="-128"/>
                          <a:cs typeface="ヒラギノ丸ゴ ProN W4"/>
                        </a:rPr>
                        <a:t>日まで）</a:t>
                      </a:r>
                      <a:endParaRPr kumimoji="1" lang="en-US" altLang="ja-JP" sz="1400" b="0" dirty="0">
                        <a:latin typeface="Meiryo UI" panose="020B0604030504040204" pitchFamily="50" charset="-128"/>
                        <a:ea typeface="Meiryo UI" panose="020B0604030504040204" pitchFamily="50" charset="-128"/>
                        <a:cs typeface="ヒラギノ丸ゴ ProN W4"/>
                      </a:endParaRPr>
                    </a:p>
                  </a:txBody>
                  <a:tcPr anchor="ctr"/>
                </a:tc>
                <a:extLst>
                  <a:ext uri="{0D108BD9-81ED-4DB2-BD59-A6C34878D82A}">
                    <a16:rowId xmlns:a16="http://schemas.microsoft.com/office/drawing/2014/main" xmlns="" val="10003"/>
                  </a:ext>
                </a:extLst>
              </a:tr>
              <a:tr h="391246">
                <a:tc>
                  <a:txBody>
                    <a:bodyPr/>
                    <a:lstStyle/>
                    <a:p>
                      <a:pPr algn="l"/>
                      <a:r>
                        <a:rPr kumimoji="1" lang="ja-JP" altLang="en-US" sz="1400" b="0" dirty="0">
                          <a:latin typeface="Meiryo UI" panose="020B0604030504040204" pitchFamily="50" charset="-128"/>
                          <a:ea typeface="Meiryo UI" panose="020B0604030504040204" pitchFamily="50" charset="-128"/>
                          <a:cs typeface="ヒラギノ丸ゴ ProN W4"/>
                        </a:rPr>
                        <a:t>⑤利用単位</a:t>
                      </a:r>
                    </a:p>
                  </a:txBody>
                  <a:tcPr anchor="ctr"/>
                </a:tc>
                <a:tc>
                  <a:txBody>
                    <a:bodyPr/>
                    <a:lstStyle/>
                    <a:p>
                      <a:r>
                        <a:rPr kumimoji="1" lang="en-US" altLang="ja-JP" sz="1400" b="0" dirty="0">
                          <a:latin typeface="Meiryo UI" panose="020B0604030504040204" pitchFamily="50" charset="-128"/>
                          <a:ea typeface="Meiryo UI" panose="020B0604030504040204" pitchFamily="50" charset="-128"/>
                          <a:cs typeface="ヒラギノ丸ゴ ProN W4"/>
                        </a:rPr>
                        <a:t>1,000</a:t>
                      </a:r>
                      <a:r>
                        <a:rPr kumimoji="1" lang="ja-JP" altLang="en-US" sz="1400" b="0" dirty="0">
                          <a:latin typeface="Meiryo UI" panose="020B0604030504040204" pitchFamily="50" charset="-128"/>
                          <a:ea typeface="Meiryo UI" panose="020B0604030504040204" pitchFamily="50" charset="-128"/>
                          <a:cs typeface="ヒラギノ丸ゴ ProN W4"/>
                        </a:rPr>
                        <a:t>円</a:t>
                      </a:r>
                      <a:endParaRPr kumimoji="1" lang="en-US" altLang="ja-JP" sz="1400" b="0" dirty="0">
                        <a:latin typeface="Meiryo UI" panose="020B0604030504040204" pitchFamily="50" charset="-128"/>
                        <a:ea typeface="Meiryo UI" panose="020B0604030504040204" pitchFamily="50" charset="-128"/>
                        <a:cs typeface="ヒラギノ丸ゴ ProN W4"/>
                      </a:endParaRPr>
                    </a:p>
                  </a:txBody>
                  <a:tcPr anchor="ctr"/>
                </a:tc>
                <a:extLst>
                  <a:ext uri="{0D108BD9-81ED-4DB2-BD59-A6C34878D82A}">
                    <a16:rowId xmlns:a16="http://schemas.microsoft.com/office/drawing/2014/main" xmlns="" val="10006"/>
                  </a:ext>
                </a:extLst>
              </a:tr>
              <a:tr h="554133">
                <a:tc>
                  <a:txBody>
                    <a:bodyPr/>
                    <a:lstStyle/>
                    <a:p>
                      <a:pPr algn="l"/>
                      <a:r>
                        <a:rPr kumimoji="1" lang="ja-JP" altLang="en-US" sz="1400" b="0" dirty="0">
                          <a:latin typeface="Meiryo UI" panose="020B0604030504040204" pitchFamily="50" charset="-128"/>
                          <a:ea typeface="Meiryo UI" panose="020B0604030504040204" pitchFamily="50" charset="-128"/>
                          <a:cs typeface="ヒラギノ丸ゴ ProN W4"/>
                        </a:rPr>
                        <a:t>⑥利用・購入　</a:t>
                      </a:r>
                      <a:endParaRPr kumimoji="1" lang="en-US" altLang="ja-JP" sz="1400" b="0" dirty="0">
                        <a:latin typeface="Meiryo UI" panose="020B0604030504040204" pitchFamily="50" charset="-128"/>
                        <a:ea typeface="Meiryo UI" panose="020B0604030504040204" pitchFamily="50" charset="-128"/>
                        <a:cs typeface="ヒラギノ丸ゴ ProN W4"/>
                      </a:endParaRPr>
                    </a:p>
                    <a:p>
                      <a:pPr algn="l"/>
                      <a:r>
                        <a:rPr kumimoji="1" lang="ja-JP" altLang="en-US" sz="1400" b="0" dirty="0">
                          <a:latin typeface="Meiryo UI" panose="020B0604030504040204" pitchFamily="50" charset="-128"/>
                          <a:ea typeface="Meiryo UI" panose="020B0604030504040204" pitchFamily="50" charset="-128"/>
                          <a:cs typeface="ヒラギノ丸ゴ ProN W4"/>
                        </a:rPr>
                        <a:t>　</a:t>
                      </a:r>
                      <a:r>
                        <a:rPr kumimoji="1" lang="ja-JP" altLang="en-US" sz="1400" b="0" baseline="0" dirty="0">
                          <a:latin typeface="Meiryo UI" panose="020B0604030504040204" pitchFamily="50" charset="-128"/>
                          <a:ea typeface="Meiryo UI" panose="020B0604030504040204" pitchFamily="50" charset="-128"/>
                          <a:cs typeface="ヒラギノ丸ゴ ProN W4"/>
                        </a:rPr>
                        <a:t> </a:t>
                      </a:r>
                      <a:r>
                        <a:rPr kumimoji="1" lang="ja-JP" altLang="en-US" sz="1400" b="0" dirty="0">
                          <a:latin typeface="Meiryo UI" panose="020B0604030504040204" pitchFamily="50" charset="-128"/>
                          <a:ea typeface="Meiryo UI" panose="020B0604030504040204" pitchFamily="50" charset="-128"/>
                          <a:cs typeface="ヒラギノ丸ゴ ProN W4"/>
                        </a:rPr>
                        <a:t>方法</a:t>
                      </a:r>
                    </a:p>
                  </a:txBody>
                  <a:tcPr anchor="ct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0" dirty="0">
                          <a:latin typeface="Meiryo UI" panose="020B0604030504040204" pitchFamily="50" charset="-128"/>
                          <a:ea typeface="Meiryo UI" panose="020B0604030504040204" pitchFamily="50" charset="-128"/>
                          <a:cs typeface="ヒラギノ丸ゴ ProN W4"/>
                        </a:rPr>
                        <a:t>・利用→スマートフォン、ガラケーでの利用</a:t>
                      </a:r>
                      <a:endParaRPr kumimoji="1" lang="en-US" altLang="ja-JP" sz="1400" b="0" dirty="0">
                        <a:latin typeface="Meiryo UI" panose="020B0604030504040204" pitchFamily="50" charset="-128"/>
                        <a:ea typeface="Meiryo UI" panose="020B0604030504040204" pitchFamily="50" charset="-128"/>
                        <a:cs typeface="ヒラギノ丸ゴ ProN W4"/>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0" dirty="0">
                          <a:latin typeface="Meiryo UI" panose="020B0604030504040204" pitchFamily="50" charset="-128"/>
                          <a:ea typeface="Meiryo UI" panose="020B0604030504040204" pitchFamily="50" charset="-128"/>
                          <a:cs typeface="ヒラギノ丸ゴ ProN W4"/>
                        </a:rPr>
                        <a:t>・購入→クレジットカードにて購入</a:t>
                      </a:r>
                      <a:endParaRPr kumimoji="1" lang="en-US" altLang="ja-JP" sz="1400" b="0" dirty="0">
                        <a:latin typeface="Meiryo UI" panose="020B0604030504040204" pitchFamily="50" charset="-128"/>
                        <a:ea typeface="Meiryo UI" panose="020B0604030504040204" pitchFamily="50" charset="-128"/>
                        <a:cs typeface="ヒラギノ丸ゴ ProN W4"/>
                      </a:endParaRPr>
                    </a:p>
                  </a:txBody>
                  <a:tcPr anchor="ctr"/>
                </a:tc>
                <a:extLst>
                  <a:ext uri="{0D108BD9-81ED-4DB2-BD59-A6C34878D82A}">
                    <a16:rowId xmlns:a16="http://schemas.microsoft.com/office/drawing/2014/main" xmlns="" val="10004"/>
                  </a:ext>
                </a:extLst>
              </a:tr>
              <a:tr h="565566">
                <a:tc>
                  <a:txBody>
                    <a:bodyPr/>
                    <a:lstStyle/>
                    <a:p>
                      <a:pPr algn="l"/>
                      <a:r>
                        <a:rPr kumimoji="1" lang="ja-JP" altLang="en-US" sz="1400" b="0" dirty="0">
                          <a:latin typeface="Meiryo UI" panose="020B0604030504040204" pitchFamily="50" charset="-128"/>
                          <a:ea typeface="Meiryo UI" panose="020B0604030504040204" pitchFamily="50" charset="-128"/>
                          <a:cs typeface="ヒラギノ丸ゴ ProN W4"/>
                        </a:rPr>
                        <a:t>⑦発行・運用期間</a:t>
                      </a:r>
                    </a:p>
                  </a:txBody>
                  <a:tcPr anchor="ct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0" dirty="0">
                          <a:latin typeface="Meiryo UI" panose="020B0604030504040204" pitchFamily="50" charset="-128"/>
                          <a:ea typeface="Meiryo UI" panose="020B0604030504040204" pitchFamily="50" charset="-128"/>
                          <a:cs typeface="ヒラギノ丸ゴ ProN W4"/>
                        </a:rPr>
                        <a:t>・発行期間→平成</a:t>
                      </a:r>
                      <a:r>
                        <a:rPr kumimoji="1" lang="en-US" altLang="ja-JP" sz="1400" b="0" dirty="0">
                          <a:latin typeface="Meiryo UI" panose="020B0604030504040204" pitchFamily="50" charset="-128"/>
                          <a:ea typeface="Meiryo UI" panose="020B0604030504040204" pitchFamily="50" charset="-128"/>
                          <a:cs typeface="ヒラギノ丸ゴ ProN W4"/>
                        </a:rPr>
                        <a:t>29</a:t>
                      </a:r>
                      <a:r>
                        <a:rPr kumimoji="1" lang="ja-JP" altLang="en-US" sz="1400" b="0" dirty="0">
                          <a:latin typeface="Meiryo UI" panose="020B0604030504040204" pitchFamily="50" charset="-128"/>
                          <a:ea typeface="Meiryo UI" panose="020B0604030504040204" pitchFamily="50" charset="-128"/>
                          <a:cs typeface="ヒラギノ丸ゴ ProN W4"/>
                        </a:rPr>
                        <a:t>年</a:t>
                      </a:r>
                      <a:r>
                        <a:rPr kumimoji="1" lang="en-US" altLang="ja-JP" sz="1400" b="0" dirty="0">
                          <a:latin typeface="Meiryo UI" panose="020B0604030504040204" pitchFamily="50" charset="-128"/>
                          <a:ea typeface="Meiryo UI" panose="020B0604030504040204" pitchFamily="50" charset="-128"/>
                          <a:cs typeface="ヒラギノ丸ゴ ProN W4"/>
                        </a:rPr>
                        <a:t>9</a:t>
                      </a:r>
                      <a:r>
                        <a:rPr kumimoji="1" lang="ja-JP" altLang="en-US" sz="1400" b="0" dirty="0">
                          <a:latin typeface="Meiryo UI" panose="020B0604030504040204" pitchFamily="50" charset="-128"/>
                          <a:ea typeface="Meiryo UI" panose="020B0604030504040204" pitchFamily="50" charset="-128"/>
                          <a:cs typeface="ヒラギノ丸ゴ ProN W4"/>
                        </a:rPr>
                        <a:t>月下旬</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ヒラギノ丸ゴ ProN W4"/>
                        </a:rPr>
                        <a:t>～予定セット数販売終了まで</a:t>
                      </a:r>
                      <a:endParaRPr kumimoji="1" lang="en-US" altLang="ja-JP" sz="1400" b="0" dirty="0">
                        <a:latin typeface="Meiryo UI" panose="020B0604030504040204" pitchFamily="50" charset="-128"/>
                        <a:ea typeface="Meiryo UI" panose="020B0604030504040204" pitchFamily="50" charset="-128"/>
                        <a:cs typeface="ヒラギノ丸ゴ ProN W4"/>
                      </a:endParaRPr>
                    </a:p>
                    <a:p>
                      <a:r>
                        <a:rPr kumimoji="1" lang="ja-JP" altLang="en-US" sz="1400" b="0" dirty="0">
                          <a:latin typeface="Meiryo UI" panose="020B0604030504040204" pitchFamily="50" charset="-128"/>
                          <a:ea typeface="Meiryo UI" panose="020B0604030504040204" pitchFamily="50" charset="-128"/>
                          <a:cs typeface="ヒラギノ丸ゴ ProN W4"/>
                        </a:rPr>
                        <a:t>・運用期間→平成</a:t>
                      </a:r>
                      <a:r>
                        <a:rPr kumimoji="1" lang="en-US" altLang="ja-JP" sz="1400" b="0" dirty="0">
                          <a:latin typeface="Meiryo UI" panose="020B0604030504040204" pitchFamily="50" charset="-128"/>
                          <a:ea typeface="Meiryo UI" panose="020B0604030504040204" pitchFamily="50" charset="-128"/>
                          <a:cs typeface="ヒラギノ丸ゴ ProN W4"/>
                        </a:rPr>
                        <a:t>29</a:t>
                      </a:r>
                      <a:r>
                        <a:rPr kumimoji="1" lang="ja-JP" altLang="en-US" sz="1400" b="0" dirty="0">
                          <a:latin typeface="Meiryo UI" panose="020B0604030504040204" pitchFamily="50" charset="-128"/>
                          <a:ea typeface="Meiryo UI" panose="020B0604030504040204" pitchFamily="50" charset="-128"/>
                          <a:cs typeface="ヒラギノ丸ゴ ProN W4"/>
                        </a:rPr>
                        <a:t>年</a:t>
                      </a:r>
                      <a:r>
                        <a:rPr kumimoji="1" lang="en-US" altLang="ja-JP" sz="1400" b="0" dirty="0">
                          <a:latin typeface="Meiryo UI" panose="020B0604030504040204" pitchFamily="50" charset="-128"/>
                          <a:ea typeface="Meiryo UI" panose="020B0604030504040204" pitchFamily="50" charset="-128"/>
                          <a:cs typeface="ヒラギノ丸ゴ ProN W4"/>
                        </a:rPr>
                        <a:t>10</a:t>
                      </a:r>
                      <a:r>
                        <a:rPr kumimoji="1" lang="ja-JP" altLang="en-US" sz="1400" b="0" dirty="0">
                          <a:latin typeface="Meiryo UI" panose="020B0604030504040204" pitchFamily="50" charset="-128"/>
                          <a:ea typeface="Meiryo UI" panose="020B0604030504040204" pitchFamily="50" charset="-128"/>
                          <a:cs typeface="ヒラギノ丸ゴ ProN W4"/>
                        </a:rPr>
                        <a:t>月上旬～平成</a:t>
                      </a:r>
                      <a:r>
                        <a:rPr kumimoji="1" lang="en-US" altLang="ja-JP" sz="1400" b="0" dirty="0">
                          <a:latin typeface="Meiryo UI" panose="020B0604030504040204" pitchFamily="50" charset="-128"/>
                          <a:ea typeface="Meiryo UI" panose="020B0604030504040204" pitchFamily="50" charset="-128"/>
                          <a:cs typeface="ヒラギノ丸ゴ ProN W4"/>
                        </a:rPr>
                        <a:t>30</a:t>
                      </a:r>
                      <a:r>
                        <a:rPr kumimoji="1" lang="ja-JP" altLang="en-US" sz="1400" b="0" dirty="0">
                          <a:latin typeface="Meiryo UI" panose="020B0604030504040204" pitchFamily="50" charset="-128"/>
                          <a:ea typeface="Meiryo UI" panose="020B0604030504040204" pitchFamily="50" charset="-128"/>
                          <a:cs typeface="ヒラギノ丸ゴ ProN W4"/>
                        </a:rPr>
                        <a:t>年</a:t>
                      </a:r>
                      <a:r>
                        <a:rPr kumimoji="1" lang="en-US" altLang="ja-JP" sz="1400" b="0" dirty="0">
                          <a:latin typeface="Meiryo UI" panose="020B0604030504040204" pitchFamily="50" charset="-128"/>
                          <a:ea typeface="Meiryo UI" panose="020B0604030504040204" pitchFamily="50" charset="-128"/>
                          <a:cs typeface="ヒラギノ丸ゴ ProN W4"/>
                        </a:rPr>
                        <a:t>3</a:t>
                      </a:r>
                      <a:r>
                        <a:rPr kumimoji="1" lang="ja-JP" altLang="en-US" sz="1400" b="0" dirty="0">
                          <a:latin typeface="Meiryo UI" panose="020B0604030504040204" pitchFamily="50" charset="-128"/>
                          <a:ea typeface="Meiryo UI" panose="020B0604030504040204" pitchFamily="50" charset="-128"/>
                          <a:cs typeface="ヒラギノ丸ゴ ProN W4"/>
                        </a:rPr>
                        <a:t>月</a:t>
                      </a:r>
                      <a:r>
                        <a:rPr kumimoji="1" lang="en-US" altLang="ja-JP" sz="1400" b="0" dirty="0">
                          <a:latin typeface="Meiryo UI" panose="020B0604030504040204" pitchFamily="50" charset="-128"/>
                          <a:ea typeface="Meiryo UI" panose="020B0604030504040204" pitchFamily="50" charset="-128"/>
                          <a:cs typeface="ヒラギノ丸ゴ ProN W4"/>
                        </a:rPr>
                        <a:t>31</a:t>
                      </a:r>
                      <a:r>
                        <a:rPr kumimoji="1" lang="ja-JP" altLang="en-US" sz="1400" b="0" dirty="0">
                          <a:latin typeface="Meiryo UI" panose="020B0604030504040204" pitchFamily="50" charset="-128"/>
                          <a:ea typeface="Meiryo UI" panose="020B0604030504040204" pitchFamily="50" charset="-128"/>
                          <a:cs typeface="ヒラギノ丸ゴ ProN W4"/>
                        </a:rPr>
                        <a:t>日まで</a:t>
                      </a:r>
                      <a:endParaRPr kumimoji="1" lang="en-US" altLang="ja-JP" sz="1400" b="0" dirty="0">
                        <a:latin typeface="Meiryo UI" panose="020B0604030504040204" pitchFamily="50" charset="-128"/>
                        <a:ea typeface="Meiryo UI" panose="020B0604030504040204" pitchFamily="50" charset="-128"/>
                        <a:cs typeface="ヒラギノ丸ゴ ProN W4"/>
                      </a:endParaRPr>
                    </a:p>
                  </a:txBody>
                  <a:tcPr anchor="ctr"/>
                </a:tc>
                <a:extLst>
                  <a:ext uri="{0D108BD9-81ED-4DB2-BD59-A6C34878D82A}">
                    <a16:rowId xmlns:a16="http://schemas.microsoft.com/office/drawing/2014/main" xmlns="" val="10007"/>
                  </a:ext>
                </a:extLst>
              </a:tr>
              <a:tr h="792168">
                <a:tc>
                  <a:txBody>
                    <a:bodyPr/>
                    <a:lstStyle/>
                    <a:p>
                      <a:pPr algn="l"/>
                      <a:r>
                        <a:rPr kumimoji="1" lang="ja-JP" altLang="en-US" sz="1400" b="0" dirty="0">
                          <a:latin typeface="Meiryo UI" panose="020B0604030504040204" pitchFamily="50" charset="-128"/>
                          <a:ea typeface="Meiryo UI" panose="020B0604030504040204" pitchFamily="50" charset="-128"/>
                          <a:cs typeface="ヒラギノ丸ゴ ProN W4"/>
                        </a:rPr>
                        <a:t>⑧利用可能エリア</a:t>
                      </a:r>
                    </a:p>
                  </a:txBody>
                  <a:tcPr anchor="ctr"/>
                </a:tc>
                <a:tc>
                  <a:txBody>
                    <a:bodyPr/>
                    <a:lstStyle/>
                    <a:p>
                      <a:r>
                        <a:rPr kumimoji="1" lang="ja-JP" altLang="en-US" sz="1400" b="0" dirty="0">
                          <a:latin typeface="Meiryo UI" panose="020B0604030504040204" pitchFamily="50" charset="-128"/>
                          <a:ea typeface="Meiryo UI" panose="020B0604030504040204" pitchFamily="50" charset="-128"/>
                          <a:cs typeface="ヒラギノ丸ゴ ProN W4"/>
                        </a:rPr>
                        <a:t>大島、利島、新島、式根島、神津島、三宅島、御蔵島、八丈島、青ヶ島、父島及び母島、</a:t>
                      </a:r>
                      <a:endParaRPr kumimoji="1" lang="en-US" altLang="ja-JP" sz="1400" b="0" dirty="0">
                        <a:latin typeface="Meiryo UI" panose="020B0604030504040204" pitchFamily="50" charset="-128"/>
                        <a:ea typeface="Meiryo UI" panose="020B0604030504040204" pitchFamily="50" charset="-128"/>
                        <a:cs typeface="ヒラギノ丸ゴ ProN W4"/>
                      </a:endParaRPr>
                    </a:p>
                    <a:p>
                      <a:r>
                        <a:rPr kumimoji="1" lang="ja-JP" altLang="en-US" sz="1400" b="0" dirty="0">
                          <a:latin typeface="Meiryo UI" panose="020B0604030504040204" pitchFamily="50" charset="-128"/>
                          <a:ea typeface="Meiryo UI" panose="020B0604030504040204" pitchFamily="50" charset="-128"/>
                          <a:cs typeface="ヒラギノ丸ゴ ProN W4"/>
                        </a:rPr>
                        <a:t>竹芝客船ターミナル待合所および客船内　　</a:t>
                      </a:r>
                      <a:r>
                        <a:rPr kumimoji="1" lang="en-US" altLang="ja-JP" sz="1400" b="0" dirty="0">
                          <a:latin typeface="Meiryo UI" panose="020B0604030504040204" pitchFamily="50" charset="-128"/>
                          <a:ea typeface="Meiryo UI" panose="020B0604030504040204" pitchFamily="50" charset="-128"/>
                          <a:cs typeface="ヒラギノ丸ゴ ProN W4"/>
                        </a:rPr>
                        <a:t>※</a:t>
                      </a:r>
                      <a:r>
                        <a:rPr kumimoji="1" lang="ja-JP" altLang="en-US" sz="1400" b="0" dirty="0">
                          <a:latin typeface="Meiryo UI" panose="020B0604030504040204" pitchFamily="50" charset="-128"/>
                          <a:ea typeface="Meiryo UI" panose="020B0604030504040204" pitchFamily="50" charset="-128"/>
                          <a:cs typeface="ヒラギノ丸ゴ ProN W4"/>
                        </a:rPr>
                        <a:t>各社携帯電話の電波の届く範囲に限ります。</a:t>
                      </a:r>
                      <a:endParaRPr kumimoji="1" lang="en-US" altLang="ja-JP" sz="1400" b="0" dirty="0">
                        <a:latin typeface="Meiryo UI" panose="020B0604030504040204" pitchFamily="50" charset="-128"/>
                        <a:ea typeface="Meiryo UI" panose="020B0604030504040204" pitchFamily="50" charset="-128"/>
                        <a:cs typeface="ヒラギノ丸ゴ ProN W4"/>
                      </a:endParaRPr>
                    </a:p>
                  </a:txBody>
                  <a:tcPr anchor="ctr"/>
                </a:tc>
                <a:extLst>
                  <a:ext uri="{0D108BD9-81ED-4DB2-BD59-A6C34878D82A}">
                    <a16:rowId xmlns:a16="http://schemas.microsoft.com/office/drawing/2014/main" xmlns="" val="10008"/>
                  </a:ext>
                </a:extLst>
              </a:tr>
            </a:tbl>
          </a:graphicData>
        </a:graphic>
      </p:graphicFrame>
      <p:sp>
        <p:nvSpPr>
          <p:cNvPr id="7" name="テキスト ボックス 6"/>
          <p:cNvSpPr txBox="1"/>
          <p:nvPr/>
        </p:nvSpPr>
        <p:spPr>
          <a:xfrm>
            <a:off x="218940" y="6438654"/>
            <a:ext cx="7344816" cy="261610"/>
          </a:xfrm>
          <a:prstGeom prst="rect">
            <a:avLst/>
          </a:prstGeom>
          <a:noFill/>
        </p:spPr>
        <p:txBody>
          <a:bodyPr wrap="square" rtlCol="0">
            <a:spAutoFit/>
          </a:bodyPr>
          <a:lstStyle/>
          <a:p>
            <a:r>
              <a:rPr lang="en-US" altLang="ja-JP" sz="1100" u="sng" dirty="0">
                <a:latin typeface="Meiryo UI" panose="020B0604030504040204" pitchFamily="50" charset="-128"/>
                <a:ea typeface="Meiryo UI" panose="020B0604030504040204" pitchFamily="50" charset="-128"/>
              </a:rPr>
              <a:t>※</a:t>
            </a:r>
            <a:r>
              <a:rPr lang="ja-JP" altLang="en-US" sz="1100" u="sng" dirty="0">
                <a:latin typeface="Meiryo UI" panose="020B0604030504040204" pitchFamily="50" charset="-128"/>
                <a:ea typeface="Meiryo UI" panose="020B0604030504040204" pitchFamily="50" charset="-128"/>
              </a:rPr>
              <a:t>　上記の他に、旅行会社とのタイアップ商品について検討中</a:t>
            </a:r>
            <a:endParaRPr lang="en-US" altLang="ja-JP" sz="1100" u="sng"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401114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正方形/長方形 29">
            <a:extLst>
              <a:ext uri="{FF2B5EF4-FFF2-40B4-BE49-F238E27FC236}">
                <a16:creationId xmlns:a16="http://schemas.microsoft.com/office/drawing/2014/main" xmlns="" id="{34465D3C-B6EB-44C6-98E2-EB3DFB1CD80F}"/>
              </a:ext>
            </a:extLst>
          </p:cNvPr>
          <p:cNvSpPr/>
          <p:nvPr/>
        </p:nvSpPr>
        <p:spPr>
          <a:xfrm>
            <a:off x="1381354" y="1554429"/>
            <a:ext cx="3099525" cy="4165405"/>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bg1"/>
              </a:solidFill>
              <a:latin typeface="ヒラギノ丸ゴ ProN W4"/>
              <a:ea typeface="ヒラギノ丸ゴ ProN W4"/>
              <a:cs typeface="ヒラギノ丸ゴ ProN W4"/>
            </a:endParaRPr>
          </a:p>
        </p:txBody>
      </p:sp>
      <p:sp>
        <p:nvSpPr>
          <p:cNvPr id="2" name="正方形/長方形 1">
            <a:extLst>
              <a:ext uri="{FF2B5EF4-FFF2-40B4-BE49-F238E27FC236}">
                <a16:creationId xmlns:a16="http://schemas.microsoft.com/office/drawing/2014/main" xmlns="" id="{5D07F4E7-4DB1-465F-9B83-C12E928A2710}"/>
              </a:ext>
            </a:extLst>
          </p:cNvPr>
          <p:cNvSpPr/>
          <p:nvPr/>
        </p:nvSpPr>
        <p:spPr>
          <a:xfrm>
            <a:off x="6058066" y="1554429"/>
            <a:ext cx="2809097" cy="4165405"/>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bg1"/>
              </a:solidFill>
              <a:latin typeface="ヒラギノ丸ゴ ProN W4"/>
              <a:ea typeface="ヒラギノ丸ゴ ProN W4"/>
              <a:cs typeface="ヒラギノ丸ゴ ProN W4"/>
            </a:endParaRPr>
          </a:p>
        </p:txBody>
      </p:sp>
      <p:sp>
        <p:nvSpPr>
          <p:cNvPr id="125" name="タイトル 5"/>
          <p:cNvSpPr>
            <a:spLocks noGrp="1"/>
          </p:cNvSpPr>
          <p:nvPr>
            <p:ph type="title"/>
          </p:nvPr>
        </p:nvSpPr>
        <p:spPr>
          <a:xfrm>
            <a:off x="457200" y="435590"/>
            <a:ext cx="8229600" cy="626373"/>
          </a:xfrm>
          <a:prstGeom prst="rect">
            <a:avLst/>
          </a:prstGeom>
        </p:spPr>
        <p:txBody>
          <a:bodyPr>
            <a:normAutofit/>
          </a:bodyPr>
          <a:lstStyle/>
          <a:p>
            <a:r>
              <a:rPr lang="ja-JP" altLang="en-US" sz="1800" dirty="0"/>
              <a:t>４．（参考）</a:t>
            </a:r>
            <a:r>
              <a:rPr lang="ja-JP" altLang="en-US" sz="1800" dirty="0">
                <a:cs typeface="ヒラギノ丸ゴ Pro W4"/>
              </a:rPr>
              <a:t>特典加盟施設について</a:t>
            </a:r>
            <a:endParaRPr kumimoji="1" lang="ja-JP" altLang="en-US" sz="1800" dirty="0">
              <a:cs typeface="ヒラギノ丸ゴ Pro W4"/>
            </a:endParaRPr>
          </a:p>
        </p:txBody>
      </p:sp>
      <p:sp>
        <p:nvSpPr>
          <p:cNvPr id="73" name="コンテンツ プレースホルダー 3"/>
          <p:cNvSpPr>
            <a:spLocks noGrp="1"/>
          </p:cNvSpPr>
          <p:nvPr>
            <p:ph idx="4294967295"/>
          </p:nvPr>
        </p:nvSpPr>
        <p:spPr>
          <a:xfrm>
            <a:off x="457200" y="959352"/>
            <a:ext cx="8229600" cy="696722"/>
          </a:xfrm>
          <a:prstGeom prst="rect">
            <a:avLst/>
          </a:prstGeom>
        </p:spPr>
        <p:txBody>
          <a:bodyPr>
            <a:normAutofit/>
          </a:bodyPr>
          <a:lstStyle/>
          <a:p>
            <a:pPr marL="0" indent="0">
              <a:lnSpc>
                <a:spcPct val="120000"/>
              </a:lnSpc>
              <a:buNone/>
              <a:defRPr/>
            </a:pPr>
            <a:r>
              <a:rPr lang="ja-JP" altLang="en-US" sz="1400" dirty="0">
                <a:latin typeface="Meiryo UI" panose="020B0604030504040204" pitchFamily="50" charset="-128"/>
                <a:ea typeface="Meiryo UI" panose="020B0604030504040204" pitchFamily="50" charset="-128"/>
              </a:rPr>
              <a:t>紙製パスポートにより運営している東京島めぐり</a:t>
            </a:r>
            <a:r>
              <a:rPr lang="en-US" altLang="ja-JP" sz="1400" dirty="0">
                <a:latin typeface="Meiryo UI" panose="020B0604030504040204" pitchFamily="50" charset="-128"/>
                <a:ea typeface="Meiryo UI" panose="020B0604030504040204" pitchFamily="50" charset="-128"/>
              </a:rPr>
              <a:t>PASSPORT</a:t>
            </a:r>
            <a:r>
              <a:rPr lang="ja-JP" altLang="en-US" sz="1400" dirty="0">
                <a:latin typeface="Meiryo UI" panose="020B0604030504040204" pitchFamily="50" charset="-128"/>
                <a:ea typeface="Meiryo UI" panose="020B0604030504040204" pitchFamily="50" charset="-128"/>
              </a:rPr>
              <a:t>を電子化いたします。スタンプラリーや特典加盟施設の機能もスマートフォンから利用ができます。</a:t>
            </a:r>
            <a:endParaRPr lang="en-US" altLang="ja-JP" sz="1400" dirty="0">
              <a:latin typeface="Meiryo UI" panose="020B0604030504040204" pitchFamily="50" charset="-128"/>
              <a:ea typeface="Meiryo UI" panose="020B0604030504040204" pitchFamily="50" charset="-128"/>
            </a:endParaRPr>
          </a:p>
        </p:txBody>
      </p:sp>
      <p:sp>
        <p:nvSpPr>
          <p:cNvPr id="7" name="スライド番号プレースホルダー 9"/>
          <p:cNvSpPr txBox="1">
            <a:spLocks/>
          </p:cNvSpPr>
          <p:nvPr/>
        </p:nvSpPr>
        <p:spPr>
          <a:xfrm>
            <a:off x="6460424" y="6492799"/>
            <a:ext cx="2311400" cy="365125"/>
          </a:xfrm>
          <a:prstGeom prst="rect">
            <a:avLst/>
          </a:prstGeom>
        </p:spPr>
        <p:txBody>
          <a:bodyPr vert="horz" lIns="91440" tIns="45720" rIns="91440" bIns="45720" rtlCol="0" anchor="ctr"/>
          <a:lstStyle>
            <a:defPPr>
              <a:defRPr lang="ja-JP"/>
            </a:defPPr>
            <a:lvl1pPr marL="0" algn="r" defTabSz="457200" rtl="0" eaLnBrk="1" latinLnBrk="0" hangingPunct="1">
              <a:defRPr kumimoji="1" sz="1200" kern="1200">
                <a:solidFill>
                  <a:schemeClr val="tx1">
                    <a:tint val="75000"/>
                  </a:schemeClr>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a:lstStyle>
          <a:p>
            <a:fld id="{B1946512-26A0-2943-97A2-6EA47330DC2E}" type="slidenum">
              <a:rPr lang="ja-JP" altLang="en-US" smtClean="0">
                <a:latin typeface="Meiryo UI" panose="020B0604030504040204" pitchFamily="50" charset="-128"/>
                <a:ea typeface="Meiryo UI" panose="020B0604030504040204" pitchFamily="50" charset="-128"/>
                <a:cs typeface="Meiryo UI" panose="020B0604030504040204" pitchFamily="50" charset="-128"/>
              </a:rPr>
              <a:pPr/>
              <a:t>8</a:t>
            </a:fld>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132" name="正方形/長方形 131"/>
          <p:cNvSpPr/>
          <p:nvPr/>
        </p:nvSpPr>
        <p:spPr>
          <a:xfrm>
            <a:off x="224529" y="1554430"/>
            <a:ext cx="1024971" cy="4913202"/>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1400" dirty="0">
                <a:solidFill>
                  <a:schemeClr val="bg1"/>
                </a:solidFill>
                <a:latin typeface="Meiryo UI" panose="020B0604030504040204" pitchFamily="50" charset="-128"/>
                <a:ea typeface="Meiryo UI" panose="020B0604030504040204" pitchFamily="50" charset="-128"/>
                <a:cs typeface="ヒラギノ丸ゴ ProN W4"/>
              </a:rPr>
              <a:t>特典加盟施設</a:t>
            </a:r>
          </a:p>
        </p:txBody>
      </p:sp>
      <p:pic>
        <p:nvPicPr>
          <p:cNvPr id="1027" name="Picture 3" descr="\\10.68.128.15\Promotion\地域振興係\101_01 多摩・島しょ・小笠原関連\０８．東京諸島観光情報推進協議会\０８．東京諸島観光連携推進協議会【H25～新規】\平成28年度\東京島めぐりパスポート（しまぽ）\しまぽロゴ\しまぽ　ステッカー.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3207" y="2023158"/>
            <a:ext cx="1524866" cy="1524866"/>
          </a:xfrm>
          <a:prstGeom prst="rect">
            <a:avLst/>
          </a:prstGeom>
          <a:noFill/>
          <a:extLst>
            <a:ext uri="{909E8E84-426E-40DD-AFC4-6F175D3DCCD1}">
              <a14:hiddenFill xmlns:a14="http://schemas.microsoft.com/office/drawing/2010/main">
                <a:solidFill>
                  <a:srgbClr val="FFFFFF"/>
                </a:solidFill>
              </a14:hiddenFill>
            </a:ext>
          </a:extLst>
        </p:spPr>
      </p:pic>
      <p:sp>
        <p:nvSpPr>
          <p:cNvPr id="111" name="コンテンツ プレースホルダー 3"/>
          <p:cNvSpPr txBox="1">
            <a:spLocks/>
          </p:cNvSpPr>
          <p:nvPr/>
        </p:nvSpPr>
        <p:spPr>
          <a:xfrm>
            <a:off x="1359227" y="5848652"/>
            <a:ext cx="7278363" cy="735449"/>
          </a:xfrm>
          <a:prstGeom prst="rect">
            <a:avLst/>
          </a:prstGeom>
        </p:spPr>
        <p:txBody>
          <a:bodyPr vert="horz" lIns="91440" tIns="45720" rIns="91440" bIns="45720" rtlCol="0">
            <a:normAutofit/>
          </a:bodyPr>
          <a:lstStyle>
            <a:lvl1pPr marL="0" indent="0" algn="l" defTabSz="457200" rtl="0" eaLnBrk="1" latinLnBrk="0" hangingPunct="1">
              <a:lnSpc>
                <a:spcPct val="110000"/>
              </a:lnSpc>
              <a:spcBef>
                <a:spcPct val="20000"/>
              </a:spcBef>
              <a:buFont typeface="Arial"/>
              <a:buNone/>
              <a:defRPr kumimoji="1" sz="1200" kern="1200">
                <a:solidFill>
                  <a:schemeClr val="tx1"/>
                </a:solidFill>
                <a:latin typeface="ヒラギノ丸ゴ ProN W4"/>
                <a:ea typeface="ヒラギノ丸ゴ ProN W4"/>
                <a:cs typeface="ヒラギノ丸ゴ ProN W4"/>
              </a:defRPr>
            </a:lvl1pPr>
            <a:lvl2pPr marL="742950" indent="-285750" algn="l" defTabSz="457200" rtl="0" eaLnBrk="1" latinLnBrk="0" hangingPunct="1">
              <a:spcBef>
                <a:spcPct val="20000"/>
              </a:spcBef>
              <a:buFont typeface="Arial"/>
              <a:buChar char="–"/>
              <a:defRPr kumimoji="1" sz="2800" kern="1200">
                <a:solidFill>
                  <a:schemeClr val="tx1"/>
                </a:solidFill>
                <a:latin typeface="ヒラギノ丸ゴ ProN W4"/>
                <a:ea typeface="ヒラギノ丸ゴ ProN W4"/>
                <a:cs typeface="ヒラギノ丸ゴ ProN W4"/>
              </a:defRPr>
            </a:lvl2pPr>
            <a:lvl3pPr marL="1143000" indent="-228600" algn="l" defTabSz="457200" rtl="0" eaLnBrk="1" latinLnBrk="0" hangingPunct="1">
              <a:spcBef>
                <a:spcPct val="20000"/>
              </a:spcBef>
              <a:buFont typeface="Arial"/>
              <a:buChar char="•"/>
              <a:defRPr kumimoji="1" sz="2400" kern="1200">
                <a:solidFill>
                  <a:schemeClr val="tx1"/>
                </a:solidFill>
                <a:latin typeface="ヒラギノ丸ゴ ProN W4"/>
                <a:ea typeface="ヒラギノ丸ゴ ProN W4"/>
                <a:cs typeface="ヒラギノ丸ゴ ProN W4"/>
              </a:defRPr>
            </a:lvl3pPr>
            <a:lvl4pPr marL="16002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4pPr>
            <a:lvl5pPr marL="2057400" indent="-228600" algn="l" defTabSz="457200" rtl="0" eaLnBrk="1" latinLnBrk="0" hangingPunct="1">
              <a:spcBef>
                <a:spcPct val="20000"/>
              </a:spcBef>
              <a:buFont typeface="Arial"/>
              <a:buChar char="»"/>
              <a:defRPr kumimoji="1" sz="2000" kern="1200">
                <a:solidFill>
                  <a:schemeClr val="tx1"/>
                </a:solidFill>
                <a:latin typeface="ヒラギノ丸ゴ ProN W4"/>
                <a:ea typeface="ヒラギノ丸ゴ ProN W4"/>
                <a:cs typeface="ヒラギノ丸ゴ ProN W4"/>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a:lnSpc>
                <a:spcPct val="120000"/>
              </a:lnSpc>
              <a:defRPr/>
            </a:pPr>
            <a:r>
              <a:rPr lang="ja-JP" altLang="en-US" sz="1400" dirty="0">
                <a:latin typeface="Meiryo UI" panose="020B0604030504040204" pitchFamily="50" charset="-128"/>
                <a:ea typeface="Meiryo UI" panose="020B0604030504040204" pitchFamily="50" charset="-128"/>
              </a:rPr>
              <a:t>「東京島めぐり</a:t>
            </a:r>
            <a:r>
              <a:rPr lang="en-US" altLang="ja-JP" sz="1400" dirty="0">
                <a:latin typeface="Meiryo UI" panose="020B0604030504040204" pitchFamily="50" charset="-128"/>
                <a:ea typeface="Meiryo UI" panose="020B0604030504040204" pitchFamily="50" charset="-128"/>
              </a:rPr>
              <a:t>PASSPORT</a:t>
            </a:r>
            <a:r>
              <a:rPr lang="ja-JP" altLang="en-US" sz="1400" dirty="0">
                <a:latin typeface="Meiryo UI" panose="020B0604030504040204" pitchFamily="50" charset="-128"/>
                <a:ea typeface="Meiryo UI" panose="020B0604030504040204" pitchFamily="50" charset="-128"/>
              </a:rPr>
              <a:t>」特典加盟施設にご登録頂いている加盟施設様につきましては、パスポート（電子・紙ともに）を提示されたお客様へのサービス等のご提供に、引き続きご協力をお願いします。</a:t>
            </a:r>
            <a:endParaRPr lang="en-US" altLang="ja-JP" sz="1400" dirty="0">
              <a:latin typeface="Meiryo UI" panose="020B0604030504040204" pitchFamily="50" charset="-128"/>
              <a:ea typeface="Meiryo UI" panose="020B0604030504040204" pitchFamily="50" charset="-128"/>
            </a:endParaRPr>
          </a:p>
        </p:txBody>
      </p:sp>
      <p:sp>
        <p:nvSpPr>
          <p:cNvPr id="113" name="テキスト ボックス 112"/>
          <p:cNvSpPr txBox="1"/>
          <p:nvPr/>
        </p:nvSpPr>
        <p:spPr>
          <a:xfrm>
            <a:off x="2445155" y="1632094"/>
            <a:ext cx="800219" cy="338554"/>
          </a:xfrm>
          <a:prstGeom prst="rect">
            <a:avLst/>
          </a:prstGeom>
          <a:noFill/>
        </p:spPr>
        <p:txBody>
          <a:bodyPr wrap="none" rtlCol="0">
            <a:spAutoFit/>
          </a:bodyPr>
          <a:lstStyle/>
          <a:p>
            <a:pPr algn="ctr"/>
            <a:r>
              <a:rPr kumimoji="1" lang="ja-JP" altLang="en-US" sz="1600" dirty="0">
                <a:latin typeface="Meiryo UI" panose="020B0604030504040204" pitchFamily="50" charset="-128"/>
                <a:ea typeface="Meiryo UI" panose="020B0604030504040204" pitchFamily="50" charset="-128"/>
                <a:cs typeface="ヒラギノ丸ゴ ProN W4"/>
              </a:rPr>
              <a:t>旅行者</a:t>
            </a:r>
          </a:p>
        </p:txBody>
      </p:sp>
      <p:grpSp>
        <p:nvGrpSpPr>
          <p:cNvPr id="6" name="グループ化 5">
            <a:extLst>
              <a:ext uri="{FF2B5EF4-FFF2-40B4-BE49-F238E27FC236}">
                <a16:creationId xmlns:a16="http://schemas.microsoft.com/office/drawing/2014/main" xmlns="" id="{DF78A6A1-95A1-47D5-9CFA-562BD930F406}"/>
              </a:ext>
            </a:extLst>
          </p:cNvPr>
          <p:cNvGrpSpPr/>
          <p:nvPr/>
        </p:nvGrpSpPr>
        <p:grpSpPr>
          <a:xfrm>
            <a:off x="3068501" y="1946711"/>
            <a:ext cx="940597" cy="1745613"/>
            <a:chOff x="3068501" y="1946711"/>
            <a:chExt cx="940597" cy="1745613"/>
          </a:xfrm>
        </p:grpSpPr>
        <p:pic>
          <p:nvPicPr>
            <p:cNvPr id="115" name="図 114" descr="Screen Shot 2017-03-22 at 11.12.2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68501" y="1946711"/>
              <a:ext cx="940597" cy="1745613"/>
            </a:xfrm>
            <a:prstGeom prst="rect">
              <a:avLst/>
            </a:prstGeom>
          </p:spPr>
        </p:pic>
        <p:sp>
          <p:nvSpPr>
            <p:cNvPr id="116" name="テキスト ボックス 115"/>
            <p:cNvSpPr txBox="1"/>
            <p:nvPr/>
          </p:nvSpPr>
          <p:spPr>
            <a:xfrm>
              <a:off x="3162121" y="2211877"/>
              <a:ext cx="748689" cy="1157795"/>
            </a:xfrm>
            <a:prstGeom prst="rect">
              <a:avLst/>
            </a:prstGeom>
            <a:solidFill>
              <a:srgbClr val="000090"/>
            </a:solidFill>
            <a:ln>
              <a:solidFill>
                <a:srgbClr val="FFFFFF"/>
              </a:solidFill>
            </a:ln>
          </p:spPr>
          <p:txBody>
            <a:bodyPr wrap="none" rtlCol="0" anchor="ctr">
              <a:noAutofit/>
            </a:bodyPr>
            <a:lstStyle/>
            <a:p>
              <a:pPr algn="ctr"/>
              <a:r>
                <a:rPr kumimoji="1" lang="ja-JP" altLang="en-US" sz="800" dirty="0" err="1">
                  <a:solidFill>
                    <a:srgbClr val="FFD247"/>
                  </a:solidFill>
                  <a:latin typeface="Meiryo UI" panose="020B0604030504040204" pitchFamily="50" charset="-128"/>
                  <a:ea typeface="Meiryo UI" panose="020B0604030504040204" pitchFamily="50" charset="-128"/>
                  <a:cs typeface="ヒラギノ丸ゴ ProN W4"/>
                </a:rPr>
                <a:t>しまぽ</a:t>
              </a:r>
              <a:endParaRPr kumimoji="1" lang="en-US" altLang="ja-JP" sz="800" dirty="0">
                <a:solidFill>
                  <a:srgbClr val="FFD247"/>
                </a:solidFill>
                <a:latin typeface="Meiryo UI" panose="020B0604030504040204" pitchFamily="50" charset="-128"/>
                <a:ea typeface="Meiryo UI" panose="020B0604030504040204" pitchFamily="50" charset="-128"/>
                <a:cs typeface="ヒラギノ丸ゴ ProN W4"/>
              </a:endParaRPr>
            </a:p>
            <a:p>
              <a:pPr algn="ctr"/>
              <a:r>
                <a:rPr kumimoji="1" lang="ja-JP" altLang="en-US" sz="800" dirty="0">
                  <a:solidFill>
                    <a:srgbClr val="FFD247"/>
                  </a:solidFill>
                  <a:latin typeface="Meiryo UI" panose="020B0604030504040204" pitchFamily="50" charset="-128"/>
                  <a:ea typeface="Meiryo UI" panose="020B0604030504040204" pitchFamily="50" charset="-128"/>
                  <a:cs typeface="ヒラギノ丸ゴ ProN W4"/>
                </a:rPr>
                <a:t>東京島めぐり</a:t>
              </a:r>
              <a:endParaRPr kumimoji="1" lang="en-US" altLang="ja-JP" sz="800" dirty="0">
                <a:solidFill>
                  <a:srgbClr val="FFD247"/>
                </a:solidFill>
                <a:latin typeface="Meiryo UI" panose="020B0604030504040204" pitchFamily="50" charset="-128"/>
                <a:ea typeface="Meiryo UI" panose="020B0604030504040204" pitchFamily="50" charset="-128"/>
                <a:cs typeface="ヒラギノ丸ゴ ProN W4"/>
              </a:endParaRPr>
            </a:p>
            <a:p>
              <a:pPr algn="ctr"/>
              <a:r>
                <a:rPr lang="en-US" altLang="ja-JP" sz="800" dirty="0">
                  <a:solidFill>
                    <a:srgbClr val="FFD247"/>
                  </a:solidFill>
                  <a:latin typeface="Meiryo UI" panose="020B0604030504040204" pitchFamily="50" charset="-128"/>
                  <a:ea typeface="Meiryo UI" panose="020B0604030504040204" pitchFamily="50" charset="-128"/>
                  <a:cs typeface="ヒラギノ丸ゴ ProN W4"/>
                </a:rPr>
                <a:t>PASSPORT</a:t>
              </a:r>
              <a:endParaRPr kumimoji="1" lang="en-US" altLang="ja-JP" sz="800" dirty="0">
                <a:solidFill>
                  <a:srgbClr val="FFD247"/>
                </a:solidFill>
                <a:latin typeface="Meiryo UI" panose="020B0604030504040204" pitchFamily="50" charset="-128"/>
                <a:ea typeface="Meiryo UI" panose="020B0604030504040204" pitchFamily="50" charset="-128"/>
                <a:cs typeface="ヒラギノ丸ゴ ProN W4"/>
              </a:endParaRPr>
            </a:p>
          </p:txBody>
        </p:sp>
      </p:grpSp>
      <p:sp>
        <p:nvSpPr>
          <p:cNvPr id="117" name="テキスト ボックス 116"/>
          <p:cNvSpPr txBox="1"/>
          <p:nvPr/>
        </p:nvSpPr>
        <p:spPr>
          <a:xfrm>
            <a:off x="6653322" y="1632094"/>
            <a:ext cx="1415773" cy="338554"/>
          </a:xfrm>
          <a:prstGeom prst="rect">
            <a:avLst/>
          </a:prstGeom>
          <a:noFill/>
        </p:spPr>
        <p:txBody>
          <a:bodyPr wrap="none" rtlCol="0">
            <a:spAutoFit/>
          </a:bodyPr>
          <a:lstStyle/>
          <a:p>
            <a:pPr algn="ctr"/>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特典加盟施設</a:t>
            </a:r>
          </a:p>
        </p:txBody>
      </p:sp>
      <p:sp>
        <p:nvSpPr>
          <p:cNvPr id="121" name="テキスト ボックス 120"/>
          <p:cNvSpPr txBox="1"/>
          <p:nvPr/>
        </p:nvSpPr>
        <p:spPr>
          <a:xfrm>
            <a:off x="4631590" y="2289145"/>
            <a:ext cx="1502590" cy="338554"/>
          </a:xfrm>
          <a:prstGeom prst="rect">
            <a:avLst/>
          </a:prstGeom>
          <a:noFill/>
        </p:spPr>
        <p:txBody>
          <a:bodyPr wrap="square" rtlCol="0">
            <a:spAutoFit/>
          </a:bodyPr>
          <a:lstStyle/>
          <a:p>
            <a:r>
              <a:rPr kumimoji="1" lang="ja-JP" altLang="en-US" sz="1600" dirty="0" err="1">
                <a:latin typeface="Meiryo UI" panose="020B0604030504040204" pitchFamily="50" charset="-128"/>
                <a:ea typeface="Meiryo UI" panose="020B0604030504040204" pitchFamily="50" charset="-128"/>
                <a:cs typeface="ヒラギノ丸ゴ ProN W4"/>
              </a:rPr>
              <a:t>しまぽの</a:t>
            </a:r>
            <a:r>
              <a:rPr kumimoji="1" lang="ja-JP" altLang="en-US" sz="1600" dirty="0">
                <a:latin typeface="Meiryo UI" panose="020B0604030504040204" pitchFamily="50" charset="-128"/>
                <a:ea typeface="Meiryo UI" panose="020B0604030504040204" pitchFamily="50" charset="-128"/>
                <a:cs typeface="ヒラギノ丸ゴ ProN W4"/>
              </a:rPr>
              <a:t>提示</a:t>
            </a:r>
          </a:p>
        </p:txBody>
      </p:sp>
      <p:pic>
        <p:nvPicPr>
          <p:cNvPr id="1029" name="Picture 5" descr="\\10.68.128.15\Promotion\地域振興係\101_01 多摩・島しょ・小笠原関連\０８．東京諸島観光情報推進協議会\０８．東京諸島観光連携推進協議会【H25～新規】\平成28年度\東京島めぐりパスポート（しまぽ）\しまぽロゴ\しまぽ　表紙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3188" y="4284333"/>
            <a:ext cx="806046" cy="114566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10.68.128.15\Promotion\地域振興係\101_01 多摩・島しょ・小笠原関連\０８．東京諸島観光情報推進協議会\０８．東京諸島観光連携推進協議会【H25～新規】\平成28年度\東京島めぐりパスポート（しまぽ）\しまぽロゴ\しまぽ　表紙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67038" y="4262644"/>
            <a:ext cx="790619" cy="1122552"/>
          </a:xfrm>
          <a:prstGeom prst="rect">
            <a:avLst/>
          </a:prstGeom>
          <a:noFill/>
          <a:extLst>
            <a:ext uri="{909E8E84-426E-40DD-AFC4-6F175D3DCCD1}">
              <a14:hiddenFill xmlns:a14="http://schemas.microsoft.com/office/drawing/2010/main">
                <a:solidFill>
                  <a:srgbClr val="FFFFFF"/>
                </a:solidFill>
              </a14:hiddenFill>
            </a:ext>
          </a:extLst>
        </p:spPr>
      </p:pic>
      <p:sp>
        <p:nvSpPr>
          <p:cNvPr id="122" name="テキスト ボックス 121"/>
          <p:cNvSpPr txBox="1"/>
          <p:nvPr/>
        </p:nvSpPr>
        <p:spPr>
          <a:xfrm>
            <a:off x="3276995" y="3819817"/>
            <a:ext cx="1074152" cy="307777"/>
          </a:xfrm>
          <a:prstGeom prst="rect">
            <a:avLst/>
          </a:prstGeom>
          <a:noFill/>
        </p:spPr>
        <p:txBody>
          <a:bodyPr wrap="square" rtlCol="0">
            <a:spAutoFit/>
          </a:bodyPr>
          <a:lstStyle/>
          <a:p>
            <a:r>
              <a:rPr kumimoji="1" lang="ja-JP" altLang="en-US" sz="1400" dirty="0">
                <a:latin typeface="Meiryo UI" panose="020B0604030504040204" pitchFamily="50" charset="-128"/>
                <a:ea typeface="Meiryo UI" panose="020B0604030504040204" pitchFamily="50" charset="-128"/>
                <a:cs typeface="ヒラギノ丸ゴ ProN W4"/>
              </a:rPr>
              <a:t>または</a:t>
            </a:r>
          </a:p>
        </p:txBody>
      </p:sp>
      <p:sp>
        <p:nvSpPr>
          <p:cNvPr id="127" name="テキスト ボックス 126"/>
          <p:cNvSpPr txBox="1"/>
          <p:nvPr/>
        </p:nvSpPr>
        <p:spPr>
          <a:xfrm>
            <a:off x="4557918" y="3835212"/>
            <a:ext cx="1675873" cy="338554"/>
          </a:xfrm>
          <a:prstGeom prst="rect">
            <a:avLst/>
          </a:prstGeom>
          <a:noFill/>
        </p:spPr>
        <p:txBody>
          <a:bodyPr wrap="square" rtlCol="0">
            <a:spAutoFit/>
          </a:bodyPr>
          <a:lstStyle/>
          <a:p>
            <a:r>
              <a:rPr kumimoji="1" lang="ja-JP" altLang="en-US" sz="1600" dirty="0">
                <a:latin typeface="Meiryo UI" panose="020B0604030504040204" pitchFamily="50" charset="-128"/>
                <a:ea typeface="Meiryo UI" panose="020B0604030504040204" pitchFamily="50" charset="-128"/>
                <a:cs typeface="ヒラギノ丸ゴ ProN W4"/>
              </a:rPr>
              <a:t>サービス等提供</a:t>
            </a:r>
          </a:p>
        </p:txBody>
      </p:sp>
      <p:pic>
        <p:nvPicPr>
          <p:cNvPr id="22" name="グラフィックス 21" descr="ストア">
            <a:extLst>
              <a:ext uri="{FF2B5EF4-FFF2-40B4-BE49-F238E27FC236}">
                <a16:creationId xmlns:a16="http://schemas.microsoft.com/office/drawing/2014/main" xmlns="" id="{387A321E-3F43-4C03-B44C-2CC9396EF4E4}"/>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6353811" y="3676842"/>
            <a:ext cx="2196496" cy="1786622"/>
          </a:xfrm>
          <a:prstGeom prst="rect">
            <a:avLst/>
          </a:prstGeom>
        </p:spPr>
      </p:pic>
      <p:pic>
        <p:nvPicPr>
          <p:cNvPr id="24" name="Picture 2" descr="C:\Users\T0504941\AppData\Local\Microsoft\Windows\Temporary Internet Files\Content.IE5\AM0NQQL6\lgi01a201404260800[1].jpg">
            <a:extLst>
              <a:ext uri="{FF2B5EF4-FFF2-40B4-BE49-F238E27FC236}">
                <a16:creationId xmlns:a16="http://schemas.microsoft.com/office/drawing/2014/main" xmlns="" id="{AB087250-0065-44C8-8B1A-6F5303CD8ED3}"/>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06258" y="2159295"/>
            <a:ext cx="1339007" cy="1628436"/>
          </a:xfrm>
          <a:prstGeom prst="rect">
            <a:avLst/>
          </a:prstGeom>
          <a:noFill/>
          <a:extLst>
            <a:ext uri="{909E8E84-426E-40DD-AFC4-6F175D3DCCD1}">
              <a14:hiddenFill xmlns:a14="http://schemas.microsoft.com/office/drawing/2010/main">
                <a:solidFill>
                  <a:srgbClr val="FFFFFF"/>
                </a:solidFill>
              </a14:hiddenFill>
            </a:ext>
          </a:extLst>
        </p:spPr>
      </p:pic>
      <p:sp>
        <p:nvSpPr>
          <p:cNvPr id="3" name="矢印: 右 2">
            <a:extLst>
              <a:ext uri="{FF2B5EF4-FFF2-40B4-BE49-F238E27FC236}">
                <a16:creationId xmlns:a16="http://schemas.microsoft.com/office/drawing/2014/main" xmlns="" id="{8EE86297-97CE-486C-BAE5-A92574A25B42}"/>
              </a:ext>
            </a:extLst>
          </p:cNvPr>
          <p:cNvSpPr/>
          <p:nvPr/>
        </p:nvSpPr>
        <p:spPr>
          <a:xfrm>
            <a:off x="4586539" y="2748466"/>
            <a:ext cx="1442906" cy="550155"/>
          </a:xfrm>
          <a:prstGeom prst="rightArrow">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bg1"/>
              </a:solidFill>
              <a:latin typeface="ヒラギノ丸ゴ ProN W4"/>
              <a:ea typeface="ヒラギノ丸ゴ ProN W4"/>
              <a:cs typeface="ヒラギノ丸ゴ ProN W4"/>
            </a:endParaRPr>
          </a:p>
        </p:txBody>
      </p:sp>
      <p:sp>
        <p:nvSpPr>
          <p:cNvPr id="26" name="矢印: 右 25">
            <a:extLst>
              <a:ext uri="{FF2B5EF4-FFF2-40B4-BE49-F238E27FC236}">
                <a16:creationId xmlns:a16="http://schemas.microsoft.com/office/drawing/2014/main" xmlns="" id="{E9ADAF6E-2136-4B43-84D4-CE0639E9EB33}"/>
              </a:ext>
            </a:extLst>
          </p:cNvPr>
          <p:cNvSpPr/>
          <p:nvPr/>
        </p:nvSpPr>
        <p:spPr>
          <a:xfrm rot="10800000">
            <a:off x="4557918" y="4152904"/>
            <a:ext cx="1442906" cy="550155"/>
          </a:xfrm>
          <a:prstGeom prst="rightArrow">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bg1"/>
              </a:solidFill>
              <a:latin typeface="ヒラギノ丸ゴ ProN W4"/>
              <a:ea typeface="ヒラギノ丸ゴ ProN W4"/>
              <a:cs typeface="ヒラギノ丸ゴ ProN W4"/>
            </a:endParaRPr>
          </a:p>
        </p:txBody>
      </p:sp>
      <p:sp>
        <p:nvSpPr>
          <p:cNvPr id="27" name="テキスト ボックス 26">
            <a:extLst>
              <a:ext uri="{FF2B5EF4-FFF2-40B4-BE49-F238E27FC236}">
                <a16:creationId xmlns:a16="http://schemas.microsoft.com/office/drawing/2014/main" xmlns="" id="{FFDB8D8E-44EC-44ED-81EE-7A12EEF550F1}"/>
              </a:ext>
            </a:extLst>
          </p:cNvPr>
          <p:cNvSpPr txBox="1"/>
          <p:nvPr/>
        </p:nvSpPr>
        <p:spPr>
          <a:xfrm>
            <a:off x="2264762" y="5403435"/>
            <a:ext cx="2208944" cy="276999"/>
          </a:xfrm>
          <a:prstGeom prst="rect">
            <a:avLst/>
          </a:prstGeom>
          <a:noFill/>
        </p:spPr>
        <p:txBody>
          <a:bodyPr wrap="square" rtlCol="0">
            <a:spAutoFit/>
          </a:bodyPr>
          <a:lstStyle/>
          <a:p>
            <a:pPr algn="ctr" fontAlgn="auto">
              <a:spcBef>
                <a:spcPts val="0"/>
              </a:spcBef>
              <a:spcAft>
                <a:spcPts val="0"/>
              </a:spcAft>
            </a:pPr>
            <a:r>
              <a:rPr lang="en-US" altLang="ja-JP" sz="1200" dirty="0">
                <a:solidFill>
                  <a:srgbClr val="000000"/>
                </a:solidFill>
                <a:latin typeface="ヒラギノ丸ゴ ProN W4"/>
                <a:ea typeface="ヒラギノ丸ゴ ProN W4"/>
                <a:cs typeface="ヒラギノ丸ゴ ProN W4"/>
              </a:rPr>
              <a:t>(</a:t>
            </a:r>
            <a:r>
              <a:rPr lang="ja-JP" altLang="en-US" sz="1200" dirty="0">
                <a:solidFill>
                  <a:srgbClr val="000000"/>
                </a:solidFill>
                <a:latin typeface="ヒラギノ丸ゴ ProN W4"/>
                <a:ea typeface="ヒラギノ丸ゴ ProN W4"/>
                <a:cs typeface="ヒラギノ丸ゴ ProN W4"/>
              </a:rPr>
              <a:t>紙製パスポート</a:t>
            </a:r>
            <a:r>
              <a:rPr lang="en-US" altLang="ja-JP" sz="1200" dirty="0">
                <a:solidFill>
                  <a:srgbClr val="000000"/>
                </a:solidFill>
                <a:latin typeface="ヒラギノ丸ゴ ProN W4"/>
                <a:ea typeface="ヒラギノ丸ゴ ProN W4"/>
                <a:cs typeface="ヒラギノ丸ゴ ProN W4"/>
              </a:rPr>
              <a:t>)※</a:t>
            </a:r>
            <a:r>
              <a:rPr lang="ja-JP" altLang="en-US" sz="1200" dirty="0">
                <a:solidFill>
                  <a:srgbClr val="000000"/>
                </a:solidFill>
                <a:latin typeface="ヒラギノ丸ゴ ProN W4"/>
                <a:ea typeface="ヒラギノ丸ゴ ProN W4"/>
                <a:cs typeface="ヒラギノ丸ゴ ProN W4"/>
              </a:rPr>
              <a:t>継続運用</a:t>
            </a:r>
          </a:p>
        </p:txBody>
      </p:sp>
    </p:spTree>
    <p:extLst>
      <p:ext uri="{BB962C8B-B14F-4D97-AF65-F5344CB8AC3E}">
        <p14:creationId xmlns:p14="http://schemas.microsoft.com/office/powerpoint/2010/main" val="31846949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xmlns="" id="{147A3F81-6BEE-4093-A5B0-EB0D5A34FDC5}"/>
              </a:ext>
            </a:extLst>
          </p:cNvPr>
          <p:cNvSpPr>
            <a:spLocks noGrp="1"/>
          </p:cNvSpPr>
          <p:nvPr>
            <p:ph type="sldNum" sz="quarter" idx="12"/>
          </p:nvPr>
        </p:nvSpPr>
        <p:spPr/>
        <p:txBody>
          <a:bodyPr/>
          <a:lstStyle/>
          <a:p>
            <a:fld id="{B1946512-26A0-2943-97A2-6EA47330DC2E}" type="slidenum">
              <a:rPr kumimoji="1" lang="ja-JP" altLang="en-US" smtClean="0"/>
              <a:pPr/>
              <a:t>9</a:t>
            </a:fld>
            <a:endParaRPr kumimoji="1" lang="ja-JP" altLang="en-US"/>
          </a:p>
        </p:txBody>
      </p:sp>
      <p:pic>
        <p:nvPicPr>
          <p:cNvPr id="3" name="図 2">
            <a:extLst>
              <a:ext uri="{FF2B5EF4-FFF2-40B4-BE49-F238E27FC236}">
                <a16:creationId xmlns:a16="http://schemas.microsoft.com/office/drawing/2014/main" xmlns="" id="{BE23699A-EABE-4B1E-BC34-EDE836D0B854}"/>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artisticCutout/>
                    </a14:imgEffect>
                    <a14:imgEffect>
                      <a14:saturation sat="50000"/>
                    </a14:imgEffect>
                    <a14:imgEffect>
                      <a14:brightnessContrast bright="34000"/>
                    </a14:imgEffect>
                  </a14:imgLayer>
                </a14:imgProps>
              </a:ext>
              <a:ext uri="{28A0092B-C50C-407E-A947-70E740481C1C}">
                <a14:useLocalDpi xmlns:a14="http://schemas.microsoft.com/office/drawing/2010/main" val="0"/>
              </a:ext>
            </a:extLst>
          </a:blip>
          <a:srcRect r="1367" b="25159"/>
          <a:stretch/>
        </p:blipFill>
        <p:spPr>
          <a:xfrm>
            <a:off x="75416" y="56562"/>
            <a:ext cx="8993172" cy="5163696"/>
          </a:xfrm>
          <a:prstGeom prst="rect">
            <a:avLst/>
          </a:prstGeom>
          <a:ln>
            <a:noFill/>
          </a:ln>
          <a:effectLst>
            <a:softEdge rad="112500"/>
          </a:effectLst>
        </p:spPr>
      </p:pic>
      <p:sp>
        <p:nvSpPr>
          <p:cNvPr id="4" name="テキスト ボックス 3">
            <a:extLst>
              <a:ext uri="{FF2B5EF4-FFF2-40B4-BE49-F238E27FC236}">
                <a16:creationId xmlns:a16="http://schemas.microsoft.com/office/drawing/2014/main" xmlns="" id="{C4F45314-87F0-4A8C-95DE-30D1F98B0170}"/>
              </a:ext>
            </a:extLst>
          </p:cNvPr>
          <p:cNvSpPr txBox="1"/>
          <p:nvPr/>
        </p:nvSpPr>
        <p:spPr>
          <a:xfrm>
            <a:off x="384026" y="3476547"/>
            <a:ext cx="8384403" cy="466216"/>
          </a:xfrm>
          <a:prstGeom prst="rect">
            <a:avLst/>
          </a:prstGeom>
          <a:solidFill>
            <a:srgbClr val="638CFF"/>
          </a:solidFill>
        </p:spPr>
        <p:txBody>
          <a:bodyPr wrap="none" rtlCol="0">
            <a:noAutofit/>
          </a:bodyPr>
          <a:lstStyle/>
          <a:p>
            <a:r>
              <a:rPr kumimoji="1" lang="ja-JP" altLang="en-US" sz="2400" b="1" dirty="0">
                <a:solidFill>
                  <a:schemeClr val="bg1"/>
                </a:solidFill>
                <a:latin typeface="Meiryo UI" pitchFamily="50" charset="-128"/>
                <a:ea typeface="Meiryo UI" pitchFamily="50" charset="-128"/>
                <a:cs typeface="Meiryo UI" pitchFamily="50" charset="-128"/>
              </a:rPr>
              <a:t>　　</a:t>
            </a:r>
            <a:r>
              <a:rPr kumimoji="1" lang="en-US" altLang="ja-JP" sz="2400" b="1" dirty="0">
                <a:solidFill>
                  <a:schemeClr val="bg1"/>
                </a:solidFill>
                <a:latin typeface="Meiryo UI" pitchFamily="50" charset="-128"/>
                <a:ea typeface="Meiryo UI" pitchFamily="50" charset="-128"/>
                <a:cs typeface="Meiryo UI" pitchFamily="50" charset="-128"/>
              </a:rPr>
              <a:t>Ⅱ</a:t>
            </a:r>
            <a:r>
              <a:rPr kumimoji="1" lang="ja-JP" altLang="en-US" sz="2400" b="1" dirty="0">
                <a:solidFill>
                  <a:schemeClr val="bg1"/>
                </a:solidFill>
                <a:latin typeface="Meiryo UI" pitchFamily="50" charset="-128"/>
                <a:ea typeface="Meiryo UI" pitchFamily="50" charset="-128"/>
                <a:cs typeface="Meiryo UI" pitchFamily="50" charset="-128"/>
              </a:rPr>
              <a:t>　加盟店様向けの説明</a:t>
            </a:r>
          </a:p>
        </p:txBody>
      </p:sp>
    </p:spTree>
    <p:extLst>
      <p:ext uri="{BB962C8B-B14F-4D97-AF65-F5344CB8AC3E}">
        <p14:creationId xmlns:p14="http://schemas.microsoft.com/office/powerpoint/2010/main" val="3667055708"/>
      </p:ext>
    </p:extLst>
  </p:cSld>
  <p:clrMapOvr>
    <a:masterClrMapping/>
  </p:clrMapOvr>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50000"/>
            <a:lumOff val="50000"/>
          </a:schemeClr>
        </a:solidFill>
        <a:ln>
          <a:noFill/>
        </a:ln>
        <a:effectLst/>
      </a:spPr>
      <a:bodyPr rtlCol="0" anchor="ctr"/>
      <a:lstStyle>
        <a:defPPr algn="ctr">
          <a:defRPr kumimoji="1" dirty="0" smtClean="0">
            <a:solidFill>
              <a:schemeClr val="bg1"/>
            </a:solidFill>
            <a:latin typeface="ヒラギノ丸ゴ ProN W4"/>
            <a:ea typeface="ヒラギノ丸ゴ ProN W4"/>
            <a:cs typeface="ヒラギノ丸ゴ ProN W4"/>
          </a:defRPr>
        </a:defPPr>
      </a:lstStyle>
      <a:style>
        <a:lnRef idx="1">
          <a:schemeClr val="accent1"/>
        </a:lnRef>
        <a:fillRef idx="3">
          <a:schemeClr val="accent1"/>
        </a:fillRef>
        <a:effectRef idx="2">
          <a:schemeClr val="accent1"/>
        </a:effectRef>
        <a:fontRef idx="minor">
          <a:schemeClr val="lt1"/>
        </a:fontRef>
      </a:style>
    </a:spDef>
    <a:lnDef>
      <a:spPr>
        <a:ln w="6350">
          <a:solidFill>
            <a:schemeClr val="tx1"/>
          </a:solidFill>
          <a:prstDash val="dash"/>
          <a:tailEnd type="arrow"/>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83042</TotalTime>
  <Words>3676</Words>
  <Application>Microsoft Office PowerPoint</Application>
  <PresentationFormat>画面に合わせる (4:3)</PresentationFormat>
  <Paragraphs>598</Paragraphs>
  <Slides>30</Slides>
  <Notes>0</Notes>
  <HiddenSlides>0</HiddenSlides>
  <MMClips>0</MMClips>
  <ScaleCrop>false</ScaleCrop>
  <HeadingPairs>
    <vt:vector size="4" baseType="variant">
      <vt:variant>
        <vt:lpstr>テーマ</vt:lpstr>
      </vt:variant>
      <vt:variant>
        <vt:i4>1</vt:i4>
      </vt:variant>
      <vt:variant>
        <vt:lpstr>スライド タイトル</vt:lpstr>
      </vt:variant>
      <vt:variant>
        <vt:i4>30</vt:i4>
      </vt:variant>
    </vt:vector>
  </HeadingPairs>
  <TitlesOfParts>
    <vt:vector size="31" baseType="lpstr">
      <vt:lpstr>ホワイト</vt:lpstr>
      <vt:lpstr>PowerPoint プレゼンテーション</vt:lpstr>
      <vt:lpstr>目次</vt:lpstr>
      <vt:lpstr>PowerPoint プレゼンテーション</vt:lpstr>
      <vt:lpstr>1.しまぽ通貨　事業の概要①</vt:lpstr>
      <vt:lpstr>1.しまぽ通貨　事業の概要②</vt:lpstr>
      <vt:lpstr>2. しまぽ通貨について</vt:lpstr>
      <vt:lpstr>3. しまぽ通貨の概要</vt:lpstr>
      <vt:lpstr>４．（参考）特典加盟施設について</vt:lpstr>
      <vt:lpstr>PowerPoint プレゼンテーション</vt:lpstr>
      <vt:lpstr>1. 加盟店　業務の流れについて　全体図</vt:lpstr>
      <vt:lpstr>2. 加盟店業務の詳細 - 電子スタンプを利用した決済①</vt:lpstr>
      <vt:lpstr>2. 加盟店業務の詳細 - 電子スタンプを利用した決済②</vt:lpstr>
      <vt:lpstr>2. 加盟店業務の詳細 - 電子スタンプを利用した決済③</vt:lpstr>
      <vt:lpstr>3. 加盟店業務の詳細 – 精算の仕組み①</vt:lpstr>
      <vt:lpstr>3. 加盟店業務の詳細 – 精算の仕組み②</vt:lpstr>
      <vt:lpstr>4. 加盟店規約　抜粋①</vt:lpstr>
      <vt:lpstr>4. 加盟店規約　抜粋②</vt:lpstr>
      <vt:lpstr>5. しまぽ通貨加盟店になるメリット</vt:lpstr>
      <vt:lpstr>6. 加盟店への登録方法</vt:lpstr>
      <vt:lpstr>7. 必要書類に関して – 加盟店申込書</vt:lpstr>
      <vt:lpstr>8. 必要書類の送付に関して</vt:lpstr>
      <vt:lpstr>9. よくあるご質問と回答①</vt:lpstr>
      <vt:lpstr>9. よくあるご質問と回答②</vt:lpstr>
      <vt:lpstr>9. よくあるご質問と回答③</vt:lpstr>
      <vt:lpstr>PowerPoint プレゼンテーション</vt:lpstr>
      <vt:lpstr>今後のスケジュールについて</vt:lpstr>
      <vt:lpstr>PowerPoint プレゼンテーション</vt:lpstr>
      <vt:lpstr>（参考）長崎しまとく通貨  - 事業概要</vt:lpstr>
      <vt:lpstr>（参考）長崎しまとく通貨  - 加盟店での利用風景</vt:lpstr>
      <vt:lpstr>（参考）長崎しまとく通貨  - 利用動向データ（利用者の属性）</vt:lpstr>
    </vt:vector>
  </TitlesOfParts>
  <Company>株式会社WACUL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鈴木 達哉</dc:creator>
  <cp:lastModifiedBy>BWTM0547</cp:lastModifiedBy>
  <cp:revision>1976</cp:revision>
  <cp:lastPrinted>2017-07-04T09:30:46Z</cp:lastPrinted>
  <dcterms:created xsi:type="dcterms:W3CDTF">2012-09-20T02:15:15Z</dcterms:created>
  <dcterms:modified xsi:type="dcterms:W3CDTF">2017-07-05T08:37:53Z</dcterms:modified>
</cp:coreProperties>
</file>