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22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613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74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776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5703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1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398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92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0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40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7C8FC7-BF47-491F-97A5-EA5FCA623E7A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216F9-63FD-4BA5-8E7A-05B113101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42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30">
            <a:extLst>
              <a:ext uri="{FF2B5EF4-FFF2-40B4-BE49-F238E27FC236}">
                <a16:creationId xmlns:a16="http://schemas.microsoft.com/office/drawing/2014/main" id="{34346B05-48E1-C884-8566-2EB7DD76C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83" y="461566"/>
            <a:ext cx="5966634" cy="736876"/>
          </a:xfrm>
          <a:prstGeom prst="roundRect">
            <a:avLst>
              <a:gd name="adj" fmla="val 17630"/>
            </a:avLst>
          </a:prstGeom>
          <a:solidFill>
            <a:schemeClr val="tx1">
              <a:lumMod val="50000"/>
              <a:lumOff val="50000"/>
            </a:schemeClr>
          </a:solidFill>
          <a:ln w="28575"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none" lIns="61577" tIns="61577" rIns="61577" bIns="61577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539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</a:t>
            </a:r>
            <a:r>
              <a:rPr lang="en-US" altLang="ja-JP" sz="1539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</a:t>
            </a:r>
            <a:r>
              <a:rPr lang="ja-JP" altLang="en-US" sz="1539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年度</a:t>
            </a:r>
          </a:p>
          <a:p>
            <a:r>
              <a:rPr lang="ja-JP" altLang="en-US" sz="2138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   観光まちづくりサポート事業</a:t>
            </a:r>
            <a:r>
              <a:rPr lang="en-US" altLang="ja-JP" sz="2138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lang="ja-JP" altLang="en-US" sz="2138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プロボノ</a:t>
            </a:r>
            <a:r>
              <a:rPr lang="en-US" altLang="ja-JP" sz="2138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  <a:r>
              <a:rPr lang="ja-JP" altLang="en-US" sz="2138" b="1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　</a:t>
            </a:r>
            <a:endParaRPr lang="en-US" altLang="ja-JP" sz="2138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ABD94AA-9441-DF6F-FDD1-AECFC0885A8F}"/>
              </a:ext>
            </a:extLst>
          </p:cNvPr>
          <p:cNvSpPr txBox="1"/>
          <p:nvPr/>
        </p:nvSpPr>
        <p:spPr>
          <a:xfrm>
            <a:off x="515124" y="1303031"/>
            <a:ext cx="5812304" cy="513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368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社会人ボランティアと共にイベント広報・職員採用・会員数増加等を</a:t>
            </a:r>
          </a:p>
          <a:p>
            <a:pPr algn="ctr"/>
            <a:r>
              <a:rPr kumimoji="1" lang="ja-JP" altLang="en-US" sz="1368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進めたい観光協会を募集します！</a:t>
            </a:r>
            <a:endParaRPr kumimoji="1" lang="en-US" altLang="ja-JP" sz="1368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B9478C93-E776-FEE9-C540-0C563F8A5F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72976" y="105884"/>
            <a:ext cx="2836174" cy="282853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CF0706-5A16-02DA-009A-9EBD5B4CCF5C}"/>
              </a:ext>
            </a:extLst>
          </p:cNvPr>
          <p:cNvSpPr/>
          <p:nvPr/>
        </p:nvSpPr>
        <p:spPr>
          <a:xfrm>
            <a:off x="445683" y="84242"/>
            <a:ext cx="967157" cy="28815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0788" bIns="0" rtlCol="0" anchor="ctr"/>
          <a:lstStyle/>
          <a:p>
            <a:pPr algn="r"/>
            <a:r>
              <a:rPr kumimoji="1" lang="en-US" altLang="ja-JP" sz="1539" dirty="0">
                <a:solidFill>
                  <a:schemeClr val="tx1"/>
                </a:solidFill>
              </a:rPr>
              <a:t>1.4</a:t>
            </a:r>
            <a:endParaRPr kumimoji="1" lang="ja-JP" altLang="en-US" sz="1539" dirty="0">
              <a:solidFill>
                <a:schemeClr val="tx1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894137E-7673-EEF5-5AD7-3BEAACF6B6A4}"/>
              </a:ext>
            </a:extLst>
          </p:cNvPr>
          <p:cNvSpPr/>
          <p:nvPr/>
        </p:nvSpPr>
        <p:spPr>
          <a:xfrm>
            <a:off x="433270" y="105289"/>
            <a:ext cx="655964" cy="281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4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事業番号</a:t>
            </a:r>
            <a:endParaRPr kumimoji="1" lang="en-US" altLang="ja-JP" sz="94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7CB4FC3-7A07-2740-DAEE-324D7AA37773}"/>
              </a:ext>
            </a:extLst>
          </p:cNvPr>
          <p:cNvSpPr/>
          <p:nvPr/>
        </p:nvSpPr>
        <p:spPr>
          <a:xfrm>
            <a:off x="986763" y="3882467"/>
            <a:ext cx="4836370" cy="2828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368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2C25AB6-493D-9AAF-0158-780C4A909D97}"/>
              </a:ext>
            </a:extLst>
          </p:cNvPr>
          <p:cNvSpPr/>
          <p:nvPr/>
        </p:nvSpPr>
        <p:spPr>
          <a:xfrm>
            <a:off x="539020" y="7151259"/>
            <a:ext cx="5821051" cy="140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1539"/>
              </a:lnSpc>
            </a:pPr>
            <a:r>
              <a:rPr lang="ja-JP" altLang="en-US" sz="941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■実施概要（予定）</a:t>
            </a:r>
            <a:endParaRPr lang="en-US" altLang="ja-JP" sz="941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lnSpc>
                <a:spcPts val="1539"/>
              </a:lnSpc>
            </a:pP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①募集対象　　　　　　　　　　　都内の観光協会等</a:t>
            </a:r>
            <a:endParaRPr lang="en-US" altLang="ja-JP" sz="94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lnSpc>
                <a:spcPts val="1539"/>
              </a:lnSpc>
            </a:pP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②募集期間　　　　　　　　　　　令和</a:t>
            </a:r>
            <a:r>
              <a:rPr lang="en-US" altLang="ja-JP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年５月上旬～５月下旬　</a:t>
            </a:r>
            <a:r>
              <a:rPr lang="en-US" altLang="ja-JP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詳細は決まり次第お知らせします。</a:t>
            </a:r>
            <a:endParaRPr lang="en-US" altLang="ja-JP" sz="94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lnSpc>
                <a:spcPts val="1539"/>
              </a:lnSpc>
            </a:pP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　　　　　　　（令和６年</a:t>
            </a:r>
            <a:r>
              <a:rPr lang="en-US" altLang="ja-JP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月上旬開催予定の事業説明会への参加必須）</a:t>
            </a:r>
            <a:endParaRPr lang="en-US" altLang="ja-JP" sz="94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lnSpc>
                <a:spcPts val="1539"/>
              </a:lnSpc>
            </a:pP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③プロジェクト活動時期　　　令和６年８月開始予定（活動期間は３～６ヶ月を想定）　　</a:t>
            </a:r>
            <a:endParaRPr lang="en-US" altLang="ja-JP" sz="94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lnSpc>
                <a:spcPts val="1539"/>
              </a:lnSpc>
            </a:pP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④プロボノ人材受入人数　　　</a:t>
            </a:r>
            <a:r>
              <a:rPr lang="en-US" altLang="ja-JP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団体３人まで　　　</a:t>
            </a:r>
            <a:endParaRPr lang="en-US" altLang="ja-JP" sz="94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fontAlgn="base">
              <a:lnSpc>
                <a:spcPts val="1539"/>
              </a:lnSpc>
            </a:pP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⑤募集</a:t>
            </a:r>
            <a:r>
              <a:rPr lang="zh-CN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団体数　</a:t>
            </a: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</a:t>
            </a:r>
            <a:r>
              <a:rPr lang="zh-CN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５</a:t>
            </a:r>
            <a:r>
              <a:rPr lang="zh-CN" altLang="en-US" sz="94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団体程度</a:t>
            </a:r>
            <a:r>
              <a:rPr lang="ja-JP" altLang="en-US" sz="770" strike="sngStrike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8287D43-2B9A-428A-4CA8-50051197DAC0}"/>
              </a:ext>
            </a:extLst>
          </p:cNvPr>
          <p:cNvSpPr/>
          <p:nvPr/>
        </p:nvSpPr>
        <p:spPr>
          <a:xfrm>
            <a:off x="486851" y="6888038"/>
            <a:ext cx="5868847" cy="27655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>
            <a:spAutoFit/>
          </a:bodyPr>
          <a:lstStyle/>
          <a:p>
            <a:pPr lvl="0" algn="ctr" fontAlgn="base"/>
            <a:r>
              <a:rPr lang="en-US" altLang="ja-JP" sz="1197" b="1" dirty="0">
                <a:solidFill>
                  <a:schemeClr val="bg1"/>
                </a:solidFill>
                <a:latin typeface="inherit"/>
              </a:rPr>
              <a:t>【</a:t>
            </a:r>
            <a:r>
              <a:rPr lang="ja-JP" altLang="en-US" sz="1197" b="1" dirty="0">
                <a:solidFill>
                  <a:schemeClr val="bg1"/>
                </a:solidFill>
                <a:latin typeface="inherit"/>
              </a:rPr>
              <a:t>事 業 概 要</a:t>
            </a:r>
            <a:r>
              <a:rPr lang="en-US" altLang="ja-JP" sz="1197" b="1" dirty="0">
                <a:solidFill>
                  <a:schemeClr val="bg1"/>
                </a:solidFill>
                <a:latin typeface="inherit"/>
              </a:rPr>
              <a:t>】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80022F3-2A7A-9DF6-32AE-AFB041E7DAA5}"/>
              </a:ext>
            </a:extLst>
          </p:cNvPr>
          <p:cNvSpPr/>
          <p:nvPr/>
        </p:nvSpPr>
        <p:spPr>
          <a:xfrm>
            <a:off x="506886" y="8733464"/>
            <a:ext cx="1164695" cy="27442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26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問合せ先</a:t>
            </a:r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A0861EB4-0411-5FE5-6529-276C99F85D75}"/>
              </a:ext>
            </a:extLst>
          </p:cNvPr>
          <p:cNvSpPr txBox="1">
            <a:spLocks/>
          </p:cNvSpPr>
          <p:nvPr/>
        </p:nvSpPr>
        <p:spPr>
          <a:xfrm>
            <a:off x="1889919" y="8721511"/>
            <a:ext cx="4522398" cy="347542"/>
          </a:xfrm>
          <a:prstGeom prst="rect">
            <a:avLst/>
          </a:prstGeom>
        </p:spPr>
        <p:txBody>
          <a:bodyPr vert="horz" lIns="78203" tIns="39101" rIns="78203" bIns="39101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50000"/>
              </a:lnSpc>
              <a:buNone/>
            </a:pPr>
            <a:r>
              <a:rPr lang="ja-JP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公益財団法人 東京観光財団　地域振興部 事業課</a:t>
            </a:r>
            <a:endParaRPr lang="en-US" altLang="ja-JP" sz="89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ja-JP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（連絡先）</a:t>
            </a:r>
            <a:r>
              <a:rPr lang="en-US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03-5579-2682</a:t>
            </a:r>
            <a:r>
              <a:rPr lang="ja-JP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lang="en-US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89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chiiki@tcvb.or.jp</a:t>
            </a:r>
            <a:endParaRPr lang="ja-JP" altLang="ja-JP" sz="89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CF10162-13A0-1402-A3ED-3A25F066006B}"/>
              </a:ext>
            </a:extLst>
          </p:cNvPr>
          <p:cNvSpPr/>
          <p:nvPr/>
        </p:nvSpPr>
        <p:spPr>
          <a:xfrm>
            <a:off x="5217679" y="62636"/>
            <a:ext cx="1328485" cy="3614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4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令和</a:t>
            </a:r>
            <a:r>
              <a:rPr kumimoji="1" lang="en-US" altLang="ja-JP" sz="94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</a:t>
            </a:r>
            <a:r>
              <a:rPr kumimoji="1" lang="ja-JP" altLang="en-US" sz="94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</a:t>
            </a:r>
            <a:r>
              <a:rPr kumimoji="1" lang="en-US" altLang="ja-JP" sz="94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r>
              <a:rPr kumimoji="1" lang="ja-JP" altLang="en-US" sz="941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月</a:t>
            </a:r>
            <a:r>
              <a:rPr kumimoji="1" lang="ja-JP" altLang="en-US" sz="941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暫定版</a:t>
            </a:r>
            <a:endParaRPr kumimoji="1" lang="en-US" altLang="ja-JP" sz="941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kumimoji="1" lang="en-US" altLang="ja-JP" sz="855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(</a:t>
            </a:r>
            <a:r>
              <a:rPr kumimoji="1" lang="ja-JP" altLang="en-US" sz="855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変更可能性あり</a:t>
            </a:r>
            <a:r>
              <a:rPr kumimoji="1" lang="en-US" altLang="ja-JP" sz="855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)</a:t>
            </a: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B1A02C08-7A7D-C51F-055F-583C210216B8}"/>
              </a:ext>
            </a:extLst>
          </p:cNvPr>
          <p:cNvSpPr/>
          <p:nvPr/>
        </p:nvSpPr>
        <p:spPr>
          <a:xfrm rot="2024229">
            <a:off x="5607614" y="7600782"/>
            <a:ext cx="431038" cy="1384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41" dirty="0">
                <a:solidFill>
                  <a:srgbClr val="FF0000"/>
                </a:solidFill>
              </a:rPr>
              <a:t>調整中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D6B7EA2C-DADF-9E55-0700-5AADA56F92BA}"/>
              </a:ext>
            </a:extLst>
          </p:cNvPr>
          <p:cNvSpPr/>
          <p:nvPr/>
        </p:nvSpPr>
        <p:spPr>
          <a:xfrm>
            <a:off x="5599791" y="605827"/>
            <a:ext cx="741780" cy="42994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D942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788" tIns="30788" rIns="30788" bIns="0" rtlCol="0" anchor="ctr"/>
          <a:lstStyle/>
          <a:p>
            <a:pPr algn="ctr"/>
            <a:r>
              <a:rPr kumimoji="1" lang="ja-JP" altLang="en-US" sz="941" b="1" dirty="0">
                <a:solidFill>
                  <a:srgbClr val="D9423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自己負担</a:t>
            </a:r>
            <a:br>
              <a:rPr kumimoji="1" lang="en-US" altLang="ja-JP" sz="941" b="1" dirty="0">
                <a:solidFill>
                  <a:srgbClr val="D9423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197" b="1" dirty="0">
                <a:solidFill>
                  <a:srgbClr val="D9423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なし</a:t>
            </a:r>
            <a:endParaRPr kumimoji="1" lang="ja-JP" altLang="en-US" sz="941" b="1" dirty="0">
              <a:solidFill>
                <a:srgbClr val="D9423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FCD246AA-8F20-A626-A0F0-5A45F1F3F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079" y="1763710"/>
            <a:ext cx="5687738" cy="497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32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172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inherit</vt:lpstr>
      <vt:lpstr>メイリオ</vt:lpstr>
      <vt:lpstr>游ゴシック Medium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Asuka Kondo</dc:creator>
  <cp:lastModifiedBy>Asuka Kondo</cp:lastModifiedBy>
  <cp:revision>1</cp:revision>
  <dcterms:created xsi:type="dcterms:W3CDTF">2024-04-05T02:58:16Z</dcterms:created>
  <dcterms:modified xsi:type="dcterms:W3CDTF">2024-04-05T03:02:28Z</dcterms:modified>
</cp:coreProperties>
</file>